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311" r:id="rId3"/>
    <p:sldId id="265" r:id="rId4"/>
    <p:sldId id="288" r:id="rId5"/>
    <p:sldId id="293" r:id="rId6"/>
    <p:sldId id="302" r:id="rId7"/>
    <p:sldId id="303" r:id="rId8"/>
    <p:sldId id="304" r:id="rId9"/>
    <p:sldId id="313" r:id="rId10"/>
    <p:sldId id="316" r:id="rId11"/>
    <p:sldId id="319" r:id="rId12"/>
    <p:sldId id="317" r:id="rId13"/>
    <p:sldId id="315" r:id="rId14"/>
    <p:sldId id="322" r:id="rId15"/>
    <p:sldId id="323" r:id="rId16"/>
    <p:sldId id="318" r:id="rId17"/>
    <p:sldId id="321" r:id="rId18"/>
    <p:sldId id="306" r:id="rId19"/>
    <p:sldId id="307" r:id="rId20"/>
    <p:sldId id="308" r:id="rId21"/>
    <p:sldId id="309" r:id="rId22"/>
    <p:sldId id="299" r:id="rId23"/>
    <p:sldId id="294" r:id="rId24"/>
    <p:sldId id="31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>
        <p:scale>
          <a:sx n="60" d="100"/>
          <a:sy n="60" d="100"/>
        </p:scale>
        <p:origin x="-155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onalm134\Desktop\Sonal\Masterplan\Projects\Assam%20Master%20plan\WIP\Vision\Second%20Stakeholder%20workshop\Total%20Logistics%20Cos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1"/>
      <c:txPr>
        <a:bodyPr/>
        <a:lstStyle/>
        <a:p>
          <a:pPr>
            <a:defRPr sz="1400"/>
          </a:pPr>
          <a:endParaRPr lang="en-US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283958013995821"/>
          <c:y val="0.12698412698412698"/>
          <c:w val="0.69075298634812299"/>
          <c:h val="0.8730158730158730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Breakup of Cargo Transportation from Assam among different modes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Road</c:v>
                </c:pt>
                <c:pt idx="1">
                  <c:v>Rail</c:v>
                </c:pt>
                <c:pt idx="2">
                  <c:v>IWT</c:v>
                </c:pt>
                <c:pt idx="3">
                  <c:v>Air &amp; Others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0.74000000000000032</c:v>
                </c:pt>
                <c:pt idx="1">
                  <c:v>0.23</c:v>
                </c:pt>
                <c:pt idx="2">
                  <c:v>3.0000000000000002E-2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16508695810035581"/>
          <c:y val="0.84103987001624791"/>
          <c:w val="0.61201448853883544"/>
          <c:h val="6.3956428241997001E-2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400">
          <a:latin typeface="+mj-lt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40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IWT's share in Cargo Movement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Assam</c:v>
                </c:pt>
                <c:pt idx="1">
                  <c:v>India</c:v>
                </c:pt>
                <c:pt idx="2">
                  <c:v>Germany</c:v>
                </c:pt>
                <c:pt idx="3">
                  <c:v>Bangladesh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0.03</c:v>
                </c:pt>
                <c:pt idx="1">
                  <c:v>0.03</c:v>
                </c:pt>
                <c:pt idx="2">
                  <c:v>0.2</c:v>
                </c:pt>
                <c:pt idx="3">
                  <c:v>0.32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641216"/>
        <c:axId val="127815040"/>
      </c:barChart>
      <c:catAx>
        <c:axId val="125641216"/>
        <c:scaling>
          <c:orientation val="minMax"/>
        </c:scaling>
        <c:delete val="0"/>
        <c:axPos val="b"/>
        <c:majorTickMark val="out"/>
        <c:minorTickMark val="none"/>
        <c:tickLblPos val="nextTo"/>
        <c:crossAx val="127815040"/>
        <c:crosses val="autoZero"/>
        <c:auto val="1"/>
        <c:lblAlgn val="ctr"/>
        <c:lblOffset val="100"/>
        <c:noMultiLvlLbl val="0"/>
      </c:catAx>
      <c:valAx>
        <c:axId val="127815040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256412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+mj-lt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555555555555555E-2"/>
          <c:y val="5.0925925925925923E-2"/>
          <c:w val="0.93888888888888888"/>
          <c:h val="0.73779235928842224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'Sheet1 (2)'!$G$27:$G$29</c:f>
              <c:strCache>
                <c:ptCount val="3"/>
                <c:pt idx="0">
                  <c:v>Total Logistics cost under traditional movement involving road till Amingaon and via rail from Amingaon to Haldia</c:v>
                </c:pt>
                <c:pt idx="1">
                  <c:v>Logistics cost if transported from Tinsukia to Haldia via road</c:v>
                </c:pt>
                <c:pt idx="2">
                  <c:v>Logistics cost if transported via IWT </c:v>
                </c:pt>
              </c:strCache>
            </c:strRef>
          </c:cat>
          <c:val>
            <c:numRef>
              <c:f>'Sheet1 (2)'!$H$27:$H$29</c:f>
              <c:numCache>
                <c:formatCode>_(* #,##0.00_);_(* \(#,##0.00\);_(* "-"??_);_(@_)</c:formatCode>
                <c:ptCount val="3"/>
                <c:pt idx="0">
                  <c:v>55.833333333333336</c:v>
                </c:pt>
                <c:pt idx="1">
                  <c:v>58.333333333333336</c:v>
                </c:pt>
                <c:pt idx="2">
                  <c:v>41.332533397328213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2045568"/>
        <c:axId val="127385600"/>
      </c:barChart>
      <c:catAx>
        <c:axId val="672045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27385600"/>
        <c:crosses val="autoZero"/>
        <c:auto val="1"/>
        <c:lblAlgn val="ctr"/>
        <c:lblOffset val="100"/>
        <c:noMultiLvlLbl val="0"/>
      </c:catAx>
      <c:valAx>
        <c:axId val="127385600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out"/>
        <c:minorTickMark val="none"/>
        <c:tickLblPos val="nextTo"/>
        <c:crossAx val="6720455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solidFill>
                  <a:schemeClr val="tx2"/>
                </a:solidFill>
              </a:defRPr>
            </a:pPr>
            <a:r>
              <a:rPr lang="en-US" sz="1600" dirty="0" smtClean="0">
                <a:solidFill>
                  <a:schemeClr val="tx2"/>
                </a:solidFill>
              </a:rPr>
              <a:t>Break</a:t>
            </a:r>
            <a:r>
              <a:rPr lang="en-US" sz="1600" baseline="0" dirty="0" smtClean="0">
                <a:solidFill>
                  <a:schemeClr val="tx2"/>
                </a:solidFill>
              </a:rPr>
              <a:t> up of total investment</a:t>
            </a:r>
            <a:endParaRPr lang="en-US" sz="1600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2.0331712338620694E-4"/>
          <c:y val="0.1589403973509933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0951267506056138"/>
          <c:y val="0.19323251812066539"/>
          <c:w val="0.48307028013304348"/>
          <c:h val="0.6969124472023778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 investment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Route development*</c:v>
                </c:pt>
                <c:pt idx="1">
                  <c:v>Terminal development</c:v>
                </c:pt>
                <c:pt idx="2">
                  <c:v>Repair facilities</c:v>
                </c:pt>
                <c:pt idx="3">
                  <c:v>Vessel (cargo and passenger)**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3.7383177570093455E-2</c:v>
                </c:pt>
                <c:pt idx="1">
                  <c:v>0.71028037383177567</c:v>
                </c:pt>
                <c:pt idx="2">
                  <c:v>2.8037383177570093E-2</c:v>
                </c:pt>
                <c:pt idx="3">
                  <c:v>0.22429906542056074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l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600">
          <a:latin typeface="+mj-lt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073E5E-FCC0-4DBF-9083-D7EECDED9DD0}" type="doc">
      <dgm:prSet loTypeId="urn:microsoft.com/office/officeart/2009/3/layout/DescendingProcess" loCatId="process" qsTypeId="urn:microsoft.com/office/officeart/2005/8/quickstyle/simple1" qsCatId="simple" csTypeId="urn:microsoft.com/office/officeart/2005/8/colors/colorful1" csCatId="colorful" phldr="1"/>
      <dgm:spPr/>
    </dgm:pt>
    <dgm:pt modelId="{BE86B525-0C51-472A-B3E2-A730DF1AE070}">
      <dgm:prSet phldrT="[Text]" phldr="1"/>
      <dgm:spPr/>
      <dgm:t>
        <a:bodyPr/>
        <a:lstStyle/>
        <a:p>
          <a:endParaRPr lang="en-US"/>
        </a:p>
      </dgm:t>
    </dgm:pt>
    <dgm:pt modelId="{FBFFA9C1-FDDB-4CBA-8AAC-7B572BFF8A70}" type="sibTrans" cxnId="{937ADE3A-3AD3-4A36-9287-0C02562DB2BE}">
      <dgm:prSet/>
      <dgm:spPr/>
      <dgm:t>
        <a:bodyPr/>
        <a:lstStyle/>
        <a:p>
          <a:endParaRPr lang="en-US"/>
        </a:p>
      </dgm:t>
    </dgm:pt>
    <dgm:pt modelId="{58AD0C2B-C523-4031-8F6E-7F3FE19B1C66}" type="parTrans" cxnId="{937ADE3A-3AD3-4A36-9287-0C02562DB2BE}">
      <dgm:prSet/>
      <dgm:spPr/>
      <dgm:t>
        <a:bodyPr/>
        <a:lstStyle/>
        <a:p>
          <a:endParaRPr lang="en-US"/>
        </a:p>
      </dgm:t>
    </dgm:pt>
    <dgm:pt modelId="{A4C9F096-744F-462F-BDCE-906BBCB4F6BF}" type="pres">
      <dgm:prSet presAssocID="{64073E5E-FCC0-4DBF-9083-D7EECDED9DD0}" presName="Name0" presStyleCnt="0">
        <dgm:presLayoutVars>
          <dgm:chMax val="7"/>
          <dgm:chPref val="5"/>
        </dgm:presLayoutVars>
      </dgm:prSet>
      <dgm:spPr/>
    </dgm:pt>
    <dgm:pt modelId="{B9EAF295-656D-4BB0-9CFF-A83A864EFA66}" type="pres">
      <dgm:prSet presAssocID="{64073E5E-FCC0-4DBF-9083-D7EECDED9DD0}" presName="arrowNode" presStyleLbl="node1" presStyleIdx="0" presStyleCnt="1" custLinFactNeighborX="-15894" custLinFactNeighborY="14208"/>
      <dgm:spPr/>
    </dgm:pt>
    <dgm:pt modelId="{E14824B9-B853-44F8-8D5E-C9307DD4D88E}" type="pres">
      <dgm:prSet presAssocID="{BE86B525-0C51-472A-B3E2-A730DF1AE070}" presName="txNode1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7ADE3A-3AD3-4A36-9287-0C02562DB2BE}" srcId="{64073E5E-FCC0-4DBF-9083-D7EECDED9DD0}" destId="{BE86B525-0C51-472A-B3E2-A730DF1AE070}" srcOrd="0" destOrd="0" parTransId="{58AD0C2B-C523-4031-8F6E-7F3FE19B1C66}" sibTransId="{FBFFA9C1-FDDB-4CBA-8AAC-7B572BFF8A70}"/>
    <dgm:cxn modelId="{A1106567-23F1-4912-B32D-6E97E37E33CB}" type="presOf" srcId="{BE86B525-0C51-472A-B3E2-A730DF1AE070}" destId="{E14824B9-B853-44F8-8D5E-C9307DD4D88E}" srcOrd="0" destOrd="0" presId="urn:microsoft.com/office/officeart/2009/3/layout/DescendingProcess"/>
    <dgm:cxn modelId="{EBC0DDF4-704F-4D3F-87DC-CA96FB1C971B}" type="presOf" srcId="{64073E5E-FCC0-4DBF-9083-D7EECDED9DD0}" destId="{A4C9F096-744F-462F-BDCE-906BBCB4F6BF}" srcOrd="0" destOrd="0" presId="urn:microsoft.com/office/officeart/2009/3/layout/DescendingProcess"/>
    <dgm:cxn modelId="{B456D817-EE82-43EB-BB3D-0DC52F4CE222}" type="presParOf" srcId="{A4C9F096-744F-462F-BDCE-906BBCB4F6BF}" destId="{B9EAF295-656D-4BB0-9CFF-A83A864EFA66}" srcOrd="0" destOrd="0" presId="urn:microsoft.com/office/officeart/2009/3/layout/DescendingProcess"/>
    <dgm:cxn modelId="{B32694F0-608A-4468-B3A8-1169A65D5311}" type="presParOf" srcId="{A4C9F096-744F-462F-BDCE-906BBCB4F6BF}" destId="{E14824B9-B853-44F8-8D5E-C9307DD4D88E}" srcOrd="1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C39A84-BC8D-411A-9ADB-A7F1459DAFF5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099568F7-FBFF-46EB-968B-1F39B01485B6}" type="pres">
      <dgm:prSet presAssocID="{DBC39A84-BC8D-411A-9ADB-A7F1459DAFF5}" presName="arrowDiagram" presStyleCnt="0">
        <dgm:presLayoutVars>
          <dgm:chMax val="5"/>
          <dgm:dir/>
          <dgm:resizeHandles val="exact"/>
        </dgm:presLayoutVars>
      </dgm:prSet>
      <dgm:spPr/>
    </dgm:pt>
  </dgm:ptLst>
  <dgm:cxnLst>
    <dgm:cxn modelId="{47ACDA23-9145-4E55-BA6D-5ECE4E051B7D}" type="presOf" srcId="{DBC39A84-BC8D-411A-9ADB-A7F1459DAFF5}" destId="{099568F7-FBFF-46EB-968B-1F39B01485B6}" srcOrd="0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B0BA15-058F-454B-AA71-3769677298A5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BBA575-0E40-4D8D-8214-C70DC788D1E6}">
      <dgm:prSet phldrT="[Text]"/>
      <dgm:spPr/>
      <dgm:t>
        <a:bodyPr/>
        <a:lstStyle/>
        <a:p>
          <a:r>
            <a:rPr lang="en-IN" dirty="0" smtClean="0"/>
            <a:t>Connecting With</a:t>
          </a:r>
          <a:endParaRPr lang="en-US" dirty="0"/>
        </a:p>
      </dgm:t>
    </dgm:pt>
    <dgm:pt modelId="{4BE05CEF-CDD8-4F99-87B0-F43DEBD15361}" type="parTrans" cxnId="{634A4D1D-FAE0-482B-A52C-B4C4F11481F4}">
      <dgm:prSet/>
      <dgm:spPr/>
      <dgm:t>
        <a:bodyPr/>
        <a:lstStyle/>
        <a:p>
          <a:endParaRPr lang="en-US"/>
        </a:p>
      </dgm:t>
    </dgm:pt>
    <dgm:pt modelId="{945C840A-69B6-4055-8E56-7648F6BA9501}" type="sibTrans" cxnId="{634A4D1D-FAE0-482B-A52C-B4C4F11481F4}">
      <dgm:prSet/>
      <dgm:spPr/>
      <dgm:t>
        <a:bodyPr/>
        <a:lstStyle/>
        <a:p>
          <a:endParaRPr lang="en-US"/>
        </a:p>
      </dgm:t>
    </dgm:pt>
    <dgm:pt modelId="{964E1265-51DA-4A85-9553-A049F0E4990B}">
      <dgm:prSet phldrT="[Text]"/>
      <dgm:spPr/>
      <dgm:t>
        <a:bodyPr/>
        <a:lstStyle/>
        <a:p>
          <a:r>
            <a:rPr lang="en-IN" dirty="0" smtClean="0"/>
            <a:t>Mainland India</a:t>
          </a:r>
          <a:endParaRPr lang="en-US" dirty="0"/>
        </a:p>
      </dgm:t>
    </dgm:pt>
    <dgm:pt modelId="{C03962C3-F9AF-4FEC-8DB7-7EABE72CFAC5}" type="parTrans" cxnId="{E26C2618-3FA3-4CD3-8C95-E2B371E630B0}">
      <dgm:prSet/>
      <dgm:spPr/>
      <dgm:t>
        <a:bodyPr/>
        <a:lstStyle/>
        <a:p>
          <a:endParaRPr lang="en-US"/>
        </a:p>
      </dgm:t>
    </dgm:pt>
    <dgm:pt modelId="{A42E2D66-F3DC-487F-A4A7-AFE5D80BC826}" type="sibTrans" cxnId="{E26C2618-3FA3-4CD3-8C95-E2B371E630B0}">
      <dgm:prSet/>
      <dgm:spPr/>
      <dgm:t>
        <a:bodyPr/>
        <a:lstStyle/>
        <a:p>
          <a:endParaRPr lang="en-US"/>
        </a:p>
      </dgm:t>
    </dgm:pt>
    <dgm:pt modelId="{02866968-830A-4833-AD58-1F898515D0DE}" type="pres">
      <dgm:prSet presAssocID="{96B0BA15-058F-454B-AA71-3769677298A5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9739DB-0ABE-4F08-9751-4A5FCCC9D2B5}" type="pres">
      <dgm:prSet presAssocID="{96B0BA15-058F-454B-AA71-3769677298A5}" presName="ribbon" presStyleLbl="node1" presStyleIdx="0" presStyleCnt="1" custScaleX="91552" custLinFactNeighborX="-29166" custLinFactNeighborY="11948"/>
      <dgm:spPr/>
    </dgm:pt>
    <dgm:pt modelId="{BAEC1FE3-2CA3-474F-A70E-8665DAF6EE5D}" type="pres">
      <dgm:prSet presAssocID="{96B0BA15-058F-454B-AA71-3769677298A5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0EDFEA-2974-4A33-97FB-17A717DF5E41}" type="pres">
      <dgm:prSet presAssocID="{96B0BA15-058F-454B-AA71-3769677298A5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6C2618-3FA3-4CD3-8C95-E2B371E630B0}" srcId="{96B0BA15-058F-454B-AA71-3769677298A5}" destId="{964E1265-51DA-4A85-9553-A049F0E4990B}" srcOrd="1" destOrd="0" parTransId="{C03962C3-F9AF-4FEC-8DB7-7EABE72CFAC5}" sibTransId="{A42E2D66-F3DC-487F-A4A7-AFE5D80BC826}"/>
    <dgm:cxn modelId="{043399BB-5AD9-44FB-A179-FC6EC5776E65}" type="presOf" srcId="{964E1265-51DA-4A85-9553-A049F0E4990B}" destId="{AB0EDFEA-2974-4A33-97FB-17A717DF5E41}" srcOrd="0" destOrd="0" presId="urn:microsoft.com/office/officeart/2005/8/layout/arrow6"/>
    <dgm:cxn modelId="{634A4D1D-FAE0-482B-A52C-B4C4F11481F4}" srcId="{96B0BA15-058F-454B-AA71-3769677298A5}" destId="{B1BBA575-0E40-4D8D-8214-C70DC788D1E6}" srcOrd="0" destOrd="0" parTransId="{4BE05CEF-CDD8-4F99-87B0-F43DEBD15361}" sibTransId="{945C840A-69B6-4055-8E56-7648F6BA9501}"/>
    <dgm:cxn modelId="{51B03DEC-B964-40D4-BB8A-4391CE937145}" type="presOf" srcId="{96B0BA15-058F-454B-AA71-3769677298A5}" destId="{02866968-830A-4833-AD58-1F898515D0DE}" srcOrd="0" destOrd="0" presId="urn:microsoft.com/office/officeart/2005/8/layout/arrow6"/>
    <dgm:cxn modelId="{7295416C-2721-4A1A-829A-713A02093B55}" type="presOf" srcId="{B1BBA575-0E40-4D8D-8214-C70DC788D1E6}" destId="{BAEC1FE3-2CA3-474F-A70E-8665DAF6EE5D}" srcOrd="0" destOrd="0" presId="urn:microsoft.com/office/officeart/2005/8/layout/arrow6"/>
    <dgm:cxn modelId="{34034CB0-68E1-4CB9-829D-9C2DE4A2C757}" type="presParOf" srcId="{02866968-830A-4833-AD58-1F898515D0DE}" destId="{CF9739DB-0ABE-4F08-9751-4A5FCCC9D2B5}" srcOrd="0" destOrd="0" presId="urn:microsoft.com/office/officeart/2005/8/layout/arrow6"/>
    <dgm:cxn modelId="{238F9E2E-7671-47A0-8694-C1BE19A93675}" type="presParOf" srcId="{02866968-830A-4833-AD58-1F898515D0DE}" destId="{BAEC1FE3-2CA3-474F-A70E-8665DAF6EE5D}" srcOrd="1" destOrd="0" presId="urn:microsoft.com/office/officeart/2005/8/layout/arrow6"/>
    <dgm:cxn modelId="{EB83BB2B-4EF8-46C3-A4E9-44612C79DD7B}" type="presParOf" srcId="{02866968-830A-4833-AD58-1F898515D0DE}" destId="{AB0EDFEA-2974-4A33-97FB-17A717DF5E41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EAF295-656D-4BB0-9CFF-A83A864EFA66}">
      <dsp:nvSpPr>
        <dsp:cNvPr id="0" name=""/>
        <dsp:cNvSpPr/>
      </dsp:nvSpPr>
      <dsp:spPr>
        <a:xfrm rot="4396374">
          <a:off x="65986" y="1343881"/>
          <a:ext cx="2212612" cy="1543021"/>
        </a:xfrm>
        <a:prstGeom prst="swooshArrow">
          <a:avLst>
            <a:gd name="adj1" fmla="val 16310"/>
            <a:gd name="adj2" fmla="val 313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4824B9-B853-44F8-8D5E-C9307DD4D88E}">
      <dsp:nvSpPr>
        <dsp:cNvPr id="0" name=""/>
        <dsp:cNvSpPr/>
      </dsp:nvSpPr>
      <dsp:spPr>
        <a:xfrm>
          <a:off x="253745" y="469683"/>
          <a:ext cx="1043178" cy="410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253745" y="469683"/>
        <a:ext cx="1043178" cy="4100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9739DB-0ABE-4F08-9751-4A5FCCC9D2B5}">
      <dsp:nvSpPr>
        <dsp:cNvPr id="0" name=""/>
        <dsp:cNvSpPr/>
      </dsp:nvSpPr>
      <dsp:spPr>
        <a:xfrm>
          <a:off x="0" y="704666"/>
          <a:ext cx="3278843" cy="1432560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EC1FE3-2CA3-474F-A70E-8665DAF6EE5D}">
      <dsp:nvSpPr>
        <dsp:cNvPr id="0" name=""/>
        <dsp:cNvSpPr/>
      </dsp:nvSpPr>
      <dsp:spPr>
        <a:xfrm>
          <a:off x="429767" y="784202"/>
          <a:ext cx="1181862" cy="70195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7564" rIns="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900" kern="1200" dirty="0" smtClean="0"/>
            <a:t>Connecting With</a:t>
          </a:r>
          <a:endParaRPr lang="en-US" sz="1900" kern="1200" dirty="0"/>
        </a:p>
      </dsp:txBody>
      <dsp:txXfrm>
        <a:off x="429767" y="784202"/>
        <a:ext cx="1181862" cy="701954"/>
      </dsp:txXfrm>
    </dsp:sp>
    <dsp:sp modelId="{AB0EDFEA-2974-4A33-97FB-17A717DF5E41}">
      <dsp:nvSpPr>
        <dsp:cNvPr id="0" name=""/>
        <dsp:cNvSpPr/>
      </dsp:nvSpPr>
      <dsp:spPr>
        <a:xfrm>
          <a:off x="1790700" y="1013412"/>
          <a:ext cx="1396746" cy="70195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7564" rIns="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900" kern="1200" dirty="0" smtClean="0"/>
            <a:t>Mainland India</a:t>
          </a:r>
          <a:endParaRPr lang="en-US" sz="1900" kern="1200" dirty="0"/>
        </a:p>
      </dsp:txBody>
      <dsp:txXfrm>
        <a:off x="1790700" y="1013412"/>
        <a:ext cx="1396746" cy="7019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B08C24-2126-4E93-941A-62748BF1AFBD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D57E7-6114-46FD-8156-846291C86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4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CD5AEA-28FE-4575-96BD-329AE0C531E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dirty="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6869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Doner_26.8.11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CD5AEA-28FE-4575-96BD-329AE0C531E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dirty="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6869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Doner_26.8.11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CD5AEA-28FE-4575-96BD-329AE0C531E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dirty="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6869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Doner_26.8.11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6416675"/>
            <a:ext cx="2133600" cy="365125"/>
          </a:xfrm>
        </p:spPr>
        <p:txBody>
          <a:bodyPr/>
          <a:lstStyle/>
          <a:p>
            <a:r>
              <a:rPr lang="en-IN" dirty="0" smtClean="0"/>
              <a:t>Slide: </a:t>
            </a:r>
            <a:fld id="{ED55C976-A0C1-4903-9EB7-D336DE8024E5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 descr="Transparent FICCI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53401" y="76200"/>
            <a:ext cx="762000" cy="6860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C976-A0C1-4903-9EB7-D336DE8024E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C976-A0C1-4903-9EB7-D336DE8024E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Insert banner statement here</a:t>
            </a:r>
            <a:endParaRPr lang="en-GB" noProof="0" dirty="0"/>
          </a:p>
        </p:txBody>
      </p:sp>
      <p:sp>
        <p:nvSpPr>
          <p:cNvPr id="31" name="Content Placeholder 2"/>
          <p:cNvSpPr>
            <a:spLocks noGrp="1"/>
          </p:cNvSpPr>
          <p:nvPr>
            <p:ph sz="quarter" idx="15"/>
            <p:custDataLst>
              <p:tags r:id="rId1"/>
            </p:custDataLst>
          </p:nvPr>
        </p:nvSpPr>
        <p:spPr>
          <a:xfrm>
            <a:off x="482138" y="1952513"/>
            <a:ext cx="8179724" cy="3896958"/>
          </a:xfrm>
        </p:spPr>
        <p:txBody>
          <a:bodyPr/>
          <a:lstStyle>
            <a:lvl1pPr>
              <a:defRPr baseline="0"/>
            </a:lvl1pPr>
            <a:lvl5pPr>
              <a:defRPr baseline="0"/>
            </a:lvl5pPr>
            <a:lvl6pPr>
              <a:buAutoNum type="arabicPeriod"/>
              <a:defRPr/>
            </a:lvl6pPr>
            <a:lvl7pPr>
              <a:buAutoNum type="alphaLcPeriod"/>
              <a:defRPr/>
            </a:lvl7pPr>
            <a:lvl8pPr>
              <a:buAutoNum type="romanLcPeriod"/>
              <a:defRPr/>
            </a:lvl8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7" name="Page Number"/>
          <p:cNvSpPr txBox="1"/>
          <p:nvPr userDrawn="1">
            <p:custDataLst>
              <p:tags r:id="rId2"/>
            </p:custDataLst>
          </p:nvPr>
        </p:nvSpPr>
        <p:spPr>
          <a:xfrm>
            <a:off x="8658156" y="6408951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>
              <a:spcAft>
                <a:spcPts val="900"/>
              </a:spcAft>
            </a:pPr>
            <a:endParaRPr lang="en-GB" sz="1000" noProof="1" smtClean="0">
              <a:latin typeface="+mn-lt"/>
            </a:endParaRPr>
          </a:p>
        </p:txBody>
      </p:sp>
      <p:sp>
        <p:nvSpPr>
          <p:cNvPr id="33" name="Section Footer"/>
          <p:cNvSpPr txBox="1"/>
          <p:nvPr userDrawn="1">
            <p:custDataLst>
              <p:tags r:id="rId3"/>
            </p:custDataLst>
          </p:nvPr>
        </p:nvSpPr>
        <p:spPr>
          <a:xfrm>
            <a:off x="483616" y="6259473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l">
              <a:spcAft>
                <a:spcPts val="900"/>
              </a:spcAft>
            </a:pPr>
            <a:endParaRPr lang="en-GB" sz="1000" noProof="1" smtClean="0">
              <a:latin typeface="+mn-lt"/>
            </a:endParaRPr>
          </a:p>
        </p:txBody>
      </p:sp>
      <p:sp>
        <p:nvSpPr>
          <p:cNvPr id="18" name="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4638502" y="6402804"/>
            <a:ext cx="2743200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/>
            <a:endParaRPr lang="en-GB" sz="1000" noProof="1" smtClean="0"/>
          </a:p>
        </p:txBody>
      </p:sp>
      <p:sp>
        <p:nvSpPr>
          <p:cNvPr id="35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483615" y="6113049"/>
            <a:ext cx="8077200" cy="153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en-GB" sz="1000" noProof="1" smtClean="0"/>
          </a:p>
        </p:txBody>
      </p:sp>
      <p:sp>
        <p:nvSpPr>
          <p:cNvPr id="12" name="Draft stamp" hidden="1"/>
          <p:cNvSpPr txBox="1"/>
          <p:nvPr userDrawn="1">
            <p:custDataLst>
              <p:tags r:id="rId6"/>
            </p:custDataLst>
          </p:nvPr>
        </p:nvSpPr>
        <p:spPr>
          <a:xfrm>
            <a:off x="8341100" y="698824"/>
            <a:ext cx="31495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>
              <a:spcAft>
                <a:spcPts val="900"/>
              </a:spcAft>
            </a:pPr>
            <a:r>
              <a:rPr lang="en-GB" sz="1200" noProof="1" smtClean="0">
                <a:latin typeface="+mn-lt"/>
                <a:ea typeface="Cambria Math" pitchFamily="18" charset="0"/>
              </a:rPr>
              <a:t>Draft</a:t>
            </a:r>
          </a:p>
        </p:txBody>
      </p:sp>
      <p:sp>
        <p:nvSpPr>
          <p:cNvPr id="11" name="Section Header"/>
          <p:cNvSpPr txBox="1"/>
          <p:nvPr userDrawn="1">
            <p:custDataLst>
              <p:tags r:id="rId7"/>
            </p:custDataLst>
          </p:nvPr>
        </p:nvSpPr>
        <p:spPr>
          <a:xfrm>
            <a:off x="473826" y="717883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>
              <a:spcAft>
                <a:spcPts val="900"/>
              </a:spcAft>
            </a:pPr>
            <a:endParaRPr lang="en-GB" sz="1000" noProof="1" smtClean="0">
              <a:latin typeface="+mn-lt"/>
              <a:ea typeface="Cambria Math" pitchFamily="18" charset="0"/>
            </a:endParaRPr>
          </a:p>
        </p:txBody>
      </p:sp>
      <p:sp>
        <p:nvSpPr>
          <p:cNvPr id="17" name="Date/Filepath" hidden="1"/>
          <p:cNvSpPr txBox="1"/>
          <p:nvPr userDrawn="1">
            <p:custDataLst>
              <p:tags r:id="rId8"/>
            </p:custDataLst>
          </p:nvPr>
        </p:nvSpPr>
        <p:spPr>
          <a:xfrm>
            <a:off x="4026583" y="467957"/>
            <a:ext cx="462947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>
              <a:spcAft>
                <a:spcPts val="900"/>
              </a:spcAft>
            </a:pPr>
            <a:r>
              <a:rPr lang="en-GB" sz="900" noProof="1" smtClean="0">
                <a:latin typeface="+mn-lt"/>
              </a:rPr>
              <a:t>11/26/2014 C:\Users\jamesb483\Desktop\FICCI Seminar Presentations\IWT FICCI Seminar v.1.pptx</a:t>
            </a:r>
          </a:p>
        </p:txBody>
      </p:sp>
    </p:spTree>
    <p:extLst>
      <p:ext uri="{BB962C8B-B14F-4D97-AF65-F5344CB8AC3E}">
        <p14:creationId xmlns:p14="http://schemas.microsoft.com/office/powerpoint/2010/main" val="3965318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 smtClean="0"/>
              <a:t>Slide: </a:t>
            </a:r>
            <a:fld id="{ED55C976-A0C1-4903-9EB7-D336DE8024E5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C976-A0C1-4903-9EB7-D336DE8024E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C976-A0C1-4903-9EB7-D336DE8024E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C976-A0C1-4903-9EB7-D336DE8024E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C976-A0C1-4903-9EB7-D336DE8024E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C976-A0C1-4903-9EB7-D336DE8024E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C976-A0C1-4903-9EB7-D336DE8024E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C976-A0C1-4903-9EB7-D336DE8024E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73152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5661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IN" smtClean="0"/>
              <a:t>Slide: </a:t>
            </a:r>
            <a:fld id="{ED55C976-A0C1-4903-9EB7-D336DE8024E5}" type="slidenum">
              <a:rPr lang="en-IN" smtClean="0"/>
              <a:pPr/>
              <a:t>‹#›</a:t>
            </a:fld>
            <a:endParaRPr lang="en-IN" dirty="0"/>
          </a:p>
        </p:txBody>
      </p:sp>
      <p:pic>
        <p:nvPicPr>
          <p:cNvPr id="10" name="Picture 9" descr="Transparent FICCI Logo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8153401" y="76200"/>
            <a:ext cx="762000" cy="68604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chart" Target="../charts/chart4.xml"/><Relationship Id="rId4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4.gif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00" y="1425575"/>
            <a:ext cx="8229600" cy="1470025"/>
          </a:xfrm>
          <a:ln>
            <a:noFill/>
          </a:ln>
        </p:spPr>
        <p:txBody>
          <a:bodyPr>
            <a:noAutofit/>
          </a:bodyPr>
          <a:lstStyle/>
          <a:p>
            <a:r>
              <a:rPr lang="en-IN" sz="4000" b="1" dirty="0" smtClean="0">
                <a:solidFill>
                  <a:srgbClr val="00B050"/>
                </a:solidFill>
              </a:rPr>
              <a:t>Enhancing Indo-Bangla Waterways Connectivity</a:t>
            </a:r>
            <a:r>
              <a:rPr lang="en-IN" sz="4800" dirty="0" smtClean="0">
                <a:solidFill>
                  <a:srgbClr val="00B050"/>
                </a:solidFill>
              </a:rPr>
              <a:t/>
            </a:r>
            <a:br>
              <a:rPr lang="en-IN" sz="4800" dirty="0" smtClean="0">
                <a:solidFill>
                  <a:srgbClr val="00B050"/>
                </a:solidFill>
              </a:rPr>
            </a:br>
            <a:endParaRPr lang="en-IN" sz="3200" dirty="0">
              <a:solidFill>
                <a:srgbClr val="00B05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C976-A0C1-4903-9EB7-D336DE8024E5}" type="slidenum">
              <a:rPr lang="en-IN" smtClean="0"/>
              <a:pPr/>
              <a:t>1</a:t>
            </a:fld>
            <a:endParaRPr lang="en-IN"/>
          </a:p>
        </p:txBody>
      </p:sp>
      <p:sp>
        <p:nvSpPr>
          <p:cNvPr id="3" name="TextBox 2"/>
          <p:cNvSpPr txBox="1"/>
          <p:nvPr/>
        </p:nvSpPr>
        <p:spPr>
          <a:xfrm>
            <a:off x="5867400" y="5791200"/>
            <a:ext cx="2921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Ranjit Barthakur</a:t>
            </a:r>
          </a:p>
          <a:p>
            <a:r>
              <a:rPr lang="en-US" sz="1400" i="1" dirty="0" smtClean="0"/>
              <a:t>Chairman</a:t>
            </a:r>
          </a:p>
          <a:p>
            <a:r>
              <a:rPr lang="en-US" sz="1400" i="1" dirty="0" smtClean="0"/>
              <a:t>FICCI North East Advisory Council</a:t>
            </a:r>
            <a:endParaRPr lang="en-US" sz="1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505200" y="5715000"/>
            <a:ext cx="198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November 2016</a:t>
            </a:r>
            <a:endParaRPr lang="en-US" b="1" dirty="0"/>
          </a:p>
        </p:txBody>
      </p:sp>
      <p:pic>
        <p:nvPicPr>
          <p:cNvPr id="1026" name="Picture 2" descr="http://coalis.eu/en/wp-content/uploads/2014/04/transport_conteneur_se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" y="2895600"/>
            <a:ext cx="9133490" cy="2590799"/>
          </a:xfrm>
          <a:prstGeom prst="rect">
            <a:avLst/>
          </a:prstGeom>
          <a:ln>
            <a:noFill/>
          </a:ln>
          <a:effectLst>
            <a:softEdge rad="736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lide Number Placeholder 3"/>
          <p:cNvSpPr txBox="1">
            <a:spLocks noGrp="1"/>
          </p:cNvSpPr>
          <p:nvPr/>
        </p:nvSpPr>
        <p:spPr bwMode="auto">
          <a:xfrm>
            <a:off x="8631238" y="6437313"/>
            <a:ext cx="4429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A94C78F-E79C-48B0-A2C2-B7A2F88B5E49}" type="slidenum">
              <a:rPr lang="en-US" sz="1400" b="1">
                <a:solidFill>
                  <a:srgbClr val="FF4B4F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 algn="r" eaLnBrk="1" hangingPunct="1"/>
              <a:t>10</a:t>
            </a:fld>
            <a:endParaRPr lang="en-US" sz="1400" b="1" dirty="0">
              <a:solidFill>
                <a:srgbClr val="FF4B4F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2" name="Text Box 180"/>
          <p:cNvSpPr txBox="1">
            <a:spLocks noChangeArrowheads="1"/>
          </p:cNvSpPr>
          <p:nvPr/>
        </p:nvSpPr>
        <p:spPr bwMode="auto">
          <a:xfrm rot="4430154">
            <a:off x="355600" y="3910013"/>
            <a:ext cx="1271587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i="1" dirty="0">
                <a:solidFill>
                  <a:schemeClr val="bg2"/>
                </a:solidFill>
                <a:latin typeface="Calibri" pitchFamily="34" charset="0"/>
              </a:rPr>
              <a:t>NW-1</a:t>
            </a:r>
          </a:p>
        </p:txBody>
      </p:sp>
      <p:sp>
        <p:nvSpPr>
          <p:cNvPr id="226" name="Line 184"/>
          <p:cNvSpPr>
            <a:spLocks noChangeShapeType="1"/>
          </p:cNvSpPr>
          <p:nvPr/>
        </p:nvSpPr>
        <p:spPr bwMode="auto">
          <a:xfrm>
            <a:off x="1079500" y="962025"/>
            <a:ext cx="39688" cy="17621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lIns="109538" tIns="55562" rIns="109538" bIns="55562"/>
          <a:lstStyle/>
          <a:p>
            <a:endParaRPr lang="en-US" dirty="0"/>
          </a:p>
        </p:txBody>
      </p:sp>
      <p:sp>
        <p:nvSpPr>
          <p:cNvPr id="326" name="Text Box 284"/>
          <p:cNvSpPr txBox="1">
            <a:spLocks noChangeArrowheads="1"/>
          </p:cNvSpPr>
          <p:nvPr/>
        </p:nvSpPr>
        <p:spPr bwMode="auto">
          <a:xfrm rot="30815">
            <a:off x="-177800" y="6767513"/>
            <a:ext cx="5334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00" b="1" dirty="0">
                <a:solidFill>
                  <a:schemeClr val="bg2"/>
                </a:solidFill>
                <a:latin typeface="Arial Narrow" pitchFamily="34" charset="0"/>
              </a:rPr>
              <a:t>ORISSA </a:t>
            </a:r>
          </a:p>
        </p:txBody>
      </p:sp>
      <p:sp>
        <p:nvSpPr>
          <p:cNvPr id="350" name="Freeform 309"/>
          <p:cNvSpPr>
            <a:spLocks/>
          </p:cNvSpPr>
          <p:nvPr/>
        </p:nvSpPr>
        <p:spPr bwMode="auto">
          <a:xfrm>
            <a:off x="5505450" y="2400300"/>
            <a:ext cx="115888" cy="23813"/>
          </a:xfrm>
          <a:custGeom>
            <a:avLst/>
            <a:gdLst>
              <a:gd name="T0" fmla="*/ 0 w 73"/>
              <a:gd name="T1" fmla="*/ 2147483647 h 15"/>
              <a:gd name="T2" fmla="*/ 2147483647 w 73"/>
              <a:gd name="T3" fmla="*/ 2147483647 h 15"/>
              <a:gd name="T4" fmla="*/ 2147483647 w 73"/>
              <a:gd name="T5" fmla="*/ 2147483647 h 15"/>
              <a:gd name="T6" fmla="*/ 2147483647 w 73"/>
              <a:gd name="T7" fmla="*/ 2147483647 h 15"/>
              <a:gd name="T8" fmla="*/ 2147483647 w 73"/>
              <a:gd name="T9" fmla="*/ 2147483647 h 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3"/>
              <a:gd name="T16" fmla="*/ 0 h 15"/>
              <a:gd name="T17" fmla="*/ 73 w 73"/>
              <a:gd name="T18" fmla="*/ 15 h 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3" h="15">
                <a:moveTo>
                  <a:pt x="0" y="11"/>
                </a:moveTo>
                <a:cubicBezTo>
                  <a:pt x="2" y="12"/>
                  <a:pt x="8" y="15"/>
                  <a:pt x="13" y="15"/>
                </a:cubicBezTo>
                <a:cubicBezTo>
                  <a:pt x="18" y="15"/>
                  <a:pt x="25" y="14"/>
                  <a:pt x="31" y="12"/>
                </a:cubicBezTo>
                <a:cubicBezTo>
                  <a:pt x="37" y="10"/>
                  <a:pt x="43" y="2"/>
                  <a:pt x="50" y="1"/>
                </a:cubicBezTo>
                <a:cubicBezTo>
                  <a:pt x="57" y="0"/>
                  <a:pt x="68" y="5"/>
                  <a:pt x="73" y="6"/>
                </a:cubicBezTo>
              </a:path>
            </a:pathLst>
          </a:custGeom>
          <a:noFill/>
          <a:ln w="9525">
            <a:solidFill>
              <a:srgbClr val="FFFF7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05" name="Slide Number Placeholder 19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2B6650E-8877-46F3-8D2B-FAE7663DC69B}" type="slidenum">
              <a:rPr lang="en-IN" smtClean="0"/>
              <a:pPr>
                <a:defRPr/>
              </a:pPr>
              <a:t>10</a:t>
            </a:fld>
            <a:endParaRPr lang="en-IN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119188" y="1752600"/>
            <a:ext cx="7110411" cy="4603750"/>
            <a:chOff x="1923721" y="1929825"/>
            <a:chExt cx="5537310" cy="4141350"/>
          </a:xfrm>
        </p:grpSpPr>
        <p:grpSp>
          <p:nvGrpSpPr>
            <p:cNvPr id="193" name="Group 192"/>
            <p:cNvGrpSpPr/>
            <p:nvPr/>
          </p:nvGrpSpPr>
          <p:grpSpPr>
            <a:xfrm>
              <a:off x="2552700" y="2366963"/>
              <a:ext cx="3810000" cy="3119437"/>
              <a:chOff x="2552700" y="2443163"/>
              <a:chExt cx="3810000" cy="3119437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 flipV="1">
                <a:off x="4114800" y="3343457"/>
                <a:ext cx="762000" cy="34260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4114800" y="3686059"/>
                <a:ext cx="0" cy="65734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4114800" y="3686059"/>
                <a:ext cx="381000" cy="50494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3" name="Group 62"/>
              <p:cNvGrpSpPr/>
              <p:nvPr/>
            </p:nvGrpSpPr>
            <p:grpSpPr>
              <a:xfrm>
                <a:off x="2552700" y="2443163"/>
                <a:ext cx="3810000" cy="3119437"/>
                <a:chOff x="2552700" y="2443163"/>
                <a:chExt cx="3810000" cy="3119437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>
                  <a:off x="3124200" y="3810000"/>
                  <a:ext cx="990600" cy="10668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2" name="Group 61"/>
                <p:cNvGrpSpPr/>
                <p:nvPr/>
              </p:nvGrpSpPr>
              <p:grpSpPr>
                <a:xfrm>
                  <a:off x="2552700" y="2443163"/>
                  <a:ext cx="3810000" cy="3119437"/>
                  <a:chOff x="2552700" y="2424113"/>
                  <a:chExt cx="3810000" cy="3119437"/>
                </a:xfrm>
              </p:grpSpPr>
              <p:grpSp>
                <p:nvGrpSpPr>
                  <p:cNvPr id="61" name="Group 60"/>
                  <p:cNvGrpSpPr/>
                  <p:nvPr/>
                </p:nvGrpSpPr>
                <p:grpSpPr>
                  <a:xfrm>
                    <a:off x="2590800" y="2514600"/>
                    <a:ext cx="3733800" cy="2971800"/>
                    <a:chOff x="2590800" y="2514600"/>
                    <a:chExt cx="3733800" cy="2971800"/>
                  </a:xfrm>
                </p:grpSpPr>
                <p:cxnSp>
                  <p:nvCxnSpPr>
                    <p:cNvPr id="16" name="Straight Connector 15"/>
                    <p:cNvCxnSpPr/>
                    <p:nvPr/>
                  </p:nvCxnSpPr>
                  <p:spPr>
                    <a:xfrm>
                      <a:off x="3048000" y="3810000"/>
                      <a:ext cx="0" cy="167640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" name="Straight Connector 22"/>
                    <p:cNvCxnSpPr/>
                    <p:nvPr/>
                  </p:nvCxnSpPr>
                  <p:spPr>
                    <a:xfrm>
                      <a:off x="3124200" y="3686059"/>
                      <a:ext cx="990600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" name="Straight Connector 30"/>
                    <p:cNvCxnSpPr/>
                    <p:nvPr/>
                  </p:nvCxnSpPr>
                  <p:spPr>
                    <a:xfrm>
                      <a:off x="4876800" y="3343457"/>
                      <a:ext cx="1219200" cy="999943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Straight Connector 32"/>
                    <p:cNvCxnSpPr/>
                    <p:nvPr/>
                  </p:nvCxnSpPr>
                  <p:spPr>
                    <a:xfrm flipH="1">
                      <a:off x="5029200" y="4343400"/>
                      <a:ext cx="1066800" cy="255407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Straight Connector 34"/>
                    <p:cNvCxnSpPr/>
                    <p:nvPr/>
                  </p:nvCxnSpPr>
                  <p:spPr>
                    <a:xfrm flipH="1">
                      <a:off x="4114800" y="4598807"/>
                      <a:ext cx="914400" cy="277993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" name="Straight Connector 38"/>
                    <p:cNvCxnSpPr/>
                    <p:nvPr/>
                  </p:nvCxnSpPr>
                  <p:spPr>
                    <a:xfrm flipH="1" flipV="1">
                      <a:off x="4572000" y="2667000"/>
                      <a:ext cx="304800" cy="676457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" name="Straight Connector 45"/>
                    <p:cNvCxnSpPr/>
                    <p:nvPr/>
                  </p:nvCxnSpPr>
                  <p:spPr>
                    <a:xfrm flipV="1">
                      <a:off x="4572000" y="2514600"/>
                      <a:ext cx="914400" cy="15240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" name="Straight Connector 47"/>
                    <p:cNvCxnSpPr/>
                    <p:nvPr/>
                  </p:nvCxnSpPr>
                  <p:spPr>
                    <a:xfrm>
                      <a:off x="5505450" y="2514600"/>
                      <a:ext cx="819150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" name="Straight Connector 49"/>
                    <p:cNvCxnSpPr/>
                    <p:nvPr/>
                  </p:nvCxnSpPr>
                  <p:spPr>
                    <a:xfrm flipH="1">
                      <a:off x="3886200" y="2667000"/>
                      <a:ext cx="685800" cy="338228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" name="Straight Connector 51"/>
                    <p:cNvCxnSpPr>
                      <a:endCxn id="55" idx="7"/>
                    </p:cNvCxnSpPr>
                    <p:nvPr/>
                  </p:nvCxnSpPr>
                  <p:spPr>
                    <a:xfrm flipH="1">
                      <a:off x="3220804" y="3005228"/>
                      <a:ext cx="741596" cy="557663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Straight Connector 53"/>
                    <p:cNvCxnSpPr>
                      <a:stCxn id="55" idx="1"/>
                    </p:cNvCxnSpPr>
                    <p:nvPr/>
                  </p:nvCxnSpPr>
                  <p:spPr>
                    <a:xfrm flipH="1" flipV="1">
                      <a:off x="2590800" y="3343458"/>
                      <a:ext cx="360596" cy="219433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0" name="Group 59"/>
                  <p:cNvGrpSpPr/>
                  <p:nvPr/>
                </p:nvGrpSpPr>
                <p:grpSpPr>
                  <a:xfrm>
                    <a:off x="2552700" y="2424113"/>
                    <a:ext cx="3810000" cy="3119437"/>
                    <a:chOff x="2552700" y="2424113"/>
                    <a:chExt cx="3810000" cy="3119437"/>
                  </a:xfrm>
                </p:grpSpPr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2895600" y="3514758"/>
                      <a:ext cx="381000" cy="32867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" name="Oval 58"/>
                    <p:cNvSpPr/>
                    <p:nvPr/>
                  </p:nvSpPr>
                  <p:spPr>
                    <a:xfrm>
                      <a:off x="4114800" y="3571759"/>
                      <a:ext cx="76200" cy="11430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6" name="Oval 265"/>
                    <p:cNvSpPr/>
                    <p:nvPr/>
                  </p:nvSpPr>
                  <p:spPr>
                    <a:xfrm>
                      <a:off x="4457700" y="4085240"/>
                      <a:ext cx="76200" cy="11430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7" name="Oval 266"/>
                    <p:cNvSpPr/>
                    <p:nvPr/>
                  </p:nvSpPr>
                  <p:spPr>
                    <a:xfrm>
                      <a:off x="4076700" y="4302964"/>
                      <a:ext cx="76200" cy="11430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9" name="Oval 268"/>
                    <p:cNvSpPr/>
                    <p:nvPr/>
                  </p:nvSpPr>
                  <p:spPr>
                    <a:xfrm>
                      <a:off x="5029200" y="4541657"/>
                      <a:ext cx="76200" cy="11430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0" name="Oval 269"/>
                    <p:cNvSpPr/>
                    <p:nvPr/>
                  </p:nvSpPr>
                  <p:spPr>
                    <a:xfrm>
                      <a:off x="6057900" y="4237640"/>
                      <a:ext cx="76200" cy="11430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Oval 270"/>
                    <p:cNvSpPr/>
                    <p:nvPr/>
                  </p:nvSpPr>
                  <p:spPr>
                    <a:xfrm>
                      <a:off x="4076700" y="4819650"/>
                      <a:ext cx="76200" cy="11430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Oval 271"/>
                    <p:cNvSpPr/>
                    <p:nvPr/>
                  </p:nvSpPr>
                  <p:spPr>
                    <a:xfrm>
                      <a:off x="3009900" y="4705350"/>
                      <a:ext cx="76200" cy="11430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Oval 272"/>
                    <p:cNvSpPr/>
                    <p:nvPr/>
                  </p:nvSpPr>
                  <p:spPr>
                    <a:xfrm>
                      <a:off x="3009900" y="5429250"/>
                      <a:ext cx="76200" cy="11430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4" name="Oval 273"/>
                    <p:cNvSpPr/>
                    <p:nvPr/>
                  </p:nvSpPr>
                  <p:spPr>
                    <a:xfrm>
                      <a:off x="3898024" y="2948078"/>
                      <a:ext cx="76200" cy="11430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Oval 274"/>
                    <p:cNvSpPr/>
                    <p:nvPr/>
                  </p:nvSpPr>
                  <p:spPr>
                    <a:xfrm>
                      <a:off x="4556234" y="2609850"/>
                      <a:ext cx="76200" cy="11430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Oval 275"/>
                    <p:cNvSpPr/>
                    <p:nvPr/>
                  </p:nvSpPr>
                  <p:spPr>
                    <a:xfrm>
                      <a:off x="4800600" y="3343458"/>
                      <a:ext cx="76200" cy="11430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Oval 276"/>
                    <p:cNvSpPr/>
                    <p:nvPr/>
                  </p:nvSpPr>
                  <p:spPr>
                    <a:xfrm>
                      <a:off x="5410200" y="2504747"/>
                      <a:ext cx="76200" cy="11430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8" name="Oval 277"/>
                    <p:cNvSpPr/>
                    <p:nvPr/>
                  </p:nvSpPr>
                  <p:spPr>
                    <a:xfrm>
                      <a:off x="6286500" y="2424113"/>
                      <a:ext cx="76200" cy="11430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9" name="Oval 278"/>
                    <p:cNvSpPr/>
                    <p:nvPr/>
                  </p:nvSpPr>
                  <p:spPr>
                    <a:xfrm>
                      <a:off x="2552700" y="3344280"/>
                      <a:ext cx="76200" cy="11430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3" name="Group 2"/>
            <p:cNvGrpSpPr/>
            <p:nvPr/>
          </p:nvGrpSpPr>
          <p:grpSpPr>
            <a:xfrm>
              <a:off x="1923721" y="1929825"/>
              <a:ext cx="5537310" cy="4141350"/>
              <a:chOff x="1923721" y="1929825"/>
              <a:chExt cx="5537310" cy="4141350"/>
            </a:xfrm>
          </p:grpSpPr>
          <p:sp>
            <p:nvSpPr>
              <p:cNvPr id="194" name="TextBox 193"/>
              <p:cNvSpPr txBox="1"/>
              <p:nvPr/>
            </p:nvSpPr>
            <p:spPr>
              <a:xfrm>
                <a:off x="6057900" y="2057400"/>
                <a:ext cx="9525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err="1" smtClean="0"/>
                  <a:t>Neamati</a:t>
                </a:r>
                <a:endParaRPr lang="en-US" sz="1600" dirty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5010150" y="1985159"/>
                <a:ext cx="9525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Tezpur</a:t>
                </a:r>
                <a:endParaRPr lang="en-US" sz="1600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4076700" y="1929825"/>
                <a:ext cx="9525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Pandu Port</a:t>
                </a:r>
                <a:endParaRPr lang="en-US" sz="1600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3375094" y="2489514"/>
                <a:ext cx="9525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err="1" smtClean="0"/>
                  <a:t>Dhubri</a:t>
                </a:r>
                <a:endParaRPr lang="en-US" sz="1600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2257794" y="2890928"/>
                <a:ext cx="9525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err="1" smtClean="0"/>
                  <a:t>Farakka</a:t>
                </a:r>
                <a:endParaRPr lang="en-US" sz="1600" dirty="0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923721" y="3486090"/>
                <a:ext cx="12004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Kolkata</a:t>
                </a:r>
                <a:endParaRPr lang="en-US" sz="2000" b="1" dirty="0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2152650" y="4503685"/>
                <a:ext cx="9525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Haldia</a:t>
                </a:r>
                <a:endParaRPr lang="en-US" sz="1600" dirty="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373347" y="5486400"/>
                <a:ext cx="13493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 smtClean="0"/>
                  <a:t>Saugar</a:t>
                </a:r>
                <a:r>
                  <a:rPr lang="en-US" sz="1600" dirty="0" smtClean="0"/>
                  <a:t> Anchorage</a:t>
                </a:r>
                <a:endParaRPr lang="en-US" sz="1600" dirty="0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3562350" y="4899741"/>
                <a:ext cx="11811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Chandpur</a:t>
                </a:r>
                <a:endParaRPr lang="en-US" sz="1600" dirty="0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4895850" y="4672962"/>
                <a:ext cx="11811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err="1" smtClean="0"/>
                  <a:t>Fenchuganj</a:t>
                </a:r>
                <a:endParaRPr lang="en-US" sz="1600" dirty="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6279931" y="4085240"/>
                <a:ext cx="11811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Karimganj</a:t>
                </a:r>
                <a:endParaRPr lang="en-US" sz="1600" dirty="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5251230" y="3120307"/>
                <a:ext cx="130196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err="1" smtClean="0"/>
                  <a:t>Narayanganj</a:t>
                </a:r>
                <a:endParaRPr lang="en-US" sz="1600" dirty="0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3619500" y="3147536"/>
                <a:ext cx="130196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err="1" smtClean="0"/>
                  <a:t>Sirajganj</a:t>
                </a:r>
                <a:endParaRPr lang="en-US" sz="1600" dirty="0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4489231" y="3928646"/>
                <a:ext cx="130196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Khulna</a:t>
                </a:r>
                <a:endParaRPr lang="en-US" sz="1600" dirty="0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4012324" y="4342099"/>
                <a:ext cx="130196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err="1" smtClean="0"/>
                  <a:t>Mowgla</a:t>
                </a:r>
                <a:endParaRPr lang="en-US" sz="16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520944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 Box 180"/>
          <p:cNvSpPr txBox="1">
            <a:spLocks noChangeArrowheads="1"/>
          </p:cNvSpPr>
          <p:nvPr/>
        </p:nvSpPr>
        <p:spPr bwMode="auto">
          <a:xfrm rot="4430154">
            <a:off x="355600" y="3910013"/>
            <a:ext cx="1271587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i="1" dirty="0">
                <a:solidFill>
                  <a:schemeClr val="bg2"/>
                </a:solidFill>
                <a:latin typeface="Calibri" pitchFamily="34" charset="0"/>
              </a:rPr>
              <a:t>NW-1</a:t>
            </a:r>
          </a:p>
        </p:txBody>
      </p:sp>
      <p:sp>
        <p:nvSpPr>
          <p:cNvPr id="226" name="Line 184"/>
          <p:cNvSpPr>
            <a:spLocks noChangeShapeType="1"/>
          </p:cNvSpPr>
          <p:nvPr/>
        </p:nvSpPr>
        <p:spPr bwMode="auto">
          <a:xfrm>
            <a:off x="1079500" y="962025"/>
            <a:ext cx="39688" cy="17621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lIns="109538" tIns="55562" rIns="109538" bIns="55562"/>
          <a:lstStyle/>
          <a:p>
            <a:endParaRPr lang="en-US" dirty="0"/>
          </a:p>
        </p:txBody>
      </p:sp>
      <p:sp>
        <p:nvSpPr>
          <p:cNvPr id="326" name="Text Box 284"/>
          <p:cNvSpPr txBox="1">
            <a:spLocks noChangeArrowheads="1"/>
          </p:cNvSpPr>
          <p:nvPr/>
        </p:nvSpPr>
        <p:spPr bwMode="auto">
          <a:xfrm rot="30815">
            <a:off x="-177800" y="6767513"/>
            <a:ext cx="5334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00" b="1" dirty="0">
                <a:solidFill>
                  <a:schemeClr val="bg2"/>
                </a:solidFill>
                <a:latin typeface="Arial Narrow" pitchFamily="34" charset="0"/>
              </a:rPr>
              <a:t>ORISSA </a:t>
            </a:r>
          </a:p>
        </p:txBody>
      </p:sp>
      <p:sp>
        <p:nvSpPr>
          <p:cNvPr id="335" name="Text Box 293"/>
          <p:cNvSpPr txBox="1">
            <a:spLocks noChangeArrowheads="1"/>
          </p:cNvSpPr>
          <p:nvPr/>
        </p:nvSpPr>
        <p:spPr bwMode="auto">
          <a:xfrm>
            <a:off x="7337425" y="20638"/>
            <a:ext cx="12192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 dirty="0">
                <a:solidFill>
                  <a:schemeClr val="bg2"/>
                </a:solidFill>
                <a:latin typeface="Calibri" pitchFamily="34" charset="0"/>
              </a:rPr>
              <a:t>NAGALAND</a:t>
            </a:r>
          </a:p>
        </p:txBody>
      </p:sp>
      <p:sp>
        <p:nvSpPr>
          <p:cNvPr id="350" name="Freeform 309"/>
          <p:cNvSpPr>
            <a:spLocks/>
          </p:cNvSpPr>
          <p:nvPr/>
        </p:nvSpPr>
        <p:spPr bwMode="auto">
          <a:xfrm>
            <a:off x="5505450" y="2400300"/>
            <a:ext cx="115888" cy="23813"/>
          </a:xfrm>
          <a:custGeom>
            <a:avLst/>
            <a:gdLst>
              <a:gd name="T0" fmla="*/ 0 w 73"/>
              <a:gd name="T1" fmla="*/ 2147483647 h 15"/>
              <a:gd name="T2" fmla="*/ 2147483647 w 73"/>
              <a:gd name="T3" fmla="*/ 2147483647 h 15"/>
              <a:gd name="T4" fmla="*/ 2147483647 w 73"/>
              <a:gd name="T5" fmla="*/ 2147483647 h 15"/>
              <a:gd name="T6" fmla="*/ 2147483647 w 73"/>
              <a:gd name="T7" fmla="*/ 2147483647 h 15"/>
              <a:gd name="T8" fmla="*/ 2147483647 w 73"/>
              <a:gd name="T9" fmla="*/ 2147483647 h 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3"/>
              <a:gd name="T16" fmla="*/ 0 h 15"/>
              <a:gd name="T17" fmla="*/ 73 w 73"/>
              <a:gd name="T18" fmla="*/ 15 h 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3" h="15">
                <a:moveTo>
                  <a:pt x="0" y="11"/>
                </a:moveTo>
                <a:cubicBezTo>
                  <a:pt x="2" y="12"/>
                  <a:pt x="8" y="15"/>
                  <a:pt x="13" y="15"/>
                </a:cubicBezTo>
                <a:cubicBezTo>
                  <a:pt x="18" y="15"/>
                  <a:pt x="25" y="14"/>
                  <a:pt x="31" y="12"/>
                </a:cubicBezTo>
                <a:cubicBezTo>
                  <a:pt x="37" y="10"/>
                  <a:pt x="43" y="2"/>
                  <a:pt x="50" y="1"/>
                </a:cubicBezTo>
                <a:cubicBezTo>
                  <a:pt x="57" y="0"/>
                  <a:pt x="68" y="5"/>
                  <a:pt x="73" y="6"/>
                </a:cubicBezTo>
              </a:path>
            </a:pathLst>
          </a:custGeom>
          <a:noFill/>
          <a:ln w="9525">
            <a:solidFill>
              <a:srgbClr val="FFFF7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-295275" y="20639"/>
            <a:ext cx="9744075" cy="6961186"/>
            <a:chOff x="-295275" y="20639"/>
            <a:chExt cx="9744075" cy="6961186"/>
          </a:xfrm>
        </p:grpSpPr>
        <p:grpSp>
          <p:nvGrpSpPr>
            <p:cNvPr id="7" name="Group 6"/>
            <p:cNvGrpSpPr/>
            <p:nvPr/>
          </p:nvGrpSpPr>
          <p:grpSpPr>
            <a:xfrm>
              <a:off x="-295275" y="20639"/>
              <a:ext cx="9744075" cy="6961186"/>
              <a:chOff x="-295275" y="20639"/>
              <a:chExt cx="9744075" cy="6961186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-295275" y="20639"/>
                <a:ext cx="9744075" cy="6961186"/>
                <a:chOff x="-295275" y="20639"/>
                <a:chExt cx="9744075" cy="6961186"/>
              </a:xfrm>
            </p:grpSpPr>
            <p:grpSp>
              <p:nvGrpSpPr>
                <p:cNvPr id="5" name="Group 4"/>
                <p:cNvGrpSpPr/>
                <p:nvPr/>
              </p:nvGrpSpPr>
              <p:grpSpPr>
                <a:xfrm>
                  <a:off x="11906" y="20639"/>
                  <a:ext cx="9436894" cy="6820702"/>
                  <a:chOff x="11906" y="20639"/>
                  <a:chExt cx="9436894" cy="6820702"/>
                </a:xfrm>
              </p:grpSpPr>
              <p:pic>
                <p:nvPicPr>
                  <p:cNvPr id="854" name="Picture 167" descr="proto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930" t="25755" r="18813" b="4097"/>
                  <a:stretch>
                    <a:fillRect/>
                  </a:stretch>
                </p:blipFill>
                <p:spPr bwMode="auto">
                  <a:xfrm>
                    <a:off x="11906" y="20639"/>
                    <a:ext cx="9142412" cy="6820702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FF0066"/>
                    </a:solidFill>
                    <a:miter lim="800000"/>
                    <a:headEnd/>
                    <a:tailEnd/>
                  </a:ln>
                </p:spPr>
              </p:pic>
              <p:sp>
                <p:nvSpPr>
                  <p:cNvPr id="210" name="Text Box 1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95975" y="470559"/>
                    <a:ext cx="3552825" cy="82484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algn="ctr" eaLnBrk="1" hangingPunct="1">
                      <a:lnSpc>
                        <a:spcPct val="60000"/>
                      </a:lnSpc>
                      <a:spcBef>
                        <a:spcPct val="50000"/>
                      </a:spcBef>
                    </a:pPr>
                    <a:r>
                      <a:rPr lang="en-US" sz="2800" dirty="0">
                        <a:latin typeface="Impact" pitchFamily="34" charset="0"/>
                      </a:rPr>
                      <a:t>INDO – BANGLADESH</a:t>
                    </a:r>
                  </a:p>
                  <a:p>
                    <a:pPr algn="ctr" eaLnBrk="1" hangingPunct="1">
                      <a:lnSpc>
                        <a:spcPct val="60000"/>
                      </a:lnSpc>
                      <a:spcBef>
                        <a:spcPct val="50000"/>
                      </a:spcBef>
                    </a:pPr>
                    <a:r>
                      <a:rPr lang="en-US" sz="2800" dirty="0">
                        <a:latin typeface="Impact" pitchFamily="34" charset="0"/>
                      </a:rPr>
                      <a:t> PROTOCOL ROUTES</a:t>
                    </a:r>
                  </a:p>
                </p:txBody>
              </p:sp>
              <p:grpSp>
                <p:nvGrpSpPr>
                  <p:cNvPr id="4" name="Group 3"/>
                  <p:cNvGrpSpPr/>
                  <p:nvPr/>
                </p:nvGrpSpPr>
                <p:grpSpPr>
                  <a:xfrm>
                    <a:off x="6269038" y="2370191"/>
                    <a:ext cx="3014662" cy="4295722"/>
                    <a:chOff x="6265863" y="2162228"/>
                    <a:chExt cx="3014662" cy="4295722"/>
                  </a:xfrm>
                </p:grpSpPr>
                <p:grpSp>
                  <p:nvGrpSpPr>
                    <p:cNvPr id="3" name="Group 2"/>
                    <p:cNvGrpSpPr/>
                    <p:nvPr/>
                  </p:nvGrpSpPr>
                  <p:grpSpPr>
                    <a:xfrm>
                      <a:off x="6265863" y="2162228"/>
                      <a:ext cx="3014662" cy="4295722"/>
                      <a:chOff x="6265863" y="2162228"/>
                      <a:chExt cx="3014662" cy="4295722"/>
                    </a:xfrm>
                  </p:grpSpPr>
                  <p:sp>
                    <p:nvSpPr>
                      <p:cNvPr id="328" name="Text Box 28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023225" y="2162228"/>
                        <a:ext cx="1117600" cy="3077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square" lIns="0" tIns="0" rIns="0" bIns="0">
                        <a:spAutoFit/>
                      </a:bodyPr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9pPr>
                      </a:lstStyle>
                      <a:p>
                        <a:pPr algn="ctr">
                          <a:spcBef>
                            <a:spcPct val="50000"/>
                          </a:spcBef>
                        </a:pPr>
                        <a:r>
                          <a:rPr lang="en-US" sz="2000" b="1" dirty="0" smtClean="0">
                            <a:solidFill>
                              <a:srgbClr val="000000"/>
                            </a:solidFill>
                            <a:latin typeface="Calibri" pitchFamily="34" charset="0"/>
                          </a:rPr>
                          <a:t>Myanmar</a:t>
                        </a:r>
                        <a:endParaRPr lang="en-US" b="1" dirty="0">
                          <a:solidFill>
                            <a:srgbClr val="000000"/>
                          </a:solidFill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351" name="Text Box 31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018338" y="4014788"/>
                        <a:ext cx="1509712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9pPr>
                      </a:lstStyle>
                      <a:p>
                        <a:pPr algn="ctr" eaLnBrk="1" hangingPunct="1">
                          <a:spcBef>
                            <a:spcPct val="50000"/>
                          </a:spcBef>
                        </a:pPr>
                        <a:r>
                          <a:rPr lang="en-US" sz="1400" b="1" u="sng" dirty="0">
                            <a:solidFill>
                              <a:srgbClr val="000000"/>
                            </a:solidFill>
                            <a:latin typeface="Arial Narrow" pitchFamily="34" charset="0"/>
                          </a:rPr>
                          <a:t>Legend</a:t>
                        </a:r>
                      </a:p>
                    </p:txBody>
                  </p:sp>
                  <p:sp>
                    <p:nvSpPr>
                      <p:cNvPr id="352" name="Text Box 32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265863" y="5676900"/>
                        <a:ext cx="3014662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70000"/>
                          </a:lnSpc>
                          <a:spcBef>
                            <a:spcPct val="50000"/>
                          </a:spcBef>
                        </a:pPr>
                        <a:r>
                          <a:rPr lang="en-US" sz="1400" b="1" dirty="0">
                            <a:latin typeface="Arial Narrow" pitchFamily="34" charset="0"/>
                          </a:rPr>
                          <a:t>Kolkata - Guwahati/Pandu  ...... 1535 km</a:t>
                        </a:r>
                      </a:p>
                      <a:p>
                        <a:pPr eaLnBrk="1" hangingPunct="1">
                          <a:lnSpc>
                            <a:spcPct val="70000"/>
                          </a:lnSpc>
                          <a:spcBef>
                            <a:spcPct val="50000"/>
                          </a:spcBef>
                        </a:pPr>
                        <a:r>
                          <a:rPr lang="en-US" sz="1400" b="1" dirty="0">
                            <a:latin typeface="Arial Narrow" pitchFamily="34" charset="0"/>
                          </a:rPr>
                          <a:t>Kolkata - Karimganj...................1318 km</a:t>
                        </a:r>
                      </a:p>
                      <a:p>
                        <a:pPr eaLnBrk="1" hangingPunct="1">
                          <a:lnSpc>
                            <a:spcPct val="70000"/>
                          </a:lnSpc>
                          <a:spcBef>
                            <a:spcPct val="50000"/>
                          </a:spcBef>
                        </a:pPr>
                        <a:r>
                          <a:rPr lang="en-US" sz="1400" b="1" dirty="0">
                            <a:latin typeface="Arial Narrow" pitchFamily="34" charset="0"/>
                          </a:rPr>
                          <a:t>Dhulian-Rajshahi...........................78 km</a:t>
                        </a:r>
                      </a:p>
                    </p:txBody>
                  </p:sp>
                  <p:sp>
                    <p:nvSpPr>
                      <p:cNvPr id="353" name="Text Box 32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553200" y="5334000"/>
                        <a:ext cx="24384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9pPr>
                      </a:lstStyle>
                      <a:p>
                        <a:pPr algn="ctr" eaLnBrk="1" hangingPunct="1">
                          <a:spcBef>
                            <a:spcPct val="50000"/>
                          </a:spcBef>
                        </a:pPr>
                        <a:r>
                          <a:rPr lang="en-US" sz="1400" b="1" u="sng" dirty="0">
                            <a:solidFill>
                              <a:srgbClr val="000000"/>
                            </a:solidFill>
                            <a:latin typeface="Arial Narrow" pitchFamily="34" charset="0"/>
                          </a:rPr>
                          <a:t>Protocol route distances</a:t>
                        </a:r>
                      </a:p>
                    </p:txBody>
                  </p:sp>
                  <p:sp>
                    <p:nvSpPr>
                      <p:cNvPr id="354" name="Text Box 32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553325" y="3124200"/>
                        <a:ext cx="42227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9pPr>
                      </a:lstStyle>
                      <a:p>
                        <a:r>
                          <a:rPr lang="en-US" sz="2800" b="1" dirty="0">
                            <a:solidFill>
                              <a:srgbClr val="000000"/>
                            </a:solidFill>
                            <a:latin typeface="Calibri" pitchFamily="34" charset="0"/>
                          </a:rPr>
                          <a:t>N</a:t>
                        </a:r>
                      </a:p>
                    </p:txBody>
                  </p:sp>
                  <p:sp>
                    <p:nvSpPr>
                      <p:cNvPr id="355" name="Line 32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7772400" y="3452813"/>
                        <a:ext cx="0" cy="457200"/>
                      </a:xfrm>
                      <a:prstGeom prst="line">
                        <a:avLst/>
                      </a:prstGeom>
                      <a:noFill/>
                      <a:ln w="127000">
                        <a:solidFill>
                          <a:srgbClr val="FF3300"/>
                        </a:solidFill>
                        <a:round/>
                        <a:headEnd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365" name="Line 15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399463" y="4343400"/>
                        <a:ext cx="474662" cy="0"/>
                      </a:xfrm>
                      <a:prstGeom prst="line">
                        <a:avLst/>
                      </a:prstGeom>
                      <a:noFill/>
                      <a:ln w="76200">
                        <a:solidFill>
                          <a:srgbClr val="3333F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366" name="Line 16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410575" y="5083175"/>
                        <a:ext cx="45243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bg2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367" name="Line 16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410575" y="4945063"/>
                        <a:ext cx="452438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FF33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368" name="Line 16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410575" y="4559300"/>
                        <a:ext cx="452438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369" name="Line 16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410575" y="4746625"/>
                        <a:ext cx="452438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FF33CC"/>
                        </a:solidFill>
                        <a:prstDash val="dash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370" name="Text Box 16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574088" y="5203825"/>
                        <a:ext cx="123825" cy="92075"/>
                      </a:xfrm>
                      <a:prstGeom prst="rect">
                        <a:avLst/>
                      </a:prstGeom>
                      <a:solidFill>
                        <a:srgbClr val="FFDDD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0" tIns="0" rIns="0" bIns="0" anchor="ctr">
                        <a:spAutoFit/>
                      </a:bodyPr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9pPr>
                      </a:lstStyle>
                      <a:p>
                        <a:pPr algn="ctr" eaLnBrk="1" hangingPunct="1">
                          <a:spcBef>
                            <a:spcPct val="50000"/>
                          </a:spcBef>
                        </a:pPr>
                        <a:r>
                          <a:rPr lang="en-US" sz="600" dirty="0">
                            <a:solidFill>
                              <a:srgbClr val="000000"/>
                            </a:solidFill>
                            <a:latin typeface="Calibri" pitchFamily="34" charset="0"/>
                          </a:rPr>
                          <a:t>51                     </a:t>
                        </a:r>
                      </a:p>
                    </p:txBody>
                  </p:sp>
                </p:grpSp>
                <p:sp>
                  <p:nvSpPr>
                    <p:cNvPr id="192" name="Text Box 15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646863" y="4248150"/>
                      <a:ext cx="2254250" cy="11080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eaLnBrk="1" hangingPunct="1"/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Declared National waterway</a:t>
                      </a:r>
                    </a:p>
                    <a:p>
                      <a:pPr eaLnBrk="1" hangingPunct="1"/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Proposed National waterway</a:t>
                      </a:r>
                    </a:p>
                    <a:p>
                      <a:pPr eaLnBrk="1" hangingPunct="1"/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Protocol route</a:t>
                      </a:r>
                    </a:p>
                    <a:p>
                      <a:pPr eaLnBrk="1" hangingPunct="1"/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Road</a:t>
                      </a:r>
                    </a:p>
                    <a:p>
                      <a:pPr eaLnBrk="1" hangingPunct="1"/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Rail</a:t>
                      </a:r>
                    </a:p>
                    <a:p>
                      <a:pPr eaLnBrk="1" hangingPunct="1"/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NH</a:t>
                      </a:r>
                    </a:p>
                  </p:txBody>
                </p:sp>
              </p:grpSp>
            </p:grpSp>
            <p:grpSp>
              <p:nvGrpSpPr>
                <p:cNvPr id="21" name="Group 20"/>
                <p:cNvGrpSpPr/>
                <p:nvPr/>
              </p:nvGrpSpPr>
              <p:grpSpPr>
                <a:xfrm>
                  <a:off x="-295275" y="776288"/>
                  <a:ext cx="8166100" cy="6205537"/>
                  <a:chOff x="-295275" y="776288"/>
                  <a:chExt cx="8166100" cy="6205537"/>
                </a:xfrm>
              </p:grpSpPr>
              <p:sp>
                <p:nvSpPr>
                  <p:cNvPr id="257" name="Text Box 2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32525" y="1810839"/>
                    <a:ext cx="146050" cy="169277"/>
                  </a:xfrm>
                  <a:prstGeom prst="rect">
                    <a:avLst/>
                  </a:prstGeom>
                  <a:solidFill>
                    <a:srgbClr val="FFDDDD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</a:pPr>
                    <a:r>
                      <a:rPr lang="en-US" sz="1100" dirty="0">
                        <a:latin typeface="Calibri" pitchFamily="34" charset="0"/>
                      </a:rPr>
                      <a:t>53                     </a:t>
                    </a:r>
                  </a:p>
                </p:txBody>
              </p:sp>
              <p:grpSp>
                <p:nvGrpSpPr>
                  <p:cNvPr id="20" name="Group 19"/>
                  <p:cNvGrpSpPr/>
                  <p:nvPr/>
                </p:nvGrpSpPr>
                <p:grpSpPr>
                  <a:xfrm>
                    <a:off x="-295275" y="776288"/>
                    <a:ext cx="8166100" cy="6205537"/>
                    <a:chOff x="-295275" y="776288"/>
                    <a:chExt cx="8166100" cy="6205537"/>
                  </a:xfrm>
                </p:grpSpPr>
                <p:grpSp>
                  <p:nvGrpSpPr>
                    <p:cNvPr id="19" name="Group 18"/>
                    <p:cNvGrpSpPr/>
                    <p:nvPr/>
                  </p:nvGrpSpPr>
                  <p:grpSpPr>
                    <a:xfrm>
                      <a:off x="41275" y="814989"/>
                      <a:ext cx="6640513" cy="5264537"/>
                      <a:chOff x="41275" y="814989"/>
                      <a:chExt cx="6640513" cy="5264537"/>
                    </a:xfrm>
                  </p:grpSpPr>
                  <p:sp>
                    <p:nvSpPr>
                      <p:cNvPr id="244" name="Text Box 20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652713" y="918177"/>
                        <a:ext cx="144462" cy="138499"/>
                      </a:xfrm>
                      <a:prstGeom prst="rect">
                        <a:avLst/>
                      </a:prstGeom>
                      <a:solidFill>
                        <a:srgbClr val="FFDDD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0" tIns="0" rIns="0" bIns="0" anchor="ctr">
                        <a:spAutoFit/>
                      </a:bodyPr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9pPr>
                      </a:lstStyle>
                      <a:p>
                        <a:pPr algn="ctr" eaLnBrk="1" hangingPunct="1">
                          <a:spcBef>
                            <a:spcPct val="50000"/>
                          </a:spcBef>
                        </a:pPr>
                        <a:r>
                          <a:rPr lang="en-US" sz="900" dirty="0">
                            <a:latin typeface="Calibri" pitchFamily="34" charset="0"/>
                          </a:rPr>
                          <a:t>31                     </a:t>
                        </a:r>
                      </a:p>
                    </p:txBody>
                  </p:sp>
                  <p:sp>
                    <p:nvSpPr>
                      <p:cNvPr id="247" name="Text Box 20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749800" y="1296002"/>
                        <a:ext cx="146050" cy="138499"/>
                      </a:xfrm>
                      <a:prstGeom prst="rect">
                        <a:avLst/>
                      </a:prstGeom>
                      <a:solidFill>
                        <a:srgbClr val="FFDDD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0" tIns="0" rIns="0" bIns="0" anchor="ctr">
                        <a:spAutoFit/>
                      </a:bodyPr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9pPr>
                      </a:lstStyle>
                      <a:p>
                        <a:pPr algn="ctr" eaLnBrk="1" hangingPunct="1">
                          <a:spcBef>
                            <a:spcPct val="50000"/>
                          </a:spcBef>
                        </a:pPr>
                        <a:r>
                          <a:rPr lang="en-US" sz="900" dirty="0">
                            <a:latin typeface="Calibri" pitchFamily="34" charset="0"/>
                          </a:rPr>
                          <a:t>40                     </a:t>
                        </a:r>
                      </a:p>
                    </p:txBody>
                  </p:sp>
                  <p:sp>
                    <p:nvSpPr>
                      <p:cNvPr id="248" name="Text Box 20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997200" y="1594452"/>
                        <a:ext cx="146050" cy="138499"/>
                      </a:xfrm>
                      <a:prstGeom prst="rect">
                        <a:avLst/>
                      </a:prstGeom>
                      <a:solidFill>
                        <a:srgbClr val="FFDDD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0" tIns="0" rIns="0" bIns="0" anchor="ctr">
                        <a:spAutoFit/>
                      </a:bodyPr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9pPr>
                      </a:lstStyle>
                      <a:p>
                        <a:pPr algn="ctr" eaLnBrk="1" hangingPunct="1">
                          <a:spcBef>
                            <a:spcPct val="50000"/>
                          </a:spcBef>
                        </a:pPr>
                        <a:r>
                          <a:rPr lang="en-US" sz="900" dirty="0">
                            <a:latin typeface="Calibri" pitchFamily="34" charset="0"/>
                          </a:rPr>
                          <a:t>51                     </a:t>
                        </a:r>
                      </a:p>
                    </p:txBody>
                  </p:sp>
                  <p:sp>
                    <p:nvSpPr>
                      <p:cNvPr id="250" name="Text Box 20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849938" y="3197827"/>
                        <a:ext cx="144462" cy="138499"/>
                      </a:xfrm>
                      <a:prstGeom prst="rect">
                        <a:avLst/>
                      </a:prstGeom>
                      <a:solidFill>
                        <a:srgbClr val="FFDDD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0" tIns="0" rIns="0" bIns="0" anchor="ctr">
                        <a:spAutoFit/>
                      </a:bodyPr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9pPr>
                      </a:lstStyle>
                      <a:p>
                        <a:pPr algn="ctr" eaLnBrk="1" hangingPunct="1">
                          <a:spcBef>
                            <a:spcPct val="50000"/>
                          </a:spcBef>
                        </a:pPr>
                        <a:r>
                          <a:rPr lang="en-US" sz="900" dirty="0">
                            <a:latin typeface="Calibri" pitchFamily="34" charset="0"/>
                          </a:rPr>
                          <a:t>54                     </a:t>
                        </a:r>
                      </a:p>
                    </p:txBody>
                  </p:sp>
                  <p:sp>
                    <p:nvSpPr>
                      <p:cNvPr id="254" name="Text Box 21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073650" y="814989"/>
                        <a:ext cx="144463" cy="138499"/>
                      </a:xfrm>
                      <a:prstGeom prst="rect">
                        <a:avLst/>
                      </a:prstGeom>
                      <a:solidFill>
                        <a:srgbClr val="FFDDD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0" tIns="0" rIns="0" bIns="0" anchor="ctr">
                        <a:spAutoFit/>
                      </a:bodyPr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9pPr>
                      </a:lstStyle>
                      <a:p>
                        <a:pPr algn="ctr" eaLnBrk="1" hangingPunct="1">
                          <a:spcBef>
                            <a:spcPct val="50000"/>
                          </a:spcBef>
                        </a:pPr>
                        <a:r>
                          <a:rPr lang="en-US" sz="900" dirty="0">
                            <a:latin typeface="Calibri" pitchFamily="34" charset="0"/>
                          </a:rPr>
                          <a:t>37                     </a:t>
                        </a:r>
                      </a:p>
                    </p:txBody>
                  </p:sp>
                  <p:sp>
                    <p:nvSpPr>
                      <p:cNvPr id="255" name="Text Box 21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554413" y="1081689"/>
                        <a:ext cx="144462" cy="138499"/>
                      </a:xfrm>
                      <a:prstGeom prst="rect">
                        <a:avLst/>
                      </a:prstGeom>
                      <a:solidFill>
                        <a:srgbClr val="FFDDD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0" tIns="0" rIns="0" bIns="0" anchor="ctr">
                        <a:spAutoFit/>
                      </a:bodyPr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9pPr>
                      </a:lstStyle>
                      <a:p>
                        <a:pPr algn="ctr" eaLnBrk="1" hangingPunct="1">
                          <a:spcBef>
                            <a:spcPct val="50000"/>
                          </a:spcBef>
                        </a:pPr>
                        <a:r>
                          <a:rPr lang="en-US" sz="900" dirty="0">
                            <a:latin typeface="Calibri" pitchFamily="34" charset="0"/>
                          </a:rPr>
                          <a:t>37                     </a:t>
                        </a:r>
                      </a:p>
                    </p:txBody>
                  </p:sp>
                  <p:sp>
                    <p:nvSpPr>
                      <p:cNvPr id="256" name="Text Box 21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094288" y="3350227"/>
                        <a:ext cx="144462" cy="138499"/>
                      </a:xfrm>
                      <a:prstGeom prst="rect">
                        <a:avLst/>
                      </a:prstGeom>
                      <a:solidFill>
                        <a:srgbClr val="FFDDD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0" tIns="0" rIns="0" bIns="0" anchor="ctr">
                        <a:spAutoFit/>
                      </a:bodyPr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9pPr>
                      </a:lstStyle>
                      <a:p>
                        <a:pPr algn="ctr" eaLnBrk="1" hangingPunct="1">
                          <a:spcBef>
                            <a:spcPct val="50000"/>
                          </a:spcBef>
                        </a:pPr>
                        <a:r>
                          <a:rPr lang="en-US" sz="900" dirty="0">
                            <a:latin typeface="Calibri" pitchFamily="34" charset="0"/>
                          </a:rPr>
                          <a:t>44                     </a:t>
                        </a:r>
                      </a:p>
                    </p:txBody>
                  </p:sp>
                  <p:sp>
                    <p:nvSpPr>
                      <p:cNvPr id="337" name="Text Box 29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537325" y="2359627"/>
                        <a:ext cx="144463" cy="138499"/>
                      </a:xfrm>
                      <a:prstGeom prst="rect">
                        <a:avLst/>
                      </a:prstGeom>
                      <a:solidFill>
                        <a:srgbClr val="FFDDD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0" tIns="0" rIns="0" bIns="0" anchor="ctr">
                        <a:spAutoFit/>
                      </a:bodyPr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9pPr>
                      </a:lstStyle>
                      <a:p>
                        <a:pPr algn="ctr" eaLnBrk="1" hangingPunct="1">
                          <a:spcBef>
                            <a:spcPct val="50000"/>
                          </a:spcBef>
                        </a:pPr>
                        <a:r>
                          <a:rPr lang="en-US" sz="900" dirty="0">
                            <a:latin typeface="Calibri" pitchFamily="34" charset="0"/>
                          </a:rPr>
                          <a:t>53                     </a:t>
                        </a:r>
                      </a:p>
                    </p:txBody>
                  </p:sp>
                  <p:sp>
                    <p:nvSpPr>
                      <p:cNvPr id="338" name="Text Box 29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82625" y="2319939"/>
                        <a:ext cx="144463" cy="138499"/>
                      </a:xfrm>
                      <a:prstGeom prst="rect">
                        <a:avLst/>
                      </a:prstGeom>
                      <a:solidFill>
                        <a:srgbClr val="FFDDD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0" tIns="0" rIns="0" bIns="0" anchor="ctr">
                        <a:spAutoFit/>
                      </a:bodyPr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9pPr>
                      </a:lstStyle>
                      <a:p>
                        <a:pPr algn="ctr" eaLnBrk="1" hangingPunct="1">
                          <a:spcBef>
                            <a:spcPct val="50000"/>
                          </a:spcBef>
                        </a:pPr>
                        <a:r>
                          <a:rPr lang="en-US" sz="900" dirty="0">
                            <a:latin typeface="Calibri" pitchFamily="34" charset="0"/>
                          </a:rPr>
                          <a:t>34                     </a:t>
                        </a:r>
                      </a:p>
                    </p:txBody>
                  </p:sp>
                  <p:sp>
                    <p:nvSpPr>
                      <p:cNvPr id="339" name="Text Box 29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444625" y="5052027"/>
                        <a:ext cx="144463" cy="138499"/>
                      </a:xfrm>
                      <a:prstGeom prst="rect">
                        <a:avLst/>
                      </a:prstGeom>
                      <a:solidFill>
                        <a:srgbClr val="FFDDD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0" tIns="0" rIns="0" bIns="0" anchor="ctr">
                        <a:spAutoFit/>
                      </a:bodyPr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9pPr>
                      </a:lstStyle>
                      <a:p>
                        <a:pPr algn="ctr" eaLnBrk="1" hangingPunct="1">
                          <a:spcBef>
                            <a:spcPct val="50000"/>
                          </a:spcBef>
                        </a:pPr>
                        <a:r>
                          <a:rPr lang="en-US" sz="900" dirty="0">
                            <a:latin typeface="Calibri" pitchFamily="34" charset="0"/>
                          </a:rPr>
                          <a:t>35                     </a:t>
                        </a:r>
                      </a:p>
                    </p:txBody>
                  </p:sp>
                  <p:sp>
                    <p:nvSpPr>
                      <p:cNvPr id="340" name="Text Box 29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88925" y="4569427"/>
                        <a:ext cx="144463" cy="138499"/>
                      </a:xfrm>
                      <a:prstGeom prst="rect">
                        <a:avLst/>
                      </a:prstGeom>
                      <a:solidFill>
                        <a:srgbClr val="FFDDD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0" tIns="0" rIns="0" bIns="0" anchor="ctr">
                        <a:spAutoFit/>
                      </a:bodyPr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9pPr>
                      </a:lstStyle>
                      <a:p>
                        <a:pPr algn="ctr" eaLnBrk="1" hangingPunct="1">
                          <a:spcBef>
                            <a:spcPct val="50000"/>
                          </a:spcBef>
                        </a:pPr>
                        <a:r>
                          <a:rPr lang="en-US" sz="900" dirty="0">
                            <a:latin typeface="Calibri" pitchFamily="34" charset="0"/>
                          </a:rPr>
                          <a:t>2                    </a:t>
                        </a:r>
                      </a:p>
                    </p:txBody>
                  </p:sp>
                  <p:sp>
                    <p:nvSpPr>
                      <p:cNvPr id="341" name="Text Box 29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36525" y="5750527"/>
                        <a:ext cx="144463" cy="138499"/>
                      </a:xfrm>
                      <a:prstGeom prst="rect">
                        <a:avLst/>
                      </a:prstGeom>
                      <a:solidFill>
                        <a:srgbClr val="FFDDD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0" tIns="0" rIns="0" bIns="0" anchor="ctr">
                        <a:spAutoFit/>
                      </a:bodyPr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9pPr>
                      </a:lstStyle>
                      <a:p>
                        <a:pPr algn="ctr" eaLnBrk="1" hangingPunct="1">
                          <a:spcBef>
                            <a:spcPct val="50000"/>
                          </a:spcBef>
                        </a:pPr>
                        <a:r>
                          <a:rPr lang="en-US" sz="900" dirty="0">
                            <a:latin typeface="Calibri" pitchFamily="34" charset="0"/>
                          </a:rPr>
                          <a:t>6                    </a:t>
                        </a:r>
                      </a:p>
                    </p:txBody>
                  </p:sp>
                  <p:sp>
                    <p:nvSpPr>
                      <p:cNvPr id="342" name="Text Box 30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93725" y="5941027"/>
                        <a:ext cx="144463" cy="138499"/>
                      </a:xfrm>
                      <a:prstGeom prst="rect">
                        <a:avLst/>
                      </a:prstGeom>
                      <a:solidFill>
                        <a:srgbClr val="FFDDD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0" tIns="0" rIns="0" bIns="0" anchor="ctr">
                        <a:spAutoFit/>
                      </a:bodyPr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9pPr>
                      </a:lstStyle>
                      <a:p>
                        <a:pPr algn="ctr" eaLnBrk="1" hangingPunct="1">
                          <a:spcBef>
                            <a:spcPct val="50000"/>
                          </a:spcBef>
                        </a:pPr>
                        <a:r>
                          <a:rPr lang="en-US" sz="900" dirty="0">
                            <a:latin typeface="Calibri" pitchFamily="34" charset="0"/>
                          </a:rPr>
                          <a:t>41                    </a:t>
                        </a:r>
                      </a:p>
                    </p:txBody>
                  </p:sp>
                  <p:sp>
                    <p:nvSpPr>
                      <p:cNvPr id="343" name="Text Box 30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1275" y="1521427"/>
                        <a:ext cx="144463" cy="138499"/>
                      </a:xfrm>
                      <a:prstGeom prst="rect">
                        <a:avLst/>
                      </a:prstGeom>
                      <a:solidFill>
                        <a:srgbClr val="FFDDD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lIns="0" tIns="0" rIns="0" bIns="0" anchor="ctr">
                        <a:spAutoFit/>
                      </a:bodyPr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9pPr>
                      </a:lstStyle>
                      <a:p>
                        <a:pPr algn="ctr" eaLnBrk="1" hangingPunct="1">
                          <a:spcBef>
                            <a:spcPct val="50000"/>
                          </a:spcBef>
                        </a:pPr>
                        <a:r>
                          <a:rPr lang="en-US" sz="900" dirty="0">
                            <a:latin typeface="Calibri" pitchFamily="34" charset="0"/>
                          </a:rPr>
                          <a:t>31                     </a:t>
                        </a:r>
                      </a:p>
                    </p:txBody>
                  </p:sp>
                </p:grpSp>
                <p:grpSp>
                  <p:nvGrpSpPr>
                    <p:cNvPr id="18" name="Group 17"/>
                    <p:cNvGrpSpPr/>
                    <p:nvPr/>
                  </p:nvGrpSpPr>
                  <p:grpSpPr>
                    <a:xfrm>
                      <a:off x="-295275" y="776288"/>
                      <a:ext cx="8166100" cy="6205537"/>
                      <a:chOff x="-295275" y="776288"/>
                      <a:chExt cx="8166100" cy="6205537"/>
                    </a:xfrm>
                  </p:grpSpPr>
                  <p:grpSp>
                    <p:nvGrpSpPr>
                      <p:cNvPr id="17" name="Group 16"/>
                      <p:cNvGrpSpPr/>
                      <p:nvPr/>
                    </p:nvGrpSpPr>
                    <p:grpSpPr>
                      <a:xfrm>
                        <a:off x="-95250" y="2105025"/>
                        <a:ext cx="5403850" cy="4876800"/>
                        <a:chOff x="-95250" y="2105025"/>
                        <a:chExt cx="5403850" cy="4876800"/>
                      </a:xfrm>
                    </p:grpSpPr>
                    <p:sp>
                      <p:nvSpPr>
                        <p:cNvPr id="211" name="Text Box 169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 rot="-5458273">
                          <a:off x="-271462" y="2579687"/>
                          <a:ext cx="608012" cy="106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57150" algn="ctr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lIns="0" tIns="0" rIns="0" bIns="0">
                          <a:spAutoFit/>
                        </a:bodyPr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9pPr>
                        </a:lstStyle>
                        <a:p>
                          <a:pPr algn="ctr">
                            <a:spcBef>
                              <a:spcPct val="50000"/>
                            </a:spcBef>
                          </a:pPr>
                          <a:r>
                            <a:rPr lang="en-US" sz="700" b="1" dirty="0">
                              <a:solidFill>
                                <a:schemeClr val="bg2"/>
                              </a:solidFill>
                              <a:latin typeface="Calibri" pitchFamily="34" charset="0"/>
                            </a:rPr>
                            <a:t>JHARKHAND</a:t>
                          </a:r>
                        </a:p>
                      </p:txBody>
                    </p:sp>
                    <p:sp>
                      <p:nvSpPr>
                        <p:cNvPr id="258" name="Text Box 216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 rot="3754973">
                          <a:off x="2251075" y="2611438"/>
                          <a:ext cx="657225" cy="123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57150" algn="ctr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lIns="0" tIns="0" rIns="0" bIns="0">
                          <a:spAutoFit/>
                        </a:bodyPr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9pPr>
                        </a:lstStyle>
                        <a:p>
                          <a:pPr algn="ctr">
                            <a:spcBef>
                              <a:spcPct val="50000"/>
                            </a:spcBef>
                          </a:pPr>
                          <a:r>
                            <a:rPr lang="en-US" sz="800" b="1" i="1" dirty="0">
                              <a:solidFill>
                                <a:schemeClr val="bg2"/>
                              </a:solidFill>
                              <a:latin typeface="Calibri" pitchFamily="34" charset="0"/>
                            </a:rPr>
                            <a:t>Jamuna R.</a:t>
                          </a:r>
                        </a:p>
                      </p:txBody>
                    </p:sp>
                    <p:sp>
                      <p:nvSpPr>
                        <p:cNvPr id="259" name="Text Box 217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 rot="1659680">
                          <a:off x="1223963" y="3402013"/>
                          <a:ext cx="727075" cy="92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57150" algn="ctr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lIns="0" tIns="0" rIns="0" bIns="0">
                          <a:spAutoFit/>
                        </a:bodyPr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9pPr>
                        </a:lstStyle>
                        <a:p>
                          <a:pPr algn="ctr">
                            <a:spcBef>
                              <a:spcPct val="50000"/>
                            </a:spcBef>
                          </a:pPr>
                          <a:r>
                            <a:rPr lang="en-US" sz="600" b="1" i="1" dirty="0">
                              <a:solidFill>
                                <a:schemeClr val="bg2"/>
                              </a:solidFill>
                              <a:latin typeface="Calibri" pitchFamily="34" charset="0"/>
                            </a:rPr>
                            <a:t>Ganga R.</a:t>
                          </a:r>
                        </a:p>
                      </p:txBody>
                    </p:sp>
                    <p:sp>
                      <p:nvSpPr>
                        <p:cNvPr id="260" name="Text Box 218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 rot="-3364625">
                          <a:off x="3351213" y="3706812"/>
                          <a:ext cx="654050" cy="92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57150" algn="ctr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lIns="0" tIns="0" rIns="0" bIns="0">
                          <a:spAutoFit/>
                        </a:bodyPr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9pPr>
                        </a:lstStyle>
                        <a:p>
                          <a:pPr algn="ctr">
                            <a:spcBef>
                              <a:spcPct val="50000"/>
                            </a:spcBef>
                          </a:pPr>
                          <a:r>
                            <a:rPr lang="en-US" sz="600" b="1" i="1" dirty="0">
                              <a:solidFill>
                                <a:schemeClr val="bg2"/>
                              </a:solidFill>
                              <a:latin typeface="Calibri" pitchFamily="34" charset="0"/>
                            </a:rPr>
                            <a:t>Meghna R.`</a:t>
                          </a:r>
                        </a:p>
                      </p:txBody>
                    </p:sp>
                    <p:sp>
                      <p:nvSpPr>
                        <p:cNvPr id="261" name="Text Box 219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 rot="-762746">
                          <a:off x="4429125" y="2611438"/>
                          <a:ext cx="879475" cy="92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57150" algn="ctr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lIns="0" tIns="0" rIns="0" bIns="0">
                          <a:spAutoFit/>
                        </a:bodyPr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9pPr>
                        </a:lstStyle>
                        <a:p>
                          <a:pPr algn="ctr">
                            <a:spcBef>
                              <a:spcPct val="50000"/>
                            </a:spcBef>
                          </a:pPr>
                          <a:r>
                            <a:rPr lang="en-US" sz="600" b="1" i="1" dirty="0">
                              <a:latin typeface="Calibri" pitchFamily="34" charset="0"/>
                            </a:rPr>
                            <a:t>Kusiyara R.</a:t>
                          </a:r>
                        </a:p>
                      </p:txBody>
                    </p:sp>
                    <p:sp>
                      <p:nvSpPr>
                        <p:cNvPr id="262" name="Text Box 220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 rot="433024">
                          <a:off x="4119563" y="2185988"/>
                          <a:ext cx="882650" cy="92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57150" algn="ctr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lIns="0" tIns="0" rIns="0" bIns="0">
                          <a:spAutoFit/>
                        </a:bodyPr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9pPr>
                        </a:lstStyle>
                        <a:p>
                          <a:pPr algn="ctr">
                            <a:spcBef>
                              <a:spcPct val="50000"/>
                            </a:spcBef>
                          </a:pPr>
                          <a:r>
                            <a:rPr lang="en-US" sz="600" b="1" i="1" dirty="0">
                              <a:solidFill>
                                <a:schemeClr val="bg2"/>
                              </a:solidFill>
                              <a:latin typeface="Calibri" pitchFamily="34" charset="0"/>
                            </a:rPr>
                            <a:t>Surma R.</a:t>
                          </a:r>
                        </a:p>
                      </p:txBody>
                    </p:sp>
                    <p:sp>
                      <p:nvSpPr>
                        <p:cNvPr id="263" name="Text Box 221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 rot="2866060">
                          <a:off x="3717132" y="5142706"/>
                          <a:ext cx="652462" cy="92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57150" algn="ctr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lIns="0" tIns="0" rIns="0" bIns="0">
                          <a:spAutoFit/>
                        </a:bodyPr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9pPr>
                        </a:lstStyle>
                        <a:p>
                          <a:pPr algn="ctr">
                            <a:spcBef>
                              <a:spcPct val="50000"/>
                            </a:spcBef>
                          </a:pPr>
                          <a:r>
                            <a:rPr lang="en-US" sz="600" b="1" i="1" dirty="0">
                              <a:solidFill>
                                <a:schemeClr val="bg2"/>
                              </a:solidFill>
                              <a:latin typeface="Calibri" pitchFamily="34" charset="0"/>
                            </a:rPr>
                            <a:t>Meghna R.</a:t>
                          </a:r>
                        </a:p>
                      </p:txBody>
                    </p:sp>
                    <p:sp>
                      <p:nvSpPr>
                        <p:cNvPr id="264" name="Text Box 22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 rot="-414985">
                          <a:off x="808038" y="6767513"/>
                          <a:ext cx="1212850" cy="107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57150" algn="ctr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lIns="0" tIns="0" rIns="0" bIns="0">
                          <a:spAutoFit/>
                        </a:bodyPr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9pPr>
                        </a:lstStyle>
                        <a:p>
                          <a:pPr algn="ctr">
                            <a:spcBef>
                              <a:spcPct val="50000"/>
                            </a:spcBef>
                          </a:pPr>
                          <a:r>
                            <a:rPr lang="en-US" sz="700" b="1" i="1" dirty="0">
                              <a:solidFill>
                                <a:schemeClr val="bg2"/>
                              </a:solidFill>
                              <a:latin typeface="Calibri" pitchFamily="34" charset="0"/>
                            </a:rPr>
                            <a:t>Sunderbans</a:t>
                          </a:r>
                        </a:p>
                      </p:txBody>
                    </p:sp>
                    <p:sp>
                      <p:nvSpPr>
                        <p:cNvPr id="265" name="Text Box 223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 rot="-3441573">
                          <a:off x="361951" y="6399212"/>
                          <a:ext cx="654050" cy="92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57150" algn="ctr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lIns="0" tIns="0" rIns="0" bIns="0">
                          <a:spAutoFit/>
                        </a:bodyPr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9pPr>
                        </a:lstStyle>
                        <a:p>
                          <a:pPr algn="ctr">
                            <a:spcBef>
                              <a:spcPct val="50000"/>
                            </a:spcBef>
                          </a:pPr>
                          <a:r>
                            <a:rPr lang="en-US" sz="600" b="1" i="1" dirty="0">
                              <a:solidFill>
                                <a:schemeClr val="bg2"/>
                              </a:solidFill>
                              <a:latin typeface="Calibri" pitchFamily="34" charset="0"/>
                            </a:rPr>
                            <a:t>Hooghly  R.</a:t>
                          </a:r>
                        </a:p>
                      </p:txBody>
                    </p:sp>
                    <p:sp>
                      <p:nvSpPr>
                        <p:cNvPr id="268" name="Text Box 226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 rot="1771721">
                          <a:off x="2098675" y="3411538"/>
                          <a:ext cx="381000" cy="92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lIns="0" tIns="0" rIns="0" bIns="0">
                          <a:spAutoFit/>
                        </a:bodyPr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9pPr>
                        </a:lstStyle>
                        <a:p>
                          <a:pPr algn="ctr">
                            <a:spcBef>
                              <a:spcPct val="50000"/>
                            </a:spcBef>
                          </a:pPr>
                          <a:r>
                            <a:rPr lang="en-US" sz="600" b="1" i="1" dirty="0">
                              <a:solidFill>
                                <a:schemeClr val="bg2"/>
                              </a:solidFill>
                              <a:latin typeface="Calibri" pitchFamily="34" charset="0"/>
                            </a:rPr>
                            <a:t>Baral R.</a:t>
                          </a:r>
                        </a:p>
                      </p:txBody>
                    </p:sp>
                    <p:sp>
                      <p:nvSpPr>
                        <p:cNvPr id="287" name="Text Box 245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 rot="3066826">
                          <a:off x="1789113" y="6592887"/>
                          <a:ext cx="685800" cy="92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57150" algn="ctr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lIns="0" tIns="0" rIns="0" bIns="0">
                          <a:spAutoFit/>
                        </a:bodyPr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9pPr>
                        </a:lstStyle>
                        <a:p>
                          <a:pPr algn="ctr">
                            <a:spcBef>
                              <a:spcPct val="50000"/>
                            </a:spcBef>
                          </a:pPr>
                          <a:r>
                            <a:rPr lang="en-US" sz="600" b="1" i="1" dirty="0">
                              <a:solidFill>
                                <a:schemeClr val="bg2"/>
                              </a:solidFill>
                              <a:latin typeface="Calibri" pitchFamily="34" charset="0"/>
                            </a:rPr>
                            <a:t>Raimangal R. </a:t>
                          </a:r>
                        </a:p>
                      </p:txBody>
                    </p:sp>
                    <p:sp>
                      <p:nvSpPr>
                        <p:cNvPr id="324" name="Text Box 28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 rot="1650747">
                          <a:off x="-95250" y="2105025"/>
                          <a:ext cx="474663" cy="92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57150" algn="ctr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lIns="0" tIns="0" rIns="0" bIns="0">
                          <a:spAutoFit/>
                        </a:bodyPr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9pPr>
                        </a:lstStyle>
                        <a:p>
                          <a:pPr algn="ctr">
                            <a:spcBef>
                              <a:spcPct val="50000"/>
                            </a:spcBef>
                          </a:pPr>
                          <a:r>
                            <a:rPr lang="en-US" sz="600" b="1" i="1" dirty="0">
                              <a:solidFill>
                                <a:schemeClr val="bg2"/>
                              </a:solidFill>
                              <a:latin typeface="Calibri" pitchFamily="34" charset="0"/>
                            </a:rPr>
                            <a:t>Ganga R.</a:t>
                          </a:r>
                        </a:p>
                      </p:txBody>
                    </p:sp>
                    <p:sp>
                      <p:nvSpPr>
                        <p:cNvPr id="325" name="Text Box 283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 rot="4557870">
                          <a:off x="712788" y="3883025"/>
                          <a:ext cx="727075" cy="92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57150" algn="ctr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lIns="0" tIns="0" rIns="0" bIns="0">
                          <a:spAutoFit/>
                        </a:bodyPr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9pPr>
                        </a:lstStyle>
                        <a:p>
                          <a:pPr algn="ctr">
                            <a:spcBef>
                              <a:spcPct val="50000"/>
                            </a:spcBef>
                          </a:pPr>
                          <a:r>
                            <a:rPr lang="en-US" sz="600" b="1" i="1" dirty="0">
                              <a:solidFill>
                                <a:schemeClr val="bg2"/>
                              </a:solidFill>
                              <a:latin typeface="Calibri" pitchFamily="34" charset="0"/>
                            </a:rPr>
                            <a:t>Bhagirathi R.</a:t>
                          </a:r>
                        </a:p>
                      </p:txBody>
                    </p:sp>
                    <p:sp>
                      <p:nvSpPr>
                        <p:cNvPr id="327" name="Text Box 285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 rot="1848259">
                          <a:off x="2751138" y="4124325"/>
                          <a:ext cx="727075" cy="92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57150" algn="ctr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lIns="0" tIns="0" rIns="0" bIns="0">
                          <a:spAutoFit/>
                        </a:bodyPr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9pPr>
                        </a:lstStyle>
                        <a:p>
                          <a:pPr algn="ctr">
                            <a:spcBef>
                              <a:spcPct val="50000"/>
                            </a:spcBef>
                          </a:pPr>
                          <a:r>
                            <a:rPr lang="en-US" sz="600" b="1" i="1" dirty="0">
                              <a:solidFill>
                                <a:schemeClr val="bg2"/>
                              </a:solidFill>
                              <a:latin typeface="Calibri" pitchFamily="34" charset="0"/>
                            </a:rPr>
                            <a:t>Padma R.</a:t>
                          </a:r>
                        </a:p>
                      </p:txBody>
                    </p:sp>
                  </p:grpSp>
                  <p:grpSp>
                    <p:nvGrpSpPr>
                      <p:cNvPr id="713" name="Group 712"/>
                      <p:cNvGrpSpPr/>
                      <p:nvPr/>
                    </p:nvGrpSpPr>
                    <p:grpSpPr>
                      <a:xfrm>
                        <a:off x="-295275" y="776288"/>
                        <a:ext cx="8166100" cy="6049962"/>
                        <a:chOff x="-295275" y="776288"/>
                        <a:chExt cx="8166100" cy="6049962"/>
                      </a:xfrm>
                    </p:grpSpPr>
                    <p:grpSp>
                      <p:nvGrpSpPr>
                        <p:cNvPr id="714" name="Group 713"/>
                        <p:cNvGrpSpPr/>
                        <p:nvPr/>
                      </p:nvGrpSpPr>
                      <p:grpSpPr>
                        <a:xfrm>
                          <a:off x="928688" y="849313"/>
                          <a:ext cx="6597650" cy="5976937"/>
                          <a:chOff x="928688" y="849313"/>
                          <a:chExt cx="6597650" cy="5976937"/>
                        </a:xfrm>
                      </p:grpSpPr>
                      <p:sp>
                        <p:nvSpPr>
                          <p:cNvPr id="842" name="Text Box 170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28688" y="2789238"/>
                            <a:ext cx="3271837" cy="2762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57150" algn="ctr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lIns="0" tIns="0" rIns="0" bIns="0">
                            <a:spAutoFit/>
                          </a:bodyPr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9pPr>
                          </a:lstStyle>
                          <a:p>
                            <a:pPr algn="ctr">
                              <a:spcBef>
                                <a:spcPct val="50000"/>
                              </a:spcBef>
                            </a:pPr>
                            <a:r>
                              <a:rPr lang="en-US" b="1" dirty="0">
                                <a:latin typeface="Calibri" pitchFamily="34" charset="0"/>
                              </a:rPr>
                              <a:t>B   A   N   G   L   A   D   E   S   H</a:t>
                            </a:r>
                          </a:p>
                        </p:txBody>
                      </p:sp>
                      <p:sp>
                        <p:nvSpPr>
                          <p:cNvPr id="843" name="Text Box 174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603625" y="1614488"/>
                            <a:ext cx="1447800" cy="1841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57150" algn="ctr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lIns="0" tIns="0" rIns="0" bIns="0">
                            <a:spAutoFit/>
                          </a:bodyPr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9pPr>
                          </a:lstStyle>
                          <a:p>
                            <a:pPr algn="ctr">
                              <a:spcBef>
                                <a:spcPct val="50000"/>
                              </a:spcBef>
                            </a:pPr>
                            <a:r>
                              <a:rPr lang="en-US" sz="1200" b="1" dirty="0">
                                <a:latin typeface="Calibri" pitchFamily="34" charset="0"/>
                              </a:rPr>
                              <a:t>M E G H A L A Y A</a:t>
                            </a:r>
                          </a:p>
                        </p:txBody>
                      </p:sp>
                      <p:sp>
                        <p:nvSpPr>
                          <p:cNvPr id="844" name="Text Box 195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92450" y="3819525"/>
                            <a:ext cx="542925" cy="1538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57150" algn="ctr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lIns="0" tIns="0" rIns="0" bIns="0">
                            <a:spAutoFit/>
                          </a:bodyPr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9pPr>
                          </a:lstStyle>
                          <a:p>
                            <a:pPr algn="ctr">
                              <a:spcBef>
                                <a:spcPct val="50000"/>
                              </a:spcBef>
                            </a:pPr>
                            <a:r>
                              <a:rPr lang="en-US" sz="1000" b="1" dirty="0">
                                <a:latin typeface="Arial Narrow" pitchFamily="34" charset="0"/>
                              </a:rPr>
                              <a:t>DHAKA</a:t>
                            </a:r>
                          </a:p>
                        </p:txBody>
                      </p:sp>
                      <p:sp>
                        <p:nvSpPr>
                          <p:cNvPr id="845" name="Text Box 197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 rot="-56648">
                            <a:off x="5484813" y="1983017"/>
                            <a:ext cx="842962" cy="21544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57150" algn="ctr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lIns="0" tIns="0" rIns="0" bIns="0">
                            <a:spAutoFit/>
                          </a:bodyPr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9pPr>
                          </a:lstStyle>
                          <a:p>
                            <a:pPr algn="ctr">
                              <a:spcBef>
                                <a:spcPct val="50000"/>
                              </a:spcBef>
                            </a:pPr>
                            <a:r>
                              <a:rPr lang="en-US" sz="1400" b="1" i="1" dirty="0">
                                <a:latin typeface="Calibri" pitchFamily="34" charset="0"/>
                              </a:rPr>
                              <a:t>Barak</a:t>
                            </a:r>
                          </a:p>
                        </p:txBody>
                      </p:sp>
                      <p:sp>
                        <p:nvSpPr>
                          <p:cNvPr id="846" name="Text Box 198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064250" y="2230438"/>
                            <a:ext cx="468313" cy="1238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57150" algn="ctr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lIns="0" tIns="0" rIns="0" bIns="0">
                            <a:spAutoFit/>
                          </a:bodyPr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9pPr>
                          </a:lstStyle>
                          <a:p>
                            <a:pPr algn="ctr">
                              <a:spcBef>
                                <a:spcPct val="50000"/>
                              </a:spcBef>
                            </a:pPr>
                            <a:r>
                              <a:rPr lang="en-US" sz="800" b="1" dirty="0">
                                <a:latin typeface="Arial Narrow" pitchFamily="34" charset="0"/>
                              </a:rPr>
                              <a:t>LAKHIPUR</a:t>
                            </a:r>
                          </a:p>
                        </p:txBody>
                      </p:sp>
                      <p:sp>
                        <p:nvSpPr>
                          <p:cNvPr id="847" name="Text Box 200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49525" y="6580188"/>
                            <a:ext cx="2171700" cy="2460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57150" algn="ctr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lIns="0" tIns="0" rIns="0" bIns="0">
                            <a:spAutoFit/>
                          </a:bodyPr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9pPr>
                          </a:lstStyle>
                          <a:p>
                            <a:pPr algn="ctr">
                              <a:spcBef>
                                <a:spcPct val="50000"/>
                              </a:spcBef>
                            </a:pPr>
                            <a:r>
                              <a:rPr lang="en-US" sz="1600" b="1" i="1" dirty="0">
                                <a:latin typeface="Calibri" pitchFamily="34" charset="0"/>
                              </a:rPr>
                              <a:t>Bay  of  Bengal</a:t>
                            </a:r>
                          </a:p>
                        </p:txBody>
                      </p:sp>
                      <p:sp>
                        <p:nvSpPr>
                          <p:cNvPr id="848" name="Text Box 204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560888" y="849313"/>
                            <a:ext cx="515937" cy="13849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57150" algn="ctr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square" lIns="0" tIns="0" rIns="0" bIns="0">
                            <a:spAutoFit/>
                          </a:bodyPr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9pPr>
                          </a:lstStyle>
                          <a:p>
                            <a:pPr algn="ctr">
                              <a:spcBef>
                                <a:spcPct val="50000"/>
                              </a:spcBef>
                            </a:pPr>
                            <a:r>
                              <a:rPr lang="en-US" sz="900" b="1" dirty="0">
                                <a:latin typeface="Arial Narrow" pitchFamily="34" charset="0"/>
                              </a:rPr>
                              <a:t>DISPUR</a:t>
                            </a:r>
                            <a:endParaRPr lang="en-US" sz="800" b="1" dirty="0">
                              <a:latin typeface="Arial Narrow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49" name="Text Box 210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60863" y="3763963"/>
                            <a:ext cx="600075" cy="1538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57150" algn="ctr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lIns="0" tIns="0" rIns="0" bIns="0">
                            <a:spAutoFit/>
                          </a:bodyPr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9pPr>
                          </a:lstStyle>
                          <a:p>
                            <a:pPr algn="ctr">
                              <a:spcBef>
                                <a:spcPct val="50000"/>
                              </a:spcBef>
                            </a:pPr>
                            <a:r>
                              <a:rPr lang="en-US" sz="1000" b="1" dirty="0">
                                <a:latin typeface="Arial Narrow" pitchFamily="34" charset="0"/>
                              </a:rPr>
                              <a:t>AGARTALA</a:t>
                            </a:r>
                          </a:p>
                        </p:txBody>
                      </p:sp>
                      <p:sp>
                        <p:nvSpPr>
                          <p:cNvPr id="850" name="Text Box 289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696075" y="2376488"/>
                            <a:ext cx="760413" cy="12223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57150" algn="ctr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lIns="0" tIns="0" rIns="0" bIns="0">
                            <a:spAutoFit/>
                          </a:bodyPr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9pPr>
                          </a:lstStyle>
                          <a:p>
                            <a:pPr algn="ctr">
                              <a:spcBef>
                                <a:spcPct val="50000"/>
                              </a:spcBef>
                            </a:pPr>
                            <a:r>
                              <a:rPr lang="en-US" sz="800" b="1" dirty="0">
                                <a:latin typeface="Arial Narrow" pitchFamily="34" charset="0"/>
                              </a:rPr>
                              <a:t>IMPHAL</a:t>
                            </a:r>
                          </a:p>
                        </p:txBody>
                      </p:sp>
                      <p:sp>
                        <p:nvSpPr>
                          <p:cNvPr id="851" name="Text Box 291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765925" y="1209675"/>
                            <a:ext cx="760413" cy="13849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57150" algn="ctr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lIns="0" tIns="0" rIns="0" bIns="0">
                            <a:spAutoFit/>
                          </a:bodyPr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9pPr>
                          </a:lstStyle>
                          <a:p>
                            <a:pPr algn="ctr">
                              <a:spcBef>
                                <a:spcPct val="50000"/>
                              </a:spcBef>
                            </a:pPr>
                            <a:r>
                              <a:rPr lang="en-US" sz="900" b="1" dirty="0">
                                <a:latin typeface="Arial Narrow" pitchFamily="34" charset="0"/>
                              </a:rPr>
                              <a:t>KOHIMA</a:t>
                            </a:r>
                            <a:endParaRPr lang="en-US" sz="800" b="1" dirty="0">
                              <a:latin typeface="Arial Narrow" pitchFamily="34" charset="0"/>
                            </a:endParaRPr>
                          </a:p>
                        </p:txBody>
                      </p:sp>
                      <p:sp>
                        <p:nvSpPr>
                          <p:cNvPr id="852" name="Text Box 327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0525" y="2395538"/>
                            <a:ext cx="457200" cy="1238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57150" algn="ctr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lIns="0" tIns="0" rIns="0" bIns="0">
                            <a:spAutoFit/>
                          </a:bodyPr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9pPr>
                          </a:lstStyle>
                          <a:p>
                            <a:pPr algn="ctr">
                              <a:spcBef>
                                <a:spcPct val="50000"/>
                              </a:spcBef>
                            </a:pPr>
                            <a:r>
                              <a:rPr lang="en-US" sz="800" b="1" dirty="0">
                                <a:latin typeface="Arial Narrow" pitchFamily="34" charset="0"/>
                              </a:rPr>
                              <a:t>BHANGA</a:t>
                            </a:r>
                          </a:p>
                        </p:txBody>
                      </p:sp>
                      <p:sp>
                        <p:nvSpPr>
                          <p:cNvPr id="853" name="Text Box 207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52925" y="2390775"/>
                            <a:ext cx="758825" cy="1538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57150" algn="ctr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lIns="0" tIns="0" rIns="0" bIns="0">
                            <a:spAutoFit/>
                          </a:bodyPr>
                          <a:lstStyle>
                            <a:lvl1pPr eaLnBrk="0" hangingPunct="0"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1pPr>
                            <a:lvl2pPr marL="742950" indent="-285750" eaLnBrk="0" hangingPunct="0"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2pPr>
                            <a:lvl3pPr marL="11430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3pPr>
                            <a:lvl4pPr marL="16002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4pPr>
                            <a:lvl5pPr marL="2057400" indent="-228600" eaLnBrk="0" hangingPunct="0"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>
                                <a:solidFill>
                                  <a:schemeClr val="tx1"/>
                                </a:solidFill>
                                <a:latin typeface="Arial" charset="0"/>
                                <a:cs typeface="Arial" charset="0"/>
                              </a:defRPr>
                            </a:lvl9pPr>
                          </a:lstStyle>
                          <a:p>
                            <a:pPr algn="ctr">
                              <a:spcBef>
                                <a:spcPct val="50000"/>
                              </a:spcBef>
                            </a:pPr>
                            <a:r>
                              <a:rPr lang="en-US" sz="1000" b="1" dirty="0">
                                <a:latin typeface="Arial Narrow" pitchFamily="34" charset="0"/>
                              </a:rPr>
                              <a:t>SYLHET</a:t>
                            </a:r>
                          </a:p>
                        </p:txBody>
                      </p:sp>
                    </p:grpSp>
                    <p:grpSp>
                      <p:nvGrpSpPr>
                        <p:cNvPr id="715" name="Group 714"/>
                        <p:cNvGrpSpPr/>
                        <p:nvPr/>
                      </p:nvGrpSpPr>
                      <p:grpSpPr>
                        <a:xfrm>
                          <a:off x="-295275" y="776288"/>
                          <a:ext cx="8166100" cy="5965825"/>
                          <a:chOff x="-295275" y="776288"/>
                          <a:chExt cx="8166100" cy="5965825"/>
                        </a:xfrm>
                      </p:grpSpPr>
                      <p:grpSp>
                        <p:nvGrpSpPr>
                          <p:cNvPr id="716" name="Group 715"/>
                          <p:cNvGrpSpPr/>
                          <p:nvPr/>
                        </p:nvGrpSpPr>
                        <p:grpSpPr>
                          <a:xfrm>
                            <a:off x="-295275" y="776288"/>
                            <a:ext cx="8166100" cy="5965825"/>
                            <a:chOff x="-295275" y="776288"/>
                            <a:chExt cx="8166100" cy="5965825"/>
                          </a:xfrm>
                        </p:grpSpPr>
                        <p:sp>
                          <p:nvSpPr>
                            <p:cNvPr id="801" name="Text Box 171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 rot="3752">
                              <a:off x="-295275" y="1671638"/>
                              <a:ext cx="1085850" cy="18415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57150" algn="ctr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lIns="0" tIns="0" rIns="0" bIns="0">
                              <a:spAutoFit/>
                            </a:bodyPr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algn="ctr">
                                <a:spcBef>
                                  <a:spcPct val="50000"/>
                                </a:spcBef>
                              </a:pPr>
                              <a:r>
                                <a:rPr lang="en-US" sz="1200" b="1" dirty="0">
                                  <a:solidFill>
                                    <a:srgbClr val="000000"/>
                                  </a:solidFill>
                                  <a:latin typeface="Calibri" pitchFamily="34" charset="0"/>
                                </a:rPr>
                                <a:t>BIHAR</a:t>
                              </a:r>
                            </a:p>
                          </p:txBody>
                        </p:sp>
                        <p:sp>
                          <p:nvSpPr>
                            <p:cNvPr id="802" name="Text Box 172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 rot="-62844">
                              <a:off x="-168275" y="5276850"/>
                              <a:ext cx="1436688" cy="18573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57150" algn="ctr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lIns="0" tIns="0" rIns="0" bIns="0">
                              <a:spAutoFit/>
                            </a:bodyPr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algn="ctr">
                                <a:spcBef>
                                  <a:spcPct val="50000"/>
                                </a:spcBef>
                              </a:pPr>
                              <a:r>
                                <a:rPr lang="en-US" sz="1200" b="1" dirty="0">
                                  <a:latin typeface="Calibri" pitchFamily="34" charset="0"/>
                                </a:rPr>
                                <a:t>WEST BENGAL</a:t>
                              </a:r>
                            </a:p>
                          </p:txBody>
                        </p:sp>
                        <p:sp>
                          <p:nvSpPr>
                            <p:cNvPr id="803" name="Text Box 175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6651625" y="2044700"/>
                              <a:ext cx="1219200" cy="18573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57150" algn="ctr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lIns="0" tIns="0" rIns="0" bIns="0">
                              <a:spAutoFit/>
                            </a:bodyPr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algn="ctr">
                                <a:spcBef>
                                  <a:spcPct val="50000"/>
                                </a:spcBef>
                              </a:pPr>
                              <a:r>
                                <a:rPr lang="en-US" sz="1200" b="1" dirty="0">
                                  <a:latin typeface="Calibri" pitchFamily="34" charset="0"/>
                                </a:rPr>
                                <a:t>MANIPUR</a:t>
                              </a:r>
                            </a:p>
                          </p:txBody>
                        </p:sp>
                        <p:sp>
                          <p:nvSpPr>
                            <p:cNvPr id="804" name="Text Box 176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5622925" y="3875088"/>
                              <a:ext cx="1066800" cy="18415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57150" algn="ctr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lIns="0" tIns="0" rIns="0" bIns="0">
                              <a:spAutoFit/>
                            </a:bodyPr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algn="ctr">
                                <a:spcBef>
                                  <a:spcPct val="50000"/>
                                </a:spcBef>
                              </a:pPr>
                              <a:r>
                                <a:rPr lang="en-US" sz="1200" b="1" dirty="0">
                                  <a:solidFill>
                                    <a:srgbClr val="000000"/>
                                  </a:solidFill>
                                  <a:latin typeface="Calibri" pitchFamily="34" charset="0"/>
                                </a:rPr>
                                <a:t>MIZORAM</a:t>
                              </a:r>
                            </a:p>
                          </p:txBody>
                        </p:sp>
                        <p:sp>
                          <p:nvSpPr>
                            <p:cNvPr id="805" name="Text Box 177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479925" y="3570288"/>
                              <a:ext cx="838200" cy="18415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57150" algn="ctr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lIns="0" tIns="0" rIns="0" bIns="0">
                              <a:spAutoFit/>
                            </a:bodyPr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algn="ctr">
                                <a:spcBef>
                                  <a:spcPct val="50000"/>
                                </a:spcBef>
                              </a:pPr>
                              <a:r>
                                <a:rPr lang="en-US" sz="1200" b="1" dirty="0">
                                  <a:latin typeface="Calibri" pitchFamily="34" charset="0"/>
                                </a:rPr>
                                <a:t>TRIPURA</a:t>
                              </a:r>
                            </a:p>
                          </p:txBody>
                        </p:sp>
                        <p:sp>
                          <p:nvSpPr>
                            <p:cNvPr id="806" name="Text Box 178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00038" y="6122988"/>
                              <a:ext cx="504825" cy="138112"/>
                            </a:xfrm>
                            <a:prstGeom prst="rect">
                              <a:avLst/>
                            </a:prstGeom>
                            <a:solidFill>
                              <a:srgbClr val="99FF99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57150" algn="ctr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lIns="0" tIns="0" rIns="0" bIns="0">
                              <a:spAutoFit/>
                            </a:bodyPr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algn="ctr">
                                <a:spcBef>
                                  <a:spcPct val="50000"/>
                                </a:spcBef>
                              </a:pPr>
                              <a:r>
                                <a:rPr lang="en-US" sz="900" b="1" dirty="0">
                                  <a:latin typeface="Verdana" pitchFamily="34" charset="0"/>
                                </a:rPr>
                                <a:t>HALDIA</a:t>
                              </a:r>
                            </a:p>
                          </p:txBody>
                        </p:sp>
                        <p:sp>
                          <p:nvSpPr>
                            <p:cNvPr id="807" name="Text Box 179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138238" y="5543550"/>
                              <a:ext cx="611187" cy="138113"/>
                            </a:xfrm>
                            <a:prstGeom prst="rect">
                              <a:avLst/>
                            </a:prstGeom>
                            <a:solidFill>
                              <a:srgbClr val="99FF99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57150" algn="ctr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lIns="0" tIns="0" rIns="0" bIns="0">
                              <a:spAutoFit/>
                            </a:bodyPr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algn="ctr">
                                <a:spcBef>
                                  <a:spcPct val="50000"/>
                                </a:spcBef>
                              </a:pPr>
                              <a:r>
                                <a:rPr lang="en-US" sz="900" b="1" dirty="0">
                                  <a:latin typeface="Verdana" pitchFamily="34" charset="0"/>
                                </a:rPr>
                                <a:t>KOLKATA</a:t>
                              </a:r>
                            </a:p>
                          </p:txBody>
                        </p:sp>
                        <p:sp>
                          <p:nvSpPr>
                            <p:cNvPr id="808" name="Text Box 181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57413" y="1028700"/>
                              <a:ext cx="527050" cy="139700"/>
                            </a:xfrm>
                            <a:prstGeom prst="rect">
                              <a:avLst/>
                            </a:prstGeom>
                            <a:solidFill>
                              <a:srgbClr val="99FF99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57150" algn="ctr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lIns="0" tIns="0" rIns="0" bIns="0">
                              <a:spAutoFit/>
                            </a:bodyPr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algn="ctr">
                                <a:spcBef>
                                  <a:spcPct val="50000"/>
                                </a:spcBef>
                              </a:pPr>
                              <a:r>
                                <a:rPr lang="en-US" sz="900" b="1" dirty="0">
                                  <a:latin typeface="Verdana" pitchFamily="34" charset="0"/>
                                </a:rPr>
                                <a:t>DHUBRI</a:t>
                              </a:r>
                            </a:p>
                          </p:txBody>
                        </p:sp>
                        <p:sp>
                          <p:nvSpPr>
                            <p:cNvPr id="809" name="Text Box 182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289425" y="914400"/>
                              <a:ext cx="468313" cy="139700"/>
                            </a:xfrm>
                            <a:prstGeom prst="rect">
                              <a:avLst/>
                            </a:prstGeom>
                            <a:solidFill>
                              <a:srgbClr val="99FF99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57150" algn="ctr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lIns="0" tIns="0" rIns="0" bIns="0">
                              <a:spAutoFit/>
                            </a:bodyPr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algn="ctr">
                                <a:spcBef>
                                  <a:spcPct val="50000"/>
                                </a:spcBef>
                              </a:pPr>
                              <a:r>
                                <a:rPr lang="en-US" sz="900" b="1" dirty="0">
                                  <a:latin typeface="Verdana" pitchFamily="34" charset="0"/>
                                </a:rPr>
                                <a:t>PANDU</a:t>
                              </a:r>
                            </a:p>
                          </p:txBody>
                        </p:sp>
                        <p:sp>
                          <p:nvSpPr>
                            <p:cNvPr id="810" name="Text Box 186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759075" y="776288"/>
                              <a:ext cx="514350" cy="12382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57150" algn="ctr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lIns="0" tIns="0" rIns="0" bIns="0">
                              <a:spAutoFit/>
                            </a:bodyPr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algn="ctr">
                                <a:spcBef>
                                  <a:spcPct val="50000"/>
                                </a:spcBef>
                              </a:pPr>
                              <a:r>
                                <a:rPr lang="en-US" sz="800" b="1" dirty="0">
                                  <a:latin typeface="Arial Narrow" pitchFamily="34" charset="0"/>
                                </a:rPr>
                                <a:t>JOGIGHOPA</a:t>
                              </a:r>
                            </a:p>
                          </p:txBody>
                        </p:sp>
                        <p:sp>
                          <p:nvSpPr>
                            <p:cNvPr id="811" name="Text Box 187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630488" y="1366838"/>
                              <a:ext cx="603250" cy="12223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57150" algn="ctr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lIns="0" tIns="0" rIns="0" bIns="0">
                              <a:spAutoFit/>
                            </a:bodyPr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algn="ctr">
                                <a:spcBef>
                                  <a:spcPct val="50000"/>
                                </a:spcBef>
                              </a:pPr>
                              <a:r>
                                <a:rPr lang="en-US" sz="800" b="1" dirty="0">
                                  <a:latin typeface="Arial Narrow" pitchFamily="34" charset="0"/>
                                </a:rPr>
                                <a:t>SHISHUMARA</a:t>
                              </a:r>
                            </a:p>
                          </p:txBody>
                        </p:sp>
                        <p:sp>
                          <p:nvSpPr>
                            <p:cNvPr id="812" name="Text Box 189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-9525" y="3059113"/>
                              <a:ext cx="609600" cy="139700"/>
                            </a:xfrm>
                            <a:prstGeom prst="rect">
                              <a:avLst/>
                            </a:prstGeom>
                            <a:solidFill>
                              <a:srgbClr val="99FF99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57150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lIns="0" tIns="0" rIns="0" bIns="0">
                              <a:spAutoFit/>
                            </a:bodyPr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algn="ctr">
                                <a:spcBef>
                                  <a:spcPct val="50000"/>
                                </a:spcBef>
                              </a:pPr>
                              <a:r>
                                <a:rPr lang="en-US" sz="900" b="1" dirty="0">
                                  <a:latin typeface="Verdana" pitchFamily="34" charset="0"/>
                                </a:rPr>
                                <a:t>DHULIAN</a:t>
                              </a:r>
                            </a:p>
                          </p:txBody>
                        </p:sp>
                        <p:sp>
                          <p:nvSpPr>
                            <p:cNvPr id="813" name="Text Box 190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5303838" y="2503488"/>
                              <a:ext cx="784225" cy="138112"/>
                            </a:xfrm>
                            <a:prstGeom prst="rect">
                              <a:avLst/>
                            </a:prstGeom>
                            <a:solidFill>
                              <a:srgbClr val="FFCC66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57150" algn="ctr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lIns="0" tIns="0" rIns="0" bIns="0">
                              <a:spAutoFit/>
                            </a:bodyPr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algn="ctr">
                                <a:spcBef>
                                  <a:spcPct val="50000"/>
                                </a:spcBef>
                              </a:pPr>
                              <a:r>
                                <a:rPr lang="en-US" sz="900" b="1" dirty="0">
                                  <a:latin typeface="Verdana" pitchFamily="34" charset="0"/>
                                </a:rPr>
                                <a:t>KARIMGANJ</a:t>
                              </a:r>
                            </a:p>
                          </p:txBody>
                        </p:sp>
                        <p:sp>
                          <p:nvSpPr>
                            <p:cNvPr id="814" name="Text Box 191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262063" y="3211513"/>
                              <a:ext cx="785812" cy="138112"/>
                            </a:xfrm>
                            <a:prstGeom prst="rect">
                              <a:avLst/>
                            </a:prstGeom>
                            <a:solidFill>
                              <a:srgbClr val="99FF99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57150" algn="ctr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lIns="0" tIns="0" rIns="0" bIns="0">
                              <a:spAutoFit/>
                            </a:bodyPr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algn="ctr">
                                <a:spcBef>
                                  <a:spcPct val="50000"/>
                                </a:spcBef>
                              </a:pPr>
                              <a:r>
                                <a:rPr lang="en-US" sz="900" b="1" dirty="0">
                                  <a:latin typeface="Verdana" pitchFamily="34" charset="0"/>
                                </a:rPr>
                                <a:t>RAJSHAHI</a:t>
                              </a:r>
                            </a:p>
                          </p:txBody>
                        </p:sp>
                        <p:sp>
                          <p:nvSpPr>
                            <p:cNvPr id="815" name="Text Box 192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438525" y="3978275"/>
                              <a:ext cx="984250" cy="138113"/>
                            </a:xfrm>
                            <a:prstGeom prst="rect">
                              <a:avLst/>
                            </a:prstGeom>
                            <a:solidFill>
                              <a:srgbClr val="99FF99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57150" algn="ctr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lIns="0" tIns="0" rIns="0" bIns="0">
                              <a:spAutoFit/>
                            </a:bodyPr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algn="ctr">
                                <a:spcBef>
                                  <a:spcPct val="50000"/>
                                </a:spcBef>
                              </a:pPr>
                              <a:r>
                                <a:rPr lang="en-US" sz="900" b="1" dirty="0">
                                  <a:latin typeface="Verdana" pitchFamily="34" charset="0"/>
                                </a:rPr>
                                <a:t>NARAYANGANJ</a:t>
                              </a:r>
                            </a:p>
                          </p:txBody>
                        </p:sp>
                        <p:sp>
                          <p:nvSpPr>
                            <p:cNvPr id="816" name="Text Box 207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203700" y="1449388"/>
                              <a:ext cx="758825" cy="12382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57150" algn="ctr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lIns="0" tIns="0" rIns="0" bIns="0">
                              <a:spAutoFit/>
                            </a:bodyPr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algn="ctr">
                                <a:spcBef>
                                  <a:spcPct val="50000"/>
                                </a:spcBef>
                              </a:pPr>
                              <a:r>
                                <a:rPr lang="en-US" sz="800" b="1" dirty="0">
                                  <a:latin typeface="Arial Narrow" pitchFamily="34" charset="0"/>
                                </a:rPr>
                                <a:t>SHILLONG</a:t>
                              </a:r>
                            </a:p>
                          </p:txBody>
                        </p:sp>
                        <p:sp>
                          <p:nvSpPr>
                            <p:cNvPr id="817" name="Text Box 209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5484813" y="3744913"/>
                              <a:ext cx="760412" cy="12223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57150" algn="ctr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lIns="0" tIns="0" rIns="0" bIns="0">
                              <a:spAutoFit/>
                            </a:bodyPr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algn="ctr">
                                <a:spcBef>
                                  <a:spcPct val="50000"/>
                                </a:spcBef>
                              </a:pPr>
                              <a:r>
                                <a:rPr lang="en-US" sz="800" b="1" dirty="0">
                                  <a:solidFill>
                                    <a:srgbClr val="000000"/>
                                  </a:solidFill>
                                  <a:latin typeface="Arial Narrow" pitchFamily="34" charset="0"/>
                                </a:rPr>
                                <a:t>AIZWAL</a:t>
                              </a:r>
                            </a:p>
                          </p:txBody>
                        </p:sp>
                        <p:sp>
                          <p:nvSpPr>
                            <p:cNvPr id="818" name="Rectangle 22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562100" y="3649663"/>
                              <a:ext cx="819150" cy="138112"/>
                            </a:xfrm>
                            <a:prstGeom prst="rect">
                              <a:avLst/>
                            </a:prstGeom>
                            <a:solidFill>
                              <a:srgbClr val="FFCC66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57150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lIns="0" tIns="0" rIns="0" bIns="0">
                              <a:spAutoFit/>
                            </a:bodyPr>
                            <a:lstStyle/>
                            <a:p>
                              <a:pPr algn="ctr" eaLnBrk="0" hangingPunct="0">
                                <a:spcBef>
                                  <a:spcPct val="50000"/>
                                </a:spcBef>
                              </a:pPr>
                              <a:r>
                                <a:rPr lang="en-US" sz="900" b="1" dirty="0">
                                  <a:latin typeface="Verdana" pitchFamily="34" charset="0"/>
                                </a:rPr>
                                <a:t>BAGHABARI</a:t>
                              </a:r>
                            </a:p>
                          </p:txBody>
                        </p:sp>
                        <p:sp>
                          <p:nvSpPr>
                            <p:cNvPr id="819" name="Text Box 227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684338" y="1693863"/>
                              <a:ext cx="660400" cy="139700"/>
                            </a:xfrm>
                            <a:prstGeom prst="rect">
                              <a:avLst/>
                            </a:prstGeom>
                            <a:solidFill>
                              <a:srgbClr val="99FF99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57150" algn="ctr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lIns="0" tIns="0" rIns="0" bIns="0">
                              <a:spAutoFit/>
                            </a:bodyPr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algn="ctr">
                                <a:spcBef>
                                  <a:spcPct val="50000"/>
                                </a:spcBef>
                              </a:pPr>
                              <a:r>
                                <a:rPr lang="en-US" sz="900" b="1" dirty="0">
                                  <a:latin typeface="Verdana" pitchFamily="34" charset="0"/>
                                </a:rPr>
                                <a:t>CHILMARI</a:t>
                              </a:r>
                            </a:p>
                          </p:txBody>
                        </p:sp>
                        <p:sp>
                          <p:nvSpPr>
                            <p:cNvPr id="820" name="Text Box 228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11425" y="2281238"/>
                              <a:ext cx="1025525" cy="139700"/>
                            </a:xfrm>
                            <a:prstGeom prst="rect">
                              <a:avLst/>
                            </a:prstGeom>
                            <a:solidFill>
                              <a:srgbClr val="99FF99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57150" algn="ctr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lIns="0" tIns="0" rIns="0" bIns="0">
                              <a:spAutoFit/>
                            </a:bodyPr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algn="ctr">
                                <a:spcBef>
                                  <a:spcPct val="50000"/>
                                </a:spcBef>
                              </a:pPr>
                              <a:r>
                                <a:rPr lang="en-US" sz="900" b="1" dirty="0">
                                  <a:latin typeface="Verdana" pitchFamily="34" charset="0"/>
                                </a:rPr>
                                <a:t>BAHADURABAD</a:t>
                              </a:r>
                            </a:p>
                          </p:txBody>
                        </p:sp>
                        <p:sp>
                          <p:nvSpPr>
                            <p:cNvPr id="821" name="Text Box 230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785938" y="3079750"/>
                              <a:ext cx="731837" cy="138113"/>
                            </a:xfrm>
                            <a:prstGeom prst="rect">
                              <a:avLst/>
                            </a:prstGeom>
                            <a:solidFill>
                              <a:srgbClr val="99FF99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57150" algn="ctr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lIns="0" tIns="0" rIns="0" bIns="0">
                              <a:spAutoFit/>
                            </a:bodyPr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algn="ctr">
                                <a:spcBef>
                                  <a:spcPct val="50000"/>
                                </a:spcBef>
                              </a:pPr>
                              <a:r>
                                <a:rPr lang="en-US" sz="900" b="1" dirty="0">
                                  <a:latin typeface="Verdana" pitchFamily="34" charset="0"/>
                                </a:rPr>
                                <a:t>SIRAJGANJ</a:t>
                              </a:r>
                            </a:p>
                          </p:txBody>
                        </p:sp>
                        <p:sp>
                          <p:nvSpPr>
                            <p:cNvPr id="822" name="Text Box 232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784725" y="2195513"/>
                              <a:ext cx="673100" cy="138112"/>
                            </a:xfrm>
                            <a:prstGeom prst="rect">
                              <a:avLst/>
                            </a:prstGeom>
                            <a:solidFill>
                              <a:srgbClr val="FFCC66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57150" algn="ctr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lIns="0" tIns="0" rIns="0" bIns="0">
                              <a:spAutoFit/>
                            </a:bodyPr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algn="ctr">
                                <a:spcBef>
                                  <a:spcPct val="50000"/>
                                </a:spcBef>
                              </a:pPr>
                              <a:r>
                                <a:rPr lang="en-US" sz="900" b="1" dirty="0">
                                  <a:latin typeface="Verdana" pitchFamily="34" charset="0"/>
                                </a:rPr>
                                <a:t>ZAKIGANJ</a:t>
                              </a:r>
                            </a:p>
                          </p:txBody>
                        </p:sp>
                        <p:sp>
                          <p:nvSpPr>
                            <p:cNvPr id="823" name="Text Box 233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5095875" y="2676525"/>
                              <a:ext cx="873125" cy="138113"/>
                            </a:xfrm>
                            <a:prstGeom prst="rect">
                              <a:avLst/>
                            </a:prstGeom>
                            <a:solidFill>
                              <a:srgbClr val="99FF99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57150" algn="ctr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lIns="0" tIns="0" rIns="0" bIns="0">
                              <a:spAutoFit/>
                            </a:bodyPr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algn="ctr">
                                <a:spcBef>
                                  <a:spcPct val="50000"/>
                                </a:spcBef>
                              </a:pPr>
                              <a:r>
                                <a:rPr lang="en-US" sz="900" b="1" dirty="0">
                                  <a:latin typeface="Verdana" pitchFamily="34" charset="0"/>
                                </a:rPr>
                                <a:t>FENCHUGANJ</a:t>
                              </a:r>
                            </a:p>
                          </p:txBody>
                        </p:sp>
                        <p:sp>
                          <p:nvSpPr>
                            <p:cNvPr id="824" name="Text Box 234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598988" y="2830513"/>
                              <a:ext cx="622300" cy="139700"/>
                            </a:xfrm>
                            <a:prstGeom prst="rect">
                              <a:avLst/>
                            </a:prstGeom>
                            <a:solidFill>
                              <a:srgbClr val="FFCC66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57150" algn="ctr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lIns="0" tIns="0" rIns="0" bIns="0">
                              <a:spAutoFit/>
                            </a:bodyPr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algn="ctr">
                                <a:spcBef>
                                  <a:spcPct val="50000"/>
                                </a:spcBef>
                              </a:pPr>
                              <a:r>
                                <a:rPr lang="en-US" sz="900" b="1" dirty="0">
                                  <a:latin typeface="Verdana" pitchFamily="34" charset="0"/>
                                </a:rPr>
                                <a:t>SHERPUR</a:t>
                              </a:r>
                            </a:p>
                          </p:txBody>
                        </p:sp>
                        <p:sp>
                          <p:nvSpPr>
                            <p:cNvPr id="825" name="Text Box 235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765550" y="2643188"/>
                              <a:ext cx="606425" cy="139700"/>
                            </a:xfrm>
                            <a:prstGeom prst="rect">
                              <a:avLst/>
                            </a:prstGeom>
                            <a:solidFill>
                              <a:srgbClr val="99FF99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57150" algn="ctr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lIns="0" tIns="0" rIns="0" bIns="0">
                              <a:spAutoFit/>
                            </a:bodyPr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algn="ctr">
                                <a:spcBef>
                                  <a:spcPct val="50000"/>
                                </a:spcBef>
                              </a:pPr>
                              <a:r>
                                <a:rPr lang="en-US" sz="900" b="1" dirty="0">
                                  <a:latin typeface="Verdana" pitchFamily="34" charset="0"/>
                                </a:rPr>
                                <a:t>MARKULI</a:t>
                              </a:r>
                            </a:p>
                          </p:txBody>
                        </p:sp>
                        <p:sp>
                          <p:nvSpPr>
                            <p:cNvPr id="826" name="Text Box 236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260850" y="2974975"/>
                              <a:ext cx="819150" cy="138113"/>
                            </a:xfrm>
                            <a:prstGeom prst="rect">
                              <a:avLst/>
                            </a:prstGeom>
                            <a:solidFill>
                              <a:srgbClr val="99FF99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57150" algn="ctr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lIns="0" tIns="0" rIns="0" bIns="0">
                              <a:spAutoFit/>
                            </a:bodyPr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algn="ctr">
                                <a:spcBef>
                                  <a:spcPct val="50000"/>
                                </a:spcBef>
                              </a:pPr>
                              <a:r>
                                <a:rPr lang="en-US" sz="900" b="1" dirty="0">
                                  <a:latin typeface="Verdana" pitchFamily="34" charset="0"/>
                                </a:rPr>
                                <a:t>AJMIRIGANJ</a:t>
                              </a:r>
                            </a:p>
                          </p:txBody>
                        </p:sp>
                        <p:sp>
                          <p:nvSpPr>
                            <p:cNvPr id="827" name="Text Box 237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352800" y="3376613"/>
                              <a:ext cx="631825" cy="200025"/>
                            </a:xfrm>
                            <a:prstGeom prst="rect">
                              <a:avLst/>
                            </a:prstGeom>
                            <a:solidFill>
                              <a:srgbClr val="99FF99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57150" algn="ctr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lIns="0" tIns="0" rIns="0" bIns="0">
                              <a:spAutoFit/>
                            </a:bodyPr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algn="ctr">
                                <a:lnSpc>
                                  <a:spcPct val="70000"/>
                                </a:lnSpc>
                                <a:spcBef>
                                  <a:spcPct val="50000"/>
                                </a:spcBef>
                              </a:pPr>
                              <a:r>
                                <a:rPr lang="en-US" sz="900" b="1" dirty="0">
                                  <a:latin typeface="Verdana" pitchFamily="34" charset="0"/>
                                </a:rPr>
                                <a:t>BHAIRAB</a:t>
                              </a:r>
                              <a:r>
                                <a:rPr lang="en-US" sz="900" b="1" dirty="0">
                                  <a:solidFill>
                                    <a:schemeClr val="bg2"/>
                                  </a:solidFill>
                                  <a:latin typeface="Verdana" pitchFamily="34" charset="0"/>
                                </a:rPr>
                                <a:t> </a:t>
                              </a:r>
                              <a:r>
                                <a:rPr lang="en-US" sz="900" b="1" dirty="0">
                                  <a:latin typeface="Verdana" pitchFamily="34" charset="0"/>
                                </a:rPr>
                                <a:t>BAZAR</a:t>
                              </a:r>
                            </a:p>
                          </p:txBody>
                        </p:sp>
                        <p:sp>
                          <p:nvSpPr>
                            <p:cNvPr id="828" name="Text Box 238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714750" y="4603750"/>
                              <a:ext cx="746125" cy="138113"/>
                            </a:xfrm>
                            <a:prstGeom prst="rect">
                              <a:avLst/>
                            </a:prstGeom>
                            <a:solidFill>
                              <a:srgbClr val="99FFCC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57150" algn="ctr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lIns="0" tIns="0" rIns="0" bIns="0">
                              <a:spAutoFit/>
                            </a:bodyPr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algn="ctr">
                                <a:spcBef>
                                  <a:spcPct val="50000"/>
                                </a:spcBef>
                              </a:pPr>
                              <a:r>
                                <a:rPr lang="en-US" sz="900" b="1" dirty="0">
                                  <a:latin typeface="Verdana" pitchFamily="34" charset="0"/>
                                </a:rPr>
                                <a:t>CHANDPUR</a:t>
                              </a:r>
                            </a:p>
                          </p:txBody>
                        </p:sp>
                        <p:sp>
                          <p:nvSpPr>
                            <p:cNvPr id="829" name="Text Box 239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809875" y="5110163"/>
                              <a:ext cx="587375" cy="138112"/>
                            </a:xfrm>
                            <a:prstGeom prst="rect">
                              <a:avLst/>
                            </a:prstGeom>
                            <a:solidFill>
                              <a:srgbClr val="99FF99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57150" algn="ctr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lIns="0" tIns="0" rIns="0" bIns="0">
                              <a:spAutoFit/>
                            </a:bodyPr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algn="ctr">
                                <a:spcBef>
                                  <a:spcPct val="50000"/>
                                </a:spcBef>
                              </a:pPr>
                              <a:r>
                                <a:rPr lang="en-US" sz="900" b="1" dirty="0">
                                  <a:latin typeface="Verdana" pitchFamily="34" charset="0"/>
                                </a:rPr>
                                <a:t>BARISAL</a:t>
                              </a:r>
                            </a:p>
                          </p:txBody>
                        </p:sp>
                        <p:sp>
                          <p:nvSpPr>
                            <p:cNvPr id="830" name="Text Box 240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101975" y="5424488"/>
                              <a:ext cx="692150" cy="138112"/>
                            </a:xfrm>
                            <a:prstGeom prst="rect">
                              <a:avLst/>
                            </a:prstGeom>
                            <a:solidFill>
                              <a:srgbClr val="99FF99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57150" algn="ctr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lIns="0" tIns="0" rIns="0" bIns="0">
                              <a:spAutoFit/>
                            </a:bodyPr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algn="ctr">
                                <a:spcBef>
                                  <a:spcPct val="50000"/>
                                </a:spcBef>
                              </a:pPr>
                              <a:r>
                                <a:rPr lang="en-US" sz="900" b="1" dirty="0">
                                  <a:latin typeface="Verdana" pitchFamily="34" charset="0"/>
                                </a:rPr>
                                <a:t>KAUKHALI</a:t>
                              </a:r>
                            </a:p>
                          </p:txBody>
                        </p:sp>
                        <p:sp>
                          <p:nvSpPr>
                            <p:cNvPr id="831" name="Text Box 241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487613" y="5699125"/>
                              <a:ext cx="582612" cy="138113"/>
                            </a:xfrm>
                            <a:prstGeom prst="rect">
                              <a:avLst/>
                            </a:prstGeom>
                            <a:solidFill>
                              <a:srgbClr val="99FF99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57150" algn="ctr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lIns="0" tIns="0" rIns="0" bIns="0">
                              <a:spAutoFit/>
                            </a:bodyPr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algn="ctr">
                                <a:spcBef>
                                  <a:spcPct val="50000"/>
                                </a:spcBef>
                              </a:pPr>
                              <a:r>
                                <a:rPr lang="en-US" sz="900" b="1" dirty="0">
                                  <a:latin typeface="Verdana" pitchFamily="34" charset="0"/>
                                </a:rPr>
                                <a:t>MONGLA</a:t>
                              </a:r>
                            </a:p>
                          </p:txBody>
                        </p:sp>
                        <p:sp>
                          <p:nvSpPr>
                            <p:cNvPr id="832" name="Text Box 242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868488" y="5000625"/>
                              <a:ext cx="539750" cy="138113"/>
                            </a:xfrm>
                            <a:prstGeom prst="rect">
                              <a:avLst/>
                            </a:prstGeom>
                            <a:solidFill>
                              <a:srgbClr val="99FF99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57150" algn="ctr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lIns="0" tIns="0" rIns="0" bIns="0">
                              <a:spAutoFit/>
                            </a:bodyPr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algn="ctr">
                                <a:spcBef>
                                  <a:spcPct val="50000"/>
                                </a:spcBef>
                              </a:pPr>
                              <a:r>
                                <a:rPr lang="en-US" sz="900" b="1" dirty="0">
                                  <a:latin typeface="Verdana" pitchFamily="34" charset="0"/>
                                </a:rPr>
                                <a:t>KHULNA</a:t>
                              </a:r>
                            </a:p>
                          </p:txBody>
                        </p:sp>
                        <p:sp>
                          <p:nvSpPr>
                            <p:cNvPr id="833" name="Text Box 243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882775" y="5421313"/>
                              <a:ext cx="536575" cy="138112"/>
                            </a:xfrm>
                            <a:prstGeom prst="rect">
                              <a:avLst/>
                            </a:prstGeom>
                            <a:solidFill>
                              <a:srgbClr val="99FF99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57150" algn="ctr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lIns="0" tIns="0" rIns="0" bIns="0">
                              <a:spAutoFit/>
                            </a:bodyPr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algn="ctr">
                                <a:spcBef>
                                  <a:spcPct val="50000"/>
                                </a:spcBef>
                              </a:pPr>
                              <a:r>
                                <a:rPr lang="en-US" sz="900" b="1" dirty="0">
                                  <a:latin typeface="Verdana" pitchFamily="34" charset="0"/>
                                </a:rPr>
                                <a:t>CHALNA</a:t>
                              </a:r>
                            </a:p>
                          </p:txBody>
                        </p:sp>
                        <p:sp>
                          <p:nvSpPr>
                            <p:cNvPr id="834" name="Text Box 244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008063" y="6618288"/>
                              <a:ext cx="533400" cy="12382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57150" algn="ctr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lIns="0" tIns="0" rIns="0" bIns="0">
                              <a:spAutoFit/>
                            </a:bodyPr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algn="ctr">
                                <a:spcBef>
                                  <a:spcPct val="50000"/>
                                </a:spcBef>
                              </a:pPr>
                              <a:r>
                                <a:rPr lang="en-US" sz="800" b="1" dirty="0">
                                  <a:latin typeface="Arial Narrow" pitchFamily="34" charset="0"/>
                                </a:rPr>
                                <a:t>NAMKHANA</a:t>
                              </a:r>
                              <a:r>
                                <a:rPr lang="en-US" sz="800" b="1" dirty="0">
                                  <a:solidFill>
                                    <a:schemeClr val="bg2"/>
                                  </a:solidFill>
                                  <a:latin typeface="Arial Narrow" pitchFamily="34" charset="0"/>
                                </a:rPr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835" name="Text Box 246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803275" y="3049588"/>
                              <a:ext cx="714375" cy="138112"/>
                            </a:xfrm>
                            <a:prstGeom prst="rect">
                              <a:avLst/>
                            </a:prstGeom>
                            <a:solidFill>
                              <a:srgbClr val="99FF99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57150" algn="ctr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lIns="0" tIns="0" rIns="0" bIns="0">
                              <a:spAutoFit/>
                            </a:bodyPr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algn="ctr">
                                <a:spcBef>
                                  <a:spcPct val="50000"/>
                                </a:spcBef>
                              </a:pPr>
                              <a:r>
                                <a:rPr lang="en-US" sz="900" b="1" dirty="0">
                                  <a:latin typeface="Verdana" pitchFamily="34" charset="0"/>
                                </a:rPr>
                                <a:t>GODAGARI</a:t>
                              </a:r>
                            </a:p>
                          </p:txBody>
                        </p:sp>
                        <p:sp>
                          <p:nvSpPr>
                            <p:cNvPr id="836" name="Text Box 247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632075" y="3743325"/>
                              <a:ext cx="528638" cy="138113"/>
                            </a:xfrm>
                            <a:prstGeom prst="rect">
                              <a:avLst/>
                            </a:prstGeom>
                            <a:solidFill>
                              <a:srgbClr val="99FF99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57150" algn="ctr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lIns="0" tIns="0" rIns="0" bIns="0">
                              <a:spAutoFit/>
                            </a:bodyPr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algn="ctr">
                                <a:spcBef>
                                  <a:spcPct val="50000"/>
                                </a:spcBef>
                              </a:pPr>
                              <a:r>
                                <a:rPr lang="en-US" sz="900" b="1" dirty="0">
                                  <a:latin typeface="Verdana" pitchFamily="34" charset="0"/>
                                </a:rPr>
                                <a:t>ARICHA</a:t>
                              </a:r>
                            </a:p>
                          </p:txBody>
                        </p:sp>
                        <p:sp>
                          <p:nvSpPr>
                            <p:cNvPr id="837" name="Text Box 265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130675" y="3397250"/>
                              <a:ext cx="727075" cy="138113"/>
                            </a:xfrm>
                            <a:prstGeom prst="rect">
                              <a:avLst/>
                            </a:prstGeom>
                            <a:solidFill>
                              <a:srgbClr val="FFCC66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57150" algn="ctr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lIns="0" tIns="0" rIns="0" bIns="0">
                              <a:spAutoFit/>
                            </a:bodyPr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algn="ctr">
                                <a:spcBef>
                                  <a:spcPct val="50000"/>
                                </a:spcBef>
                              </a:pPr>
                              <a:r>
                                <a:rPr lang="en-US" sz="900" b="1" dirty="0">
                                  <a:latin typeface="Verdana" pitchFamily="34" charset="0"/>
                                </a:rPr>
                                <a:t>ASHUGANJ</a:t>
                              </a:r>
                            </a:p>
                          </p:txBody>
                        </p:sp>
                        <p:sp>
                          <p:nvSpPr>
                            <p:cNvPr id="838" name="Text Box 192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627438" y="3714750"/>
                              <a:ext cx="658812" cy="138113"/>
                            </a:xfrm>
                            <a:prstGeom prst="rect">
                              <a:avLst/>
                            </a:prstGeom>
                            <a:solidFill>
                              <a:srgbClr val="FFCC66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57150" algn="ctr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lIns="0" tIns="0" rIns="0" bIns="0">
                              <a:spAutoFit/>
                            </a:bodyPr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algn="ctr">
                                <a:spcBef>
                                  <a:spcPct val="50000"/>
                                </a:spcBef>
                              </a:pPr>
                              <a:r>
                                <a:rPr lang="en-US" sz="900" b="1" dirty="0">
                                  <a:latin typeface="Verdana" pitchFamily="34" charset="0"/>
                                </a:rPr>
                                <a:t>AKHAURA</a:t>
                              </a:r>
                            </a:p>
                          </p:txBody>
                        </p:sp>
                        <p:sp>
                          <p:nvSpPr>
                            <p:cNvPr id="839" name="Text Box 227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590675" y="1438275"/>
                              <a:ext cx="777875" cy="138113"/>
                            </a:xfrm>
                            <a:prstGeom prst="rect">
                              <a:avLst/>
                            </a:prstGeom>
                            <a:solidFill>
                              <a:srgbClr val="FFCC66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57150" algn="ctr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lIns="0" tIns="0" rIns="0" bIns="0">
                              <a:spAutoFit/>
                            </a:bodyPr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algn="ctr">
                                <a:spcBef>
                                  <a:spcPct val="50000"/>
                                </a:spcBef>
                              </a:pPr>
                              <a:r>
                                <a:rPr lang="en-US" sz="900" b="1" dirty="0">
                                  <a:latin typeface="Verdana" pitchFamily="34" charset="0"/>
                                </a:rPr>
                                <a:t>DAIKHAWA</a:t>
                              </a:r>
                            </a:p>
                          </p:txBody>
                        </p:sp>
                        <p:sp>
                          <p:nvSpPr>
                            <p:cNvPr id="840" name="Text Box 192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57400" y="6248400"/>
                              <a:ext cx="846138" cy="13811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57150" algn="ctr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lIns="0" tIns="0" rIns="0" bIns="0">
                              <a:spAutoFit/>
                            </a:bodyPr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algn="ctr">
                                <a:spcBef>
                                  <a:spcPct val="50000"/>
                                </a:spcBef>
                              </a:pPr>
                              <a:r>
                                <a:rPr lang="en-US" sz="900" b="1" dirty="0">
                                  <a:latin typeface="Verdana" pitchFamily="34" charset="0"/>
                                </a:rPr>
                                <a:t>ANGTIHARA</a:t>
                              </a:r>
                            </a:p>
                          </p:txBody>
                        </p:sp>
                        <p:sp>
                          <p:nvSpPr>
                            <p:cNvPr id="841" name="Text Box 238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429125" y="3790950"/>
                              <a:ext cx="746125" cy="138113"/>
                            </a:xfrm>
                            <a:prstGeom prst="rect">
                              <a:avLst/>
                            </a:prstGeom>
                            <a:solidFill>
                              <a:srgbClr val="99FFCC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57150" algn="ctr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lIns="0" tIns="0" rIns="0" bIns="0">
                              <a:spAutoFit/>
                            </a:bodyPr>
                            <a:lstStyle>
                              <a:lvl1pPr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1pPr>
                              <a:lvl2pPr marL="742950" indent="-28575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2pPr>
                              <a:lvl3pPr marL="11430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3pPr>
                              <a:lvl4pPr marL="16002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4pPr>
                              <a:lvl5pPr marL="2057400" indent="-228600" eaLnBrk="0" hangingPunct="0"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>
                                  <a:solidFill>
                                    <a:schemeClr val="tx1"/>
                                  </a:solidFill>
                                  <a:latin typeface="Arial" charset="0"/>
                                  <a:cs typeface="Arial" charset="0"/>
                                </a:defRPr>
                              </a:lvl9pPr>
                            </a:lstStyle>
                            <a:p>
                              <a:pPr algn="ctr">
                                <a:spcBef>
                                  <a:spcPct val="50000"/>
                                </a:spcBef>
                              </a:pPr>
                              <a:r>
                                <a:rPr lang="en-US" sz="900" b="1" dirty="0">
                                  <a:latin typeface="Verdana" pitchFamily="34" charset="0"/>
                                </a:rPr>
                                <a:t>AGARTALA</a:t>
                              </a:r>
                            </a:p>
                          </p:txBody>
                        </p:sp>
                      </p:grpSp>
                      <p:grpSp>
                        <p:nvGrpSpPr>
                          <p:cNvPr id="717" name="Group 716"/>
                          <p:cNvGrpSpPr/>
                          <p:nvPr/>
                        </p:nvGrpSpPr>
                        <p:grpSpPr>
                          <a:xfrm>
                            <a:off x="333375" y="801688"/>
                            <a:ext cx="7042150" cy="5832475"/>
                            <a:chOff x="333375" y="801688"/>
                            <a:chExt cx="7042150" cy="5832475"/>
                          </a:xfrm>
                        </p:grpSpPr>
                        <p:sp>
                          <p:nvSpPr>
                            <p:cNvPr id="718" name="Freeform 30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508125" y="6259513"/>
                              <a:ext cx="92075" cy="93662"/>
                            </a:xfrm>
                            <a:custGeom>
                              <a:avLst/>
                              <a:gdLst>
                                <a:gd name="T0" fmla="*/ 0 w 58"/>
                                <a:gd name="T1" fmla="*/ 2147483647 h 59"/>
                                <a:gd name="T2" fmla="*/ 2147483647 w 58"/>
                                <a:gd name="T3" fmla="*/ 2147483647 h 59"/>
                                <a:gd name="T4" fmla="*/ 2147483647 w 58"/>
                                <a:gd name="T5" fmla="*/ 0 h 59"/>
                                <a:gd name="T6" fmla="*/ 0 60000 65536"/>
                                <a:gd name="T7" fmla="*/ 0 60000 65536"/>
                                <a:gd name="T8" fmla="*/ 0 60000 65536"/>
                                <a:gd name="T9" fmla="*/ 0 w 58"/>
                                <a:gd name="T10" fmla="*/ 0 h 59"/>
                                <a:gd name="T11" fmla="*/ 58 w 58"/>
                                <a:gd name="T12" fmla="*/ 59 h 59"/>
                              </a:gdLst>
                              <a:ahLst/>
                              <a:cxnLst>
                                <a:cxn ang="T6">
                                  <a:pos x="T0" y="T1"/>
                                </a:cxn>
                                <a:cxn ang="T7">
                                  <a:pos x="T2" y="T3"/>
                                </a:cxn>
                                <a:cxn ang="T8">
                                  <a:pos x="T4" y="T5"/>
                                </a:cxn>
                              </a:cxnLst>
                              <a:rect l="T9" t="T10" r="T11" b="T12"/>
                              <a:pathLst>
                                <a:path w="58" h="59">
                                  <a:moveTo>
                                    <a:pt x="0" y="54"/>
                                  </a:moveTo>
                                  <a:cubicBezTo>
                                    <a:pt x="7" y="53"/>
                                    <a:pt x="32" y="59"/>
                                    <a:pt x="42" y="50"/>
                                  </a:cubicBezTo>
                                  <a:cubicBezTo>
                                    <a:pt x="52" y="41"/>
                                    <a:pt x="55" y="10"/>
                                    <a:pt x="58" y="0"/>
                                  </a:cubicBezTo>
                                </a:path>
                              </a:pathLst>
                            </a:custGeom>
                            <a:noFill/>
                            <a:ln w="28575">
                              <a:solidFill>
                                <a:srgbClr val="FF33CC"/>
                              </a:solidFill>
                              <a:prstDash val="dash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 dirty="0"/>
                            </a:p>
                          </p:txBody>
                        </p:sp>
                        <p:grpSp>
                          <p:nvGrpSpPr>
                            <p:cNvPr id="719" name="Group 718"/>
                            <p:cNvGrpSpPr/>
                            <p:nvPr/>
                          </p:nvGrpSpPr>
                          <p:grpSpPr>
                            <a:xfrm>
                              <a:off x="333375" y="801688"/>
                              <a:ext cx="7042150" cy="5832475"/>
                              <a:chOff x="333375" y="801688"/>
                              <a:chExt cx="7042150" cy="5832475"/>
                            </a:xfrm>
                          </p:grpSpPr>
                          <p:grpSp>
                            <p:nvGrpSpPr>
                              <p:cNvPr id="720" name="Group 719"/>
                              <p:cNvGrpSpPr/>
                              <p:nvPr/>
                            </p:nvGrpSpPr>
                            <p:grpSpPr>
                              <a:xfrm>
                                <a:off x="333375" y="2116138"/>
                                <a:ext cx="5511800" cy="4359275"/>
                                <a:chOff x="333375" y="2116138"/>
                                <a:chExt cx="5511800" cy="4359275"/>
                              </a:xfrm>
                            </p:grpSpPr>
                            <p:sp>
                              <p:nvSpPr>
                                <p:cNvPr id="790" name="Line 199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5735638" y="2154238"/>
                                  <a:ext cx="109537" cy="19685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3333FF"/>
                                  </a:solidFill>
                                  <a:round/>
                                  <a:headEnd/>
                                  <a:tailEnd type="triangle" w="med" len="med"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en-US" dirty="0"/>
                                </a:p>
                              </p:txBody>
                            </p:sp>
                            <p:sp>
                              <p:nvSpPr>
                                <p:cNvPr id="791" name="Freeform 257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5062538" y="2116138"/>
                                  <a:ext cx="263525" cy="46037"/>
                                </a:xfrm>
                                <a:custGeom>
                                  <a:avLst/>
                                  <a:gdLst>
                                    <a:gd name="T0" fmla="*/ 0 w 166"/>
                                    <a:gd name="T1" fmla="*/ 2147483647 h 29"/>
                                    <a:gd name="T2" fmla="*/ 2147483647 w 166"/>
                                    <a:gd name="T3" fmla="*/ 0 h 29"/>
                                    <a:gd name="T4" fmla="*/ 2147483647 w 166"/>
                                    <a:gd name="T5" fmla="*/ 2147483647 h 29"/>
                                    <a:gd name="T6" fmla="*/ 2147483647 w 166"/>
                                    <a:gd name="T7" fmla="*/ 2147483647 h 29"/>
                                    <a:gd name="T8" fmla="*/ 2147483647 w 166"/>
                                    <a:gd name="T9" fmla="*/ 2147483647 h 29"/>
                                    <a:gd name="T10" fmla="*/ 2147483647 w 166"/>
                                    <a:gd name="T11" fmla="*/ 2147483647 h 29"/>
                                    <a:gd name="T12" fmla="*/ 0 60000 65536"/>
                                    <a:gd name="T13" fmla="*/ 0 60000 65536"/>
                                    <a:gd name="T14" fmla="*/ 0 60000 65536"/>
                                    <a:gd name="T15" fmla="*/ 0 60000 65536"/>
                                    <a:gd name="T16" fmla="*/ 0 60000 65536"/>
                                    <a:gd name="T17" fmla="*/ 0 60000 65536"/>
                                    <a:gd name="T18" fmla="*/ 0 w 166"/>
                                    <a:gd name="T19" fmla="*/ 0 h 29"/>
                                    <a:gd name="T20" fmla="*/ 166 w 166"/>
                                    <a:gd name="T21" fmla="*/ 29 h 29"/>
                                  </a:gdLst>
                                  <a:ahLst/>
                                  <a:cxnLst>
                                    <a:cxn ang="T12">
                                      <a:pos x="T0" y="T1"/>
                                    </a:cxn>
                                    <a:cxn ang="T13">
                                      <a:pos x="T2" y="T3"/>
                                    </a:cxn>
                                    <a:cxn ang="T14">
                                      <a:pos x="T4" y="T5"/>
                                    </a:cxn>
                                    <a:cxn ang="T15">
                                      <a:pos x="T6" y="T7"/>
                                    </a:cxn>
                                    <a:cxn ang="T16">
                                      <a:pos x="T8" y="T9"/>
                                    </a:cxn>
                                    <a:cxn ang="T17">
                                      <a:pos x="T10" y="T11"/>
                                    </a:cxn>
                                  </a:cxnLst>
                                  <a:rect l="T18" t="T19" r="T20" b="T21"/>
                                  <a:pathLst>
                                    <a:path w="166" h="29">
                                      <a:moveTo>
                                        <a:pt x="0" y="14"/>
                                      </a:moveTo>
                                      <a:cubicBezTo>
                                        <a:pt x="7" y="12"/>
                                        <a:pt x="33" y="0"/>
                                        <a:pt x="46" y="0"/>
                                      </a:cubicBezTo>
                                      <a:cubicBezTo>
                                        <a:pt x="59" y="0"/>
                                        <a:pt x="68" y="9"/>
                                        <a:pt x="78" y="14"/>
                                      </a:cubicBezTo>
                                      <a:cubicBezTo>
                                        <a:pt x="88" y="19"/>
                                        <a:pt x="96" y="27"/>
                                        <a:pt x="106" y="28"/>
                                      </a:cubicBezTo>
                                      <a:cubicBezTo>
                                        <a:pt x="116" y="29"/>
                                        <a:pt x="128" y="22"/>
                                        <a:pt x="138" y="20"/>
                                      </a:cubicBezTo>
                                      <a:cubicBezTo>
                                        <a:pt x="148" y="18"/>
                                        <a:pt x="160" y="15"/>
                                        <a:pt x="166" y="14"/>
                                      </a:cubicBezTo>
                                    </a:path>
                                  </a:pathLst>
                                </a:custGeom>
                                <a:noFill/>
                                <a:ln w="28575">
                                  <a:solidFill>
                                    <a:srgbClr val="FECEDC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en-US" dirty="0"/>
                                </a:p>
                              </p:txBody>
                            </p:sp>
                            <p:sp>
                              <p:nvSpPr>
                                <p:cNvPr id="792" name="Oval 271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560638" y="5603875"/>
                                  <a:ext cx="73025" cy="73025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rgbClr val="CC3300"/>
                                </a:solidFill>
                                <a:ln>
                                  <a:noFill/>
                                </a:ln>
                                <a:extLs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14:hiddenLine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algn="ctr" eaLnBrk="0" hangingPunct="0">
                                    <a:lnSpc>
                                      <a:spcPct val="80000"/>
                                    </a:lnSpc>
                                    <a:buClr>
                                      <a:srgbClr val="FFFF00"/>
                                    </a:buClr>
                                    <a:buSzPct val="75000"/>
                                  </a:pPr>
                                  <a:endParaRPr lang="en-IN" sz="2000" b="1" dirty="0">
                                    <a:solidFill>
                                      <a:srgbClr val="FF0000"/>
                                    </a:solidFill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793" name="Oval 273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446338" y="5172075"/>
                                  <a:ext cx="73025" cy="73025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rgbClr val="CC3300"/>
                                </a:solidFill>
                                <a:ln>
                                  <a:noFill/>
                                </a:ln>
                                <a:extLs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14:hiddenLine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pPr algn="ctr" eaLnBrk="0" hangingPunct="0">
                                    <a:lnSpc>
                                      <a:spcPct val="80000"/>
                                    </a:lnSpc>
                                    <a:buClr>
                                      <a:srgbClr val="FFFF00"/>
                                    </a:buClr>
                                    <a:buSzPct val="75000"/>
                                  </a:pPr>
                                  <a:endParaRPr lang="en-IN" sz="2000" b="1" dirty="0">
                                    <a:solidFill>
                                      <a:srgbClr val="FF0000"/>
                                    </a:solidFill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794" name="Freeform 302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584200" y="3030538"/>
                                  <a:ext cx="657225" cy="339725"/>
                                </a:xfrm>
                                <a:custGeom>
                                  <a:avLst/>
                                  <a:gdLst>
                                    <a:gd name="T0" fmla="*/ 0 w 414"/>
                                    <a:gd name="T1" fmla="*/ 0 h 214"/>
                                    <a:gd name="T2" fmla="*/ 2147483647 w 414"/>
                                    <a:gd name="T3" fmla="*/ 2147483647 h 214"/>
                                    <a:gd name="T4" fmla="*/ 2147483647 w 414"/>
                                    <a:gd name="T5" fmla="*/ 2147483647 h 214"/>
                                    <a:gd name="T6" fmla="*/ 2147483647 w 414"/>
                                    <a:gd name="T7" fmla="*/ 2147483647 h 214"/>
                                    <a:gd name="T8" fmla="*/ 2147483647 w 414"/>
                                    <a:gd name="T9" fmla="*/ 2147483647 h 214"/>
                                    <a:gd name="T10" fmla="*/ 2147483647 w 414"/>
                                    <a:gd name="T11" fmla="*/ 2147483647 h 214"/>
                                    <a:gd name="T12" fmla="*/ 2147483647 w 414"/>
                                    <a:gd name="T13" fmla="*/ 2147483647 h 214"/>
                                    <a:gd name="T14" fmla="*/ 2147483647 w 414"/>
                                    <a:gd name="T15" fmla="*/ 2147483647 h 214"/>
                                    <a:gd name="T16" fmla="*/ 2147483647 w 414"/>
                                    <a:gd name="T17" fmla="*/ 2147483647 h 214"/>
                                    <a:gd name="T18" fmla="*/ 2147483647 w 414"/>
                                    <a:gd name="T19" fmla="*/ 2147483647 h 214"/>
                                    <a:gd name="T20" fmla="*/ 2147483647 w 414"/>
                                    <a:gd name="T21" fmla="*/ 2147483647 h 214"/>
                                    <a:gd name="T22" fmla="*/ 2147483647 w 414"/>
                                    <a:gd name="T23" fmla="*/ 2147483647 h 214"/>
                                    <a:gd name="T24" fmla="*/ 2147483647 w 414"/>
                                    <a:gd name="T25" fmla="*/ 2147483647 h 214"/>
                                    <a:gd name="T26" fmla="*/ 0 60000 65536"/>
                                    <a:gd name="T27" fmla="*/ 0 60000 65536"/>
                                    <a:gd name="T28" fmla="*/ 0 60000 65536"/>
                                    <a:gd name="T29" fmla="*/ 0 60000 65536"/>
                                    <a:gd name="T30" fmla="*/ 0 60000 65536"/>
                                    <a:gd name="T31" fmla="*/ 0 60000 65536"/>
                                    <a:gd name="T32" fmla="*/ 0 60000 65536"/>
                                    <a:gd name="T33" fmla="*/ 0 60000 65536"/>
                                    <a:gd name="T34" fmla="*/ 0 60000 65536"/>
                                    <a:gd name="T35" fmla="*/ 0 60000 65536"/>
                                    <a:gd name="T36" fmla="*/ 0 60000 65536"/>
                                    <a:gd name="T37" fmla="*/ 0 60000 65536"/>
                                    <a:gd name="T38" fmla="*/ 0 60000 65536"/>
                                    <a:gd name="T39" fmla="*/ 0 w 414"/>
                                    <a:gd name="T40" fmla="*/ 0 h 214"/>
                                    <a:gd name="T41" fmla="*/ 414 w 414"/>
                                    <a:gd name="T42" fmla="*/ 214 h 214"/>
                                  </a:gdLst>
                                  <a:ahLst/>
                                  <a:cxnLst>
                                    <a:cxn ang="T26">
                                      <a:pos x="T0" y="T1"/>
                                    </a:cxn>
                                    <a:cxn ang="T27">
                                      <a:pos x="T2" y="T3"/>
                                    </a:cxn>
                                    <a:cxn ang="T28">
                                      <a:pos x="T4" y="T5"/>
                                    </a:cxn>
                                    <a:cxn ang="T29">
                                      <a:pos x="T6" y="T7"/>
                                    </a:cxn>
                                    <a:cxn ang="T30">
                                      <a:pos x="T8" y="T9"/>
                                    </a:cxn>
                                    <a:cxn ang="T31">
                                      <a:pos x="T10" y="T11"/>
                                    </a:cxn>
                                    <a:cxn ang="T32">
                                      <a:pos x="T12" y="T13"/>
                                    </a:cxn>
                                    <a:cxn ang="T33">
                                      <a:pos x="T14" y="T15"/>
                                    </a:cxn>
                                    <a:cxn ang="T34">
                                      <a:pos x="T16" y="T17"/>
                                    </a:cxn>
                                    <a:cxn ang="T35">
                                      <a:pos x="T18" y="T19"/>
                                    </a:cxn>
                                    <a:cxn ang="T36">
                                      <a:pos x="T20" y="T21"/>
                                    </a:cxn>
                                    <a:cxn ang="T37">
                                      <a:pos x="T22" y="T23"/>
                                    </a:cxn>
                                    <a:cxn ang="T38">
                                      <a:pos x="T24" y="T25"/>
                                    </a:cxn>
                                  </a:cxnLst>
                                  <a:rect l="T39" t="T40" r="T41" b="T42"/>
                                  <a:pathLst>
                                    <a:path w="414" h="214">
                                      <a:moveTo>
                                        <a:pt x="0" y="0"/>
                                      </a:moveTo>
                                      <a:cubicBezTo>
                                        <a:pt x="6" y="5"/>
                                        <a:pt x="24" y="18"/>
                                        <a:pt x="34" y="32"/>
                                      </a:cubicBezTo>
                                      <a:cubicBezTo>
                                        <a:pt x="44" y="46"/>
                                        <a:pt x="50" y="67"/>
                                        <a:pt x="60" y="82"/>
                                      </a:cubicBezTo>
                                      <a:cubicBezTo>
                                        <a:pt x="70" y="97"/>
                                        <a:pt x="81" y="110"/>
                                        <a:pt x="94" y="120"/>
                                      </a:cubicBezTo>
                                      <a:cubicBezTo>
                                        <a:pt x="107" y="130"/>
                                        <a:pt x="122" y="140"/>
                                        <a:pt x="136" y="144"/>
                                      </a:cubicBezTo>
                                      <a:cubicBezTo>
                                        <a:pt x="150" y="148"/>
                                        <a:pt x="163" y="148"/>
                                        <a:pt x="177" y="147"/>
                                      </a:cubicBezTo>
                                      <a:cubicBezTo>
                                        <a:pt x="191" y="146"/>
                                        <a:pt x="206" y="136"/>
                                        <a:pt x="218" y="138"/>
                                      </a:cubicBezTo>
                                      <a:cubicBezTo>
                                        <a:pt x="230" y="140"/>
                                        <a:pt x="242" y="153"/>
                                        <a:pt x="252" y="159"/>
                                      </a:cubicBezTo>
                                      <a:cubicBezTo>
                                        <a:pt x="262" y="165"/>
                                        <a:pt x="265" y="170"/>
                                        <a:pt x="276" y="176"/>
                                      </a:cubicBezTo>
                                      <a:cubicBezTo>
                                        <a:pt x="287" y="182"/>
                                        <a:pt x="307" y="190"/>
                                        <a:pt x="318" y="195"/>
                                      </a:cubicBezTo>
                                      <a:cubicBezTo>
                                        <a:pt x="329" y="200"/>
                                        <a:pt x="333" y="202"/>
                                        <a:pt x="344" y="204"/>
                                      </a:cubicBezTo>
                                      <a:cubicBezTo>
                                        <a:pt x="355" y="206"/>
                                        <a:pt x="374" y="208"/>
                                        <a:pt x="386" y="210"/>
                                      </a:cubicBezTo>
                                      <a:cubicBezTo>
                                        <a:pt x="398" y="212"/>
                                        <a:pt x="409" y="213"/>
                                        <a:pt x="414" y="214"/>
                                      </a:cubicBezTo>
                                    </a:path>
                                  </a:pathLst>
                                </a:custGeom>
                                <a:noFill/>
                                <a:ln w="28575">
                                  <a:solidFill>
                                    <a:srgbClr val="FF33CC"/>
                                  </a:solidFill>
                                  <a:prstDash val="dash"/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en-US" dirty="0"/>
                                </a:p>
                              </p:txBody>
                            </p:sp>
                            <p:sp>
                              <p:nvSpPr>
                                <p:cNvPr id="795" name="Freeform 305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3484563" y="4154488"/>
                                  <a:ext cx="104775" cy="33337"/>
                                </a:xfrm>
                                <a:custGeom>
                                  <a:avLst/>
                                  <a:gdLst>
                                    <a:gd name="T0" fmla="*/ 0 w 66"/>
                                    <a:gd name="T1" fmla="*/ 0 h 21"/>
                                    <a:gd name="T2" fmla="*/ 2147483647 w 66"/>
                                    <a:gd name="T3" fmla="*/ 2147483647 h 21"/>
                                    <a:gd name="T4" fmla="*/ 2147483647 w 66"/>
                                    <a:gd name="T5" fmla="*/ 2147483647 h 21"/>
                                    <a:gd name="T6" fmla="*/ 0 60000 65536"/>
                                    <a:gd name="T7" fmla="*/ 0 60000 65536"/>
                                    <a:gd name="T8" fmla="*/ 0 60000 65536"/>
                                    <a:gd name="T9" fmla="*/ 0 w 66"/>
                                    <a:gd name="T10" fmla="*/ 0 h 21"/>
                                    <a:gd name="T11" fmla="*/ 66 w 66"/>
                                    <a:gd name="T12" fmla="*/ 21 h 21"/>
                                  </a:gdLst>
                                  <a:ahLst/>
                                  <a:cxnLst>
                                    <a:cxn ang="T6">
                                      <a:pos x="T0" y="T1"/>
                                    </a:cxn>
                                    <a:cxn ang="T7">
                                      <a:pos x="T2" y="T3"/>
                                    </a:cxn>
                                    <a:cxn ang="T8">
                                      <a:pos x="T4" y="T5"/>
                                    </a:cxn>
                                  </a:cxnLst>
                                  <a:rect l="T9" t="T10" r="T11" b="T12"/>
                                  <a:pathLst>
                                    <a:path w="66" h="21">
                                      <a:moveTo>
                                        <a:pt x="0" y="0"/>
                                      </a:moveTo>
                                      <a:cubicBezTo>
                                        <a:pt x="6" y="3"/>
                                        <a:pt x="25" y="15"/>
                                        <a:pt x="36" y="18"/>
                                      </a:cubicBezTo>
                                      <a:cubicBezTo>
                                        <a:pt x="47" y="21"/>
                                        <a:pt x="60" y="18"/>
                                        <a:pt x="66" y="18"/>
                                      </a:cubicBezTo>
                                    </a:path>
                                  </a:pathLst>
                                </a:custGeom>
                                <a:noFill/>
                                <a:ln w="28575">
                                  <a:solidFill>
                                    <a:srgbClr val="FF33CC"/>
                                  </a:solidFill>
                                  <a:prstDash val="dash"/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en-US" dirty="0"/>
                                </a:p>
                              </p:txBody>
                            </p:sp>
                            <p:sp>
                              <p:nvSpPr>
                                <p:cNvPr id="796" name="Freeform 306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2459038" y="5216525"/>
                                  <a:ext cx="65087" cy="252413"/>
                                </a:xfrm>
                                <a:custGeom>
                                  <a:avLst/>
                                  <a:gdLst>
                                    <a:gd name="T0" fmla="*/ 2147483647 w 41"/>
                                    <a:gd name="T1" fmla="*/ 0 h 158"/>
                                    <a:gd name="T2" fmla="*/ 2147483647 w 41"/>
                                    <a:gd name="T3" fmla="*/ 2147483647 h 158"/>
                                    <a:gd name="T4" fmla="*/ 2147483647 w 41"/>
                                    <a:gd name="T5" fmla="*/ 2147483647 h 158"/>
                                    <a:gd name="T6" fmla="*/ 2147483647 w 41"/>
                                    <a:gd name="T7" fmla="*/ 2147483647 h 158"/>
                                    <a:gd name="T8" fmla="*/ 2147483647 w 41"/>
                                    <a:gd name="T9" fmla="*/ 2147483647 h 158"/>
                                    <a:gd name="T10" fmla="*/ 2147483647 w 41"/>
                                    <a:gd name="T11" fmla="*/ 2147483647 h 158"/>
                                    <a:gd name="T12" fmla="*/ 2147483647 w 41"/>
                                    <a:gd name="T13" fmla="*/ 2147483647 h 158"/>
                                    <a:gd name="T14" fmla="*/ 0 60000 65536"/>
                                    <a:gd name="T15" fmla="*/ 0 60000 65536"/>
                                    <a:gd name="T16" fmla="*/ 0 60000 65536"/>
                                    <a:gd name="T17" fmla="*/ 0 60000 65536"/>
                                    <a:gd name="T18" fmla="*/ 0 60000 65536"/>
                                    <a:gd name="T19" fmla="*/ 0 60000 65536"/>
                                    <a:gd name="T20" fmla="*/ 0 60000 65536"/>
                                    <a:gd name="T21" fmla="*/ 0 w 41"/>
                                    <a:gd name="T22" fmla="*/ 0 h 158"/>
                                    <a:gd name="T23" fmla="*/ 41 w 41"/>
                                    <a:gd name="T24" fmla="*/ 158 h 158"/>
                                  </a:gdLst>
                                  <a:ahLst/>
                                  <a:cxnLst>
                                    <a:cxn ang="T14">
                                      <a:pos x="T0" y="T1"/>
                                    </a:cxn>
                                    <a:cxn ang="T15">
                                      <a:pos x="T2" y="T3"/>
                                    </a:cxn>
                                    <a:cxn ang="T16">
                                      <a:pos x="T4" y="T5"/>
                                    </a:cxn>
                                    <a:cxn ang="T17">
                                      <a:pos x="T6" y="T7"/>
                                    </a:cxn>
                                    <a:cxn ang="T18">
                                      <a:pos x="T8" y="T9"/>
                                    </a:cxn>
                                    <a:cxn ang="T19">
                                      <a:pos x="T10" y="T11"/>
                                    </a:cxn>
                                    <a:cxn ang="T20">
                                      <a:pos x="T12" y="T13"/>
                                    </a:cxn>
                                  </a:cxnLst>
                                  <a:rect l="T21" t="T22" r="T23" b="T24"/>
                                  <a:pathLst>
                                    <a:path w="41" h="158">
                                      <a:moveTo>
                                        <a:pt x="41" y="0"/>
                                      </a:moveTo>
                                      <a:cubicBezTo>
                                        <a:pt x="40" y="3"/>
                                        <a:pt x="39" y="14"/>
                                        <a:pt x="35" y="20"/>
                                      </a:cubicBezTo>
                                      <a:cubicBezTo>
                                        <a:pt x="31" y="26"/>
                                        <a:pt x="24" y="29"/>
                                        <a:pt x="19" y="34"/>
                                      </a:cubicBezTo>
                                      <a:cubicBezTo>
                                        <a:pt x="14" y="39"/>
                                        <a:pt x="6" y="42"/>
                                        <a:pt x="3" y="50"/>
                                      </a:cubicBezTo>
                                      <a:cubicBezTo>
                                        <a:pt x="0" y="58"/>
                                        <a:pt x="3" y="69"/>
                                        <a:pt x="3" y="82"/>
                                      </a:cubicBezTo>
                                      <a:cubicBezTo>
                                        <a:pt x="3" y="95"/>
                                        <a:pt x="4" y="113"/>
                                        <a:pt x="5" y="126"/>
                                      </a:cubicBezTo>
                                      <a:cubicBezTo>
                                        <a:pt x="6" y="139"/>
                                        <a:pt x="8" y="151"/>
                                        <a:pt x="9" y="158"/>
                                      </a:cubicBezTo>
                                    </a:path>
                                  </a:pathLst>
                                </a:custGeom>
                                <a:noFill/>
                                <a:ln w="28575">
                                  <a:solidFill>
                                    <a:srgbClr val="FF33CC"/>
                                  </a:solidFill>
                                  <a:prstDash val="dash"/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en-US" dirty="0"/>
                                </a:p>
                              </p:txBody>
                            </p:sp>
                            <p:sp>
                              <p:nvSpPr>
                                <p:cNvPr id="797" name="Freeform 308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581150" y="6338888"/>
                                  <a:ext cx="130175" cy="14287"/>
                                </a:xfrm>
                                <a:custGeom>
                                  <a:avLst/>
                                  <a:gdLst>
                                    <a:gd name="T0" fmla="*/ 0 w 82"/>
                                    <a:gd name="T1" fmla="*/ 0 h 9"/>
                                    <a:gd name="T2" fmla="*/ 2147483647 w 82"/>
                                    <a:gd name="T3" fmla="*/ 2147483647 h 9"/>
                                    <a:gd name="T4" fmla="*/ 2147483647 w 82"/>
                                    <a:gd name="T5" fmla="*/ 2147483647 h 9"/>
                                    <a:gd name="T6" fmla="*/ 2147483647 w 82"/>
                                    <a:gd name="T7" fmla="*/ 2147483647 h 9"/>
                                    <a:gd name="T8" fmla="*/ 2147483647 w 82"/>
                                    <a:gd name="T9" fmla="*/ 0 h 9"/>
                                    <a:gd name="T10" fmla="*/ 0 60000 65536"/>
                                    <a:gd name="T11" fmla="*/ 0 60000 65536"/>
                                    <a:gd name="T12" fmla="*/ 0 60000 65536"/>
                                    <a:gd name="T13" fmla="*/ 0 60000 65536"/>
                                    <a:gd name="T14" fmla="*/ 0 60000 65536"/>
                                    <a:gd name="T15" fmla="*/ 0 w 82"/>
                                    <a:gd name="T16" fmla="*/ 0 h 9"/>
                                    <a:gd name="T17" fmla="*/ 82 w 82"/>
                                    <a:gd name="T18" fmla="*/ 9 h 9"/>
                                  </a:gdLst>
                                  <a:ahLst/>
                                  <a:cxnLst>
                                    <a:cxn ang="T10">
                                      <a:pos x="T0" y="T1"/>
                                    </a:cxn>
                                    <a:cxn ang="T11">
                                      <a:pos x="T2" y="T3"/>
                                    </a:cxn>
                                    <a:cxn ang="T12">
                                      <a:pos x="T4" y="T5"/>
                                    </a:cxn>
                                    <a:cxn ang="T13">
                                      <a:pos x="T6" y="T7"/>
                                    </a:cxn>
                                    <a:cxn ang="T14">
                                      <a:pos x="T8" y="T9"/>
                                    </a:cxn>
                                  </a:cxnLst>
                                  <a:rect l="T15" t="T16" r="T17" b="T18"/>
                                  <a:pathLst>
                                    <a:path w="82" h="9">
                                      <a:moveTo>
                                        <a:pt x="0" y="0"/>
                                      </a:moveTo>
                                      <a:cubicBezTo>
                                        <a:pt x="3" y="1"/>
                                        <a:pt x="11" y="7"/>
                                        <a:pt x="18" y="8"/>
                                      </a:cubicBezTo>
                                      <a:cubicBezTo>
                                        <a:pt x="25" y="9"/>
                                        <a:pt x="36" y="7"/>
                                        <a:pt x="44" y="6"/>
                                      </a:cubicBezTo>
                                      <a:cubicBezTo>
                                        <a:pt x="52" y="5"/>
                                        <a:pt x="62" y="5"/>
                                        <a:pt x="68" y="4"/>
                                      </a:cubicBezTo>
                                      <a:cubicBezTo>
                                        <a:pt x="74" y="3"/>
                                        <a:pt x="79" y="1"/>
                                        <a:pt x="82" y="0"/>
                                      </a:cubicBezTo>
                                    </a:path>
                                  </a:pathLst>
                                </a:custGeom>
                                <a:noFill/>
                                <a:ln w="28575">
                                  <a:solidFill>
                                    <a:srgbClr val="FF33CC"/>
                                  </a:solidFill>
                                  <a:prstDash val="dash"/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  <p:txBody>
                                <a:bodyPr/>
                                <a:lstStyle/>
                                <a:p>
                                  <a:endParaRPr lang="en-US" dirty="0"/>
                                </a:p>
                              </p:txBody>
                            </p:sp>
                            <p:grpSp>
                              <p:nvGrpSpPr>
                                <p:cNvPr id="798" name="Group 191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333375" y="6229350"/>
                                  <a:ext cx="371475" cy="246063"/>
                                  <a:chOff x="3237" y="916"/>
                                  <a:chExt cx="234" cy="155"/>
                                </a:xfrm>
                              </p:grpSpPr>
                              <p:sp>
                                <p:nvSpPr>
                                  <p:cNvPr id="799" name="AutoShape 192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300" y="938"/>
                                    <a:ext cx="86" cy="86"/>
                                  </a:xfrm>
                                  <a:prstGeom prst="flowChartConnector">
                                    <a:avLst/>
                                  </a:prstGeom>
                                  <a:solidFill>
                                    <a:srgbClr val="FFCC66"/>
                                  </a:solidFill>
                                  <a:ln w="9525">
                                    <a:solidFill>
                                      <a:srgbClr val="FFFF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endParaRPr lang="en-US" dirty="0">
                                      <a:latin typeface="Calibri" pitchFamily="34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800" name="Text Box 193"/>
                                  <p:cNvSpPr txBox="1"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237" y="916"/>
                                    <a:ext cx="234" cy="155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>
                                    <a:noFill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  <a:ext uri="{91240B29-F687-4F45-9708-019B960494DF}">
                                      <a14:hiddenLine xmlns:a14="http://schemas.microsoft.com/office/drawing/2010/main" w="9525">
                                        <a:solidFill>
                                          <a:srgbClr val="000000"/>
                                        </a:solidFill>
                                        <a:miter lim="800000"/>
                                        <a:headEnd/>
                                        <a:tailEnd/>
                                      </a14:hiddenLine>
                                    </a:ext>
                                  </a:extLst>
                                </p:spPr>
                                <p:txBody>
                                  <a:bodyPr>
                                    <a:spAutoFit/>
                                  </a:bodyPr>
                                  <a:lstStyle>
                                    <a:lvl1pPr eaLnBrk="0" hangingPunct="0">
                                      <a:defRPr>
                                        <a:solidFill>
                                          <a:schemeClr val="tx1"/>
                                        </a:solidFill>
                                        <a:latin typeface="Arial" charset="0"/>
                                        <a:cs typeface="Arial" charset="0"/>
                                      </a:defRPr>
                                    </a:lvl1pPr>
                                    <a:lvl2pPr marL="742950" indent="-285750" eaLnBrk="0" hangingPunct="0">
                                      <a:defRPr>
                                        <a:solidFill>
                                          <a:schemeClr val="tx1"/>
                                        </a:solidFill>
                                        <a:latin typeface="Arial" charset="0"/>
                                        <a:cs typeface="Arial" charset="0"/>
                                      </a:defRPr>
                                    </a:lvl2pPr>
                                    <a:lvl3pPr marL="1143000" indent="-228600" eaLnBrk="0" hangingPunct="0">
                                      <a:defRPr>
                                        <a:solidFill>
                                          <a:schemeClr val="tx1"/>
                                        </a:solidFill>
                                        <a:latin typeface="Arial" charset="0"/>
                                        <a:cs typeface="Arial" charset="0"/>
                                      </a:defRPr>
                                    </a:lvl3pPr>
                                    <a:lvl4pPr marL="1600200" indent="-228600" eaLnBrk="0" hangingPunct="0">
                                      <a:defRPr>
                                        <a:solidFill>
                                          <a:schemeClr val="tx1"/>
                                        </a:solidFill>
                                        <a:latin typeface="Arial" charset="0"/>
                                        <a:cs typeface="Arial" charset="0"/>
                                      </a:defRPr>
                                    </a:lvl4pPr>
                                    <a:lvl5pPr marL="2057400" indent="-228600" eaLnBrk="0" hangingPunct="0">
                                      <a:defRPr>
                                        <a:solidFill>
                                          <a:schemeClr val="tx1"/>
                                        </a:solidFill>
                                        <a:latin typeface="Arial" charset="0"/>
                                        <a:cs typeface="Arial" charset="0"/>
                                      </a:defRPr>
                                    </a:lvl5pPr>
                                    <a:lvl6pPr marL="2514600" indent="-228600" eaLnBrk="0" fontAlgn="base" hangingPunct="0"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  <a:defRPr>
                                        <a:solidFill>
                                          <a:schemeClr val="tx1"/>
                                        </a:solidFill>
                                        <a:latin typeface="Arial" charset="0"/>
                                        <a:cs typeface="Arial" charset="0"/>
                                      </a:defRPr>
                                    </a:lvl6pPr>
                                    <a:lvl7pPr marL="2971800" indent="-228600" eaLnBrk="0" fontAlgn="base" hangingPunct="0"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  <a:defRPr>
                                        <a:solidFill>
                                          <a:schemeClr val="tx1"/>
                                        </a:solidFill>
                                        <a:latin typeface="Arial" charset="0"/>
                                        <a:cs typeface="Arial" charset="0"/>
                                      </a:defRPr>
                                    </a:lvl7pPr>
                                    <a:lvl8pPr marL="3429000" indent="-228600" eaLnBrk="0" fontAlgn="base" hangingPunct="0"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  <a:defRPr>
                                        <a:solidFill>
                                          <a:schemeClr val="tx1"/>
                                        </a:solidFill>
                                        <a:latin typeface="Arial" charset="0"/>
                                        <a:cs typeface="Arial" charset="0"/>
                                      </a:defRPr>
                                    </a:lvl8pPr>
                                    <a:lvl9pPr marL="3886200" indent="-228600" eaLnBrk="0" fontAlgn="base" hangingPunct="0"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  <a:defRPr>
                                        <a:solidFill>
                                          <a:schemeClr val="tx1"/>
                                        </a:solidFill>
                                        <a:latin typeface="Arial" charset="0"/>
                                        <a:cs typeface="Arial" charset="0"/>
                                      </a:defRPr>
                                    </a:lvl9pPr>
                                  </a:lstStyle>
                                  <a:p>
                                    <a:pPr algn="ctr">
                                      <a:lnSpc>
                                        <a:spcPct val="80000"/>
                                      </a:lnSpc>
                                      <a:spcBef>
                                        <a:spcPct val="50000"/>
                                      </a:spcBef>
                                      <a:buClr>
                                        <a:srgbClr val="FFFF00"/>
                                      </a:buClr>
                                      <a:buSzPct val="75000"/>
                                    </a:pPr>
                                    <a:r>
                                      <a:rPr lang="en-US" sz="1200" b="1" dirty="0">
                                        <a:solidFill>
                                          <a:schemeClr val="bg2"/>
                                        </a:solidFill>
                                        <a:latin typeface="Calibri" pitchFamily="34" charset="0"/>
                                      </a:rPr>
                                      <a:t>P</a:t>
                                    </a:r>
                                  </a:p>
                                </p:txBody>
                              </p:sp>
                            </p:grpSp>
                          </p:grpSp>
                          <p:grpSp>
                            <p:nvGrpSpPr>
                              <p:cNvPr id="721" name="Group 720"/>
                              <p:cNvGrpSpPr/>
                              <p:nvPr/>
                            </p:nvGrpSpPr>
                            <p:grpSpPr>
                              <a:xfrm>
                                <a:off x="441325" y="801688"/>
                                <a:ext cx="6934200" cy="5832475"/>
                                <a:chOff x="441325" y="801688"/>
                                <a:chExt cx="6934200" cy="5832475"/>
                              </a:xfrm>
                            </p:grpSpPr>
                            <p:grpSp>
                              <p:nvGrpSpPr>
                                <p:cNvPr id="722" name="Group 721"/>
                                <p:cNvGrpSpPr/>
                                <p:nvPr/>
                              </p:nvGrpSpPr>
                              <p:grpSpPr>
                                <a:xfrm>
                                  <a:off x="1152525" y="2316163"/>
                                  <a:ext cx="4330700" cy="3587750"/>
                                  <a:chOff x="1152525" y="2316163"/>
                                  <a:chExt cx="4330700" cy="3587750"/>
                                </a:xfrm>
                              </p:grpSpPr>
                              <p:sp>
                                <p:nvSpPr>
                                  <p:cNvPr id="775" name="Oval 231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482850" y="3187700"/>
                                    <a:ext cx="73025" cy="73025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CC3300"/>
                                  </a:solidFill>
                                  <a:ln>
                                    <a:noFill/>
                                  </a:ln>
                                  <a:extLst>
                                    <a:ext uri="{91240B29-F687-4F45-9708-019B960494DF}">
                                      <a14:hiddenLine xmlns:a14="http://schemas.microsoft.com/office/drawing/2010/main" w="9525">
                                        <a:solidFill>
                                          <a:srgbClr val="000000"/>
                                        </a:solidFill>
                                        <a:round/>
                                        <a:headEnd/>
                                        <a:tailEnd/>
                                      </a14:hiddenLine>
                                    </a:ext>
                                  </a:extLst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pPr algn="ctr" eaLnBrk="0" hangingPunct="0">
                                      <a:lnSpc>
                                        <a:spcPct val="80000"/>
                                      </a:lnSpc>
                                      <a:buClr>
                                        <a:srgbClr val="FFFF00"/>
                                      </a:buClr>
                                      <a:buSzPct val="75000"/>
                                    </a:pPr>
                                    <a:endParaRPr lang="en-IN" sz="2000" b="1" dirty="0">
                                      <a:solidFill>
                                        <a:srgbClr val="FF0000"/>
                                      </a:solidFill>
                                      <a:latin typeface="Calibri" pitchFamily="34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776" name="Oval 259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5410200" y="2316163"/>
                                    <a:ext cx="73025" cy="73025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CC3300"/>
                                  </a:solidFill>
                                  <a:ln>
                                    <a:noFill/>
                                  </a:ln>
                                  <a:extLst>
                                    <a:ext uri="{91240B29-F687-4F45-9708-019B960494DF}">
                                      <a14:hiddenLine xmlns:a14="http://schemas.microsoft.com/office/drawing/2010/main" w="9525">
                                        <a:solidFill>
                                          <a:srgbClr val="000000"/>
                                        </a:solidFill>
                                        <a:round/>
                                        <a:headEnd/>
                                        <a:tailEnd/>
                                      </a14:hiddenLine>
                                    </a:ext>
                                  </a:extLst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pPr algn="ctr" eaLnBrk="0" hangingPunct="0">
                                      <a:lnSpc>
                                        <a:spcPct val="80000"/>
                                      </a:lnSpc>
                                      <a:buClr>
                                        <a:srgbClr val="FFFF00"/>
                                      </a:buClr>
                                      <a:buSzPct val="75000"/>
                                    </a:pPr>
                                    <a:endParaRPr lang="en-IN" sz="2000" b="1" dirty="0">
                                      <a:solidFill>
                                        <a:srgbClr val="FF0000"/>
                                      </a:solidFill>
                                      <a:latin typeface="Calibri" pitchFamily="34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777" name="Oval 266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4044950" y="3544888"/>
                                    <a:ext cx="55563" cy="55562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chemeClr val="tx1"/>
                                  </a:solidFill>
                                  <a:ln>
                                    <a:noFill/>
                                  </a:ln>
                                  <a:extLst>
                                    <a:ext uri="{91240B29-F687-4F45-9708-019B960494DF}">
                                      <a14:hiddenLine xmlns:a14="http://schemas.microsoft.com/office/drawing/2010/main" w="9525">
                                        <a:solidFill>
                                          <a:srgbClr val="000000"/>
                                        </a:solidFill>
                                        <a:round/>
                                        <a:headEnd/>
                                        <a:tailEnd/>
                                      </a14:hiddenLine>
                                    </a:ext>
                                  </a:extLst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pPr algn="ctr" eaLnBrk="0" hangingPunct="0">
                                      <a:lnSpc>
                                        <a:spcPct val="80000"/>
                                      </a:lnSpc>
                                      <a:buClr>
                                        <a:srgbClr val="FFFF00"/>
                                      </a:buClr>
                                      <a:buSzPct val="75000"/>
                                    </a:pPr>
                                    <a:endParaRPr lang="en-IN" sz="2000" b="1" dirty="0">
                                      <a:solidFill>
                                        <a:srgbClr val="FF0000"/>
                                      </a:solidFill>
                                      <a:latin typeface="Calibri" pitchFamily="34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778" name="Oval 267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451225" y="4086225"/>
                                    <a:ext cx="73025" cy="73025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CC3300"/>
                                  </a:solidFill>
                                  <a:ln>
                                    <a:noFill/>
                                  </a:ln>
                                  <a:extLst>
                                    <a:ext uri="{91240B29-F687-4F45-9708-019B960494DF}">
                                      <a14:hiddenLine xmlns:a14="http://schemas.microsoft.com/office/drawing/2010/main" w="9525">
                                        <a:solidFill>
                                          <a:srgbClr val="000000"/>
                                        </a:solidFill>
                                        <a:round/>
                                        <a:headEnd/>
                                        <a:tailEnd/>
                                      </a14:hiddenLine>
                                    </a:ext>
                                  </a:extLst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pPr algn="ctr" eaLnBrk="0" hangingPunct="0">
                                      <a:lnSpc>
                                        <a:spcPct val="80000"/>
                                      </a:lnSpc>
                                      <a:buClr>
                                        <a:srgbClr val="FFFF00"/>
                                      </a:buClr>
                                      <a:buSzPct val="75000"/>
                                    </a:pPr>
                                    <a:endParaRPr lang="en-IN" sz="2000" b="1" dirty="0">
                                      <a:solidFill>
                                        <a:srgbClr val="FF0000"/>
                                      </a:solidFill>
                                      <a:latin typeface="Calibri" pitchFamily="34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779" name="AutoShape 278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292475" y="3927475"/>
                                    <a:ext cx="76200" cy="76200"/>
                                  </a:xfrm>
                                  <a:custGeom>
                                    <a:avLst/>
                                    <a:gdLst>
                                      <a:gd name="T0" fmla="*/ 2147483647 w 21600"/>
                                      <a:gd name="T1" fmla="*/ 0 h 21600"/>
                                      <a:gd name="T2" fmla="*/ 2147483647 w 21600"/>
                                      <a:gd name="T3" fmla="*/ 2147483647 h 21600"/>
                                      <a:gd name="T4" fmla="*/ 0 w 21600"/>
                                      <a:gd name="T5" fmla="*/ 2147483647 h 21600"/>
                                      <a:gd name="T6" fmla="*/ 2147483647 w 21600"/>
                                      <a:gd name="T7" fmla="*/ 2147483647 h 21600"/>
                                      <a:gd name="T8" fmla="*/ 2147483647 w 21600"/>
                                      <a:gd name="T9" fmla="*/ 2147483647 h 21600"/>
                                      <a:gd name="T10" fmla="*/ 2147483647 w 21600"/>
                                      <a:gd name="T11" fmla="*/ 2147483647 h 21600"/>
                                      <a:gd name="T12" fmla="*/ 2147483647 w 21600"/>
                                      <a:gd name="T13" fmla="*/ 2147483647 h 21600"/>
                                      <a:gd name="T14" fmla="*/ 2147483647 w 21600"/>
                                      <a:gd name="T15" fmla="*/ 2147483647 h 21600"/>
                                      <a:gd name="T16" fmla="*/ 0 60000 65536"/>
                                      <a:gd name="T17" fmla="*/ 0 60000 65536"/>
                                      <a:gd name="T18" fmla="*/ 0 60000 65536"/>
                                      <a:gd name="T19" fmla="*/ 0 60000 65536"/>
                                      <a:gd name="T20" fmla="*/ 0 60000 65536"/>
                                      <a:gd name="T21" fmla="*/ 0 60000 65536"/>
                                      <a:gd name="T22" fmla="*/ 0 60000 65536"/>
                                      <a:gd name="T23" fmla="*/ 0 60000 65536"/>
                                      <a:gd name="T24" fmla="*/ 3163 w 21600"/>
                                      <a:gd name="T25" fmla="*/ 3163 h 21600"/>
                                      <a:gd name="T26" fmla="*/ 18437 w 21600"/>
                                      <a:gd name="T27" fmla="*/ 18437 h 21600"/>
                                    </a:gdLst>
                                    <a:ahLst/>
                                    <a:cxnLst>
                                      <a:cxn ang="T16">
                                        <a:pos x="T0" y="T1"/>
                                      </a:cxn>
                                      <a:cxn ang="T17">
                                        <a:pos x="T2" y="T3"/>
                                      </a:cxn>
                                      <a:cxn ang="T18">
                                        <a:pos x="T4" y="T5"/>
                                      </a:cxn>
                                      <a:cxn ang="T19">
                                        <a:pos x="T6" y="T7"/>
                                      </a:cxn>
                                      <a:cxn ang="T20">
                                        <a:pos x="T8" y="T9"/>
                                      </a:cxn>
                                      <a:cxn ang="T21">
                                        <a:pos x="T10" y="T11"/>
                                      </a:cxn>
                                      <a:cxn ang="T22">
                                        <a:pos x="T12" y="T13"/>
                                      </a:cxn>
                                      <a:cxn ang="T23">
                                        <a:pos x="T14" y="T15"/>
                                      </a:cxn>
                                    </a:cxnLst>
                                    <a:rect l="T24" t="T25" r="T26" b="T27"/>
                                    <a:pathLst>
                                      <a:path w="21600" h="21600">
                                        <a:moveTo>
                                          <a:pt x="0" y="10800"/>
                                        </a:moveTo>
                                        <a:cubicBezTo>
                                          <a:pt x="0" y="4835"/>
                                          <a:pt x="4835" y="0"/>
                                          <a:pt x="10800" y="0"/>
                                        </a:cubicBezTo>
                                        <a:cubicBezTo>
                                          <a:pt x="16765" y="0"/>
                                          <a:pt x="21600" y="4835"/>
                                          <a:pt x="21600" y="10800"/>
                                        </a:cubicBezTo>
                                        <a:cubicBezTo>
                                          <a:pt x="21600" y="16765"/>
                                          <a:pt x="16765" y="21600"/>
                                          <a:pt x="10800" y="21600"/>
                                        </a:cubicBezTo>
                                        <a:cubicBezTo>
                                          <a:pt x="4835" y="21600"/>
                                          <a:pt x="0" y="16765"/>
                                          <a:pt x="0" y="10800"/>
                                        </a:cubicBezTo>
                                        <a:close/>
                                        <a:moveTo>
                                          <a:pt x="5400" y="10800"/>
                                        </a:moveTo>
                                        <a:cubicBezTo>
                                          <a:pt x="5400" y="13782"/>
                                          <a:pt x="7818" y="16200"/>
                                          <a:pt x="10800" y="16200"/>
                                        </a:cubicBezTo>
                                        <a:cubicBezTo>
                                          <a:pt x="13782" y="16200"/>
                                          <a:pt x="16200" y="13782"/>
                                          <a:pt x="16200" y="10800"/>
                                        </a:cubicBezTo>
                                        <a:cubicBezTo>
                                          <a:pt x="16200" y="7818"/>
                                          <a:pt x="13782" y="5400"/>
                                          <a:pt x="10800" y="5400"/>
                                        </a:cubicBezTo>
                                        <a:cubicBezTo>
                                          <a:pt x="7818" y="5400"/>
                                          <a:pt x="5400" y="7818"/>
                                          <a:pt x="5400" y="10800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chemeClr val="accent1"/>
                                  </a:solidFill>
                                  <a:ln w="9525">
                                    <a:solidFill>
                                      <a:schemeClr val="tx1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endParaRPr lang="en-US" dirty="0"/>
                                  </a:p>
                                </p:txBody>
                              </p:sp>
                              <p:sp>
                                <p:nvSpPr>
                                  <p:cNvPr id="780" name="Oval 281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362200" y="3578225"/>
                                    <a:ext cx="55563" cy="55563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chemeClr val="tx1"/>
                                  </a:solidFill>
                                  <a:ln>
                                    <a:noFill/>
                                  </a:ln>
                                  <a:extLst>
                                    <a:ext uri="{91240B29-F687-4F45-9708-019B960494DF}">
                                      <a14:hiddenLine xmlns:a14="http://schemas.microsoft.com/office/drawing/2010/main" w="9525">
                                        <a:solidFill>
                                          <a:srgbClr val="000000"/>
                                        </a:solidFill>
                                        <a:round/>
                                        <a:headEnd/>
                                        <a:tailEnd/>
                                      </a14:hiddenLine>
                                    </a:ext>
                                  </a:extLst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pPr algn="ctr" eaLnBrk="0" hangingPunct="0">
                                      <a:lnSpc>
                                        <a:spcPct val="80000"/>
                                      </a:lnSpc>
                                      <a:buClr>
                                        <a:srgbClr val="FFFF00"/>
                                      </a:buClr>
                                      <a:buSzPct val="75000"/>
                                    </a:pPr>
                                    <a:endParaRPr lang="en-IN" sz="2000" b="1" dirty="0">
                                      <a:solidFill>
                                        <a:srgbClr val="FF0000"/>
                                      </a:solidFill>
                                      <a:latin typeface="Calibri" pitchFamily="34" charset="0"/>
                                    </a:endParaRPr>
                                  </a:p>
                                </p:txBody>
                              </p:sp>
                              <p:grpSp>
                                <p:nvGrpSpPr>
                                  <p:cNvPr id="781" name="Group 182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457450" y="5543550"/>
                                    <a:ext cx="371475" cy="246063"/>
                                    <a:chOff x="3237" y="916"/>
                                    <a:chExt cx="234" cy="155"/>
                                  </a:xfrm>
                                </p:grpSpPr>
                                <p:sp>
                                  <p:nvSpPr>
                                    <p:cNvPr id="788" name="AutoShape 183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3300" y="938"/>
                                      <a:ext cx="86" cy="86"/>
                                    </a:xfrm>
                                    <a:prstGeom prst="flowChartConnector">
                                      <a:avLst/>
                                    </a:prstGeom>
                                    <a:solidFill>
                                      <a:srgbClr val="FFCC66"/>
                                    </a:solidFill>
                                    <a:ln w="9525">
                                      <a:solidFill>
                                        <a:srgbClr val="FFFF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endParaRPr lang="en-US" dirty="0">
                                        <a:latin typeface="Calibri" pitchFamily="34" charset="0"/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789" name="Text Box 184"/>
                                    <p:cNvSpPr txBox="1"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3237" y="916"/>
                                      <a:ext cx="234" cy="15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>
                                      <a:noFill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rgbClr val="FFFFFF"/>
                                          </a:solidFill>
                                        </a14:hiddenFill>
                                      </a:ext>
                                      <a:ext uri="{91240B29-F687-4F45-9708-019B960494DF}">
                                        <a14:hiddenLine xmlns:a14="http://schemas.microsoft.com/office/drawing/2010/main" w="9525">
                                          <a:solidFill>
                                            <a:srgbClr val="000000"/>
                                          </a:solidFill>
                                          <a:miter lim="800000"/>
                                          <a:headEnd/>
                                          <a:tailEnd/>
                                        </a14:hiddenLine>
                                      </a:ext>
                                    </a:extLst>
                                  </p:spPr>
                                  <p:txBody>
                                    <a:bodyPr>
                                      <a:spAutoFit/>
                                    </a:bodyPr>
                                    <a:lstStyle>
                                      <a:lvl1pPr eaLnBrk="0" hangingPunct="0">
                                        <a:defRPr>
                                          <a:solidFill>
                                            <a:schemeClr val="tx1"/>
                                          </a:solidFill>
                                          <a:latin typeface="Arial" charset="0"/>
                                          <a:cs typeface="Arial" charset="0"/>
                                        </a:defRPr>
                                      </a:lvl1pPr>
                                      <a:lvl2pPr marL="742950" indent="-285750" eaLnBrk="0" hangingPunct="0">
                                        <a:defRPr>
                                          <a:solidFill>
                                            <a:schemeClr val="tx1"/>
                                          </a:solidFill>
                                          <a:latin typeface="Arial" charset="0"/>
                                          <a:cs typeface="Arial" charset="0"/>
                                        </a:defRPr>
                                      </a:lvl2pPr>
                                      <a:lvl3pPr marL="1143000" indent="-228600" eaLnBrk="0" hangingPunct="0">
                                        <a:defRPr>
                                          <a:solidFill>
                                            <a:schemeClr val="tx1"/>
                                          </a:solidFill>
                                          <a:latin typeface="Arial" charset="0"/>
                                          <a:cs typeface="Arial" charset="0"/>
                                        </a:defRPr>
                                      </a:lvl3pPr>
                                      <a:lvl4pPr marL="1600200" indent="-228600" eaLnBrk="0" hangingPunct="0">
                                        <a:defRPr>
                                          <a:solidFill>
                                            <a:schemeClr val="tx1"/>
                                          </a:solidFill>
                                          <a:latin typeface="Arial" charset="0"/>
                                          <a:cs typeface="Arial" charset="0"/>
                                        </a:defRPr>
                                      </a:lvl4pPr>
                                      <a:lvl5pPr marL="2057400" indent="-228600" eaLnBrk="0" hangingPunct="0">
                                        <a:defRPr>
                                          <a:solidFill>
                                            <a:schemeClr val="tx1"/>
                                          </a:solidFill>
                                          <a:latin typeface="Arial" charset="0"/>
                                          <a:cs typeface="Arial" charset="0"/>
                                        </a:defRPr>
                                      </a:lvl5pPr>
                                      <a:lvl6pPr marL="2514600" indent="-228600" eaLnBrk="0" fontAlgn="base" hangingPunct="0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  <a:defRPr>
                                          <a:solidFill>
                                            <a:schemeClr val="tx1"/>
                                          </a:solidFill>
                                          <a:latin typeface="Arial" charset="0"/>
                                          <a:cs typeface="Arial" charset="0"/>
                                        </a:defRPr>
                                      </a:lvl6pPr>
                                      <a:lvl7pPr marL="2971800" indent="-228600" eaLnBrk="0" fontAlgn="base" hangingPunct="0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  <a:defRPr>
                                          <a:solidFill>
                                            <a:schemeClr val="tx1"/>
                                          </a:solidFill>
                                          <a:latin typeface="Arial" charset="0"/>
                                          <a:cs typeface="Arial" charset="0"/>
                                        </a:defRPr>
                                      </a:lvl7pPr>
                                      <a:lvl8pPr marL="3429000" indent="-228600" eaLnBrk="0" fontAlgn="base" hangingPunct="0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  <a:defRPr>
                                          <a:solidFill>
                                            <a:schemeClr val="tx1"/>
                                          </a:solidFill>
                                          <a:latin typeface="Arial" charset="0"/>
                                          <a:cs typeface="Arial" charset="0"/>
                                        </a:defRPr>
                                      </a:lvl8pPr>
                                      <a:lvl9pPr marL="3886200" indent="-228600" eaLnBrk="0" fontAlgn="base" hangingPunct="0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  <a:defRPr>
                                          <a:solidFill>
                                            <a:schemeClr val="tx1"/>
                                          </a:solidFill>
                                          <a:latin typeface="Arial" charset="0"/>
                                          <a:cs typeface="Arial" charset="0"/>
                                        </a:defRPr>
                                      </a:lvl9pPr>
                                    </a:lstStyle>
                                    <a:p>
                                      <a:pPr algn="ctr">
                                        <a:lnSpc>
                                          <a:spcPct val="80000"/>
                                        </a:lnSpc>
                                        <a:spcBef>
                                          <a:spcPct val="50000"/>
                                        </a:spcBef>
                                        <a:buClr>
                                          <a:srgbClr val="FFFF00"/>
                                        </a:buClr>
                                        <a:buSzPct val="75000"/>
                                      </a:pPr>
                                      <a:r>
                                        <a:rPr lang="en-US" sz="1200" b="1" dirty="0">
                                          <a:latin typeface="Calibri" pitchFamily="34" charset="0"/>
                                        </a:rPr>
                                        <a:t>P</a:t>
                                      </a: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782" name="Group 185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286000" y="5095875"/>
                                    <a:ext cx="371475" cy="246063"/>
                                    <a:chOff x="3237" y="916"/>
                                    <a:chExt cx="234" cy="155"/>
                                  </a:xfrm>
                                </p:grpSpPr>
                                <p:sp>
                                  <p:nvSpPr>
                                    <p:cNvPr id="786" name="AutoShape 186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3300" y="938"/>
                                      <a:ext cx="86" cy="86"/>
                                    </a:xfrm>
                                    <a:prstGeom prst="flowChartConnector">
                                      <a:avLst/>
                                    </a:prstGeom>
                                    <a:solidFill>
                                      <a:srgbClr val="FFCC66"/>
                                    </a:solidFill>
                                    <a:ln w="9525">
                                      <a:solidFill>
                                        <a:srgbClr val="FFFF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endParaRPr lang="en-US" dirty="0">
                                        <a:latin typeface="Calibri" pitchFamily="34" charset="0"/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787" name="Text Box 187"/>
                                    <p:cNvSpPr txBox="1"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3237" y="916"/>
                                      <a:ext cx="234" cy="15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>
                                      <a:noFill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rgbClr val="FFFFFF"/>
                                          </a:solidFill>
                                        </a14:hiddenFill>
                                      </a:ext>
                                      <a:ext uri="{91240B29-F687-4F45-9708-019B960494DF}">
                                        <a14:hiddenLine xmlns:a14="http://schemas.microsoft.com/office/drawing/2010/main" w="9525">
                                          <a:solidFill>
                                            <a:srgbClr val="000000"/>
                                          </a:solidFill>
                                          <a:miter lim="800000"/>
                                          <a:headEnd/>
                                          <a:tailEnd/>
                                        </a14:hiddenLine>
                                      </a:ext>
                                    </a:extLst>
                                  </p:spPr>
                                  <p:txBody>
                                    <a:bodyPr>
                                      <a:spAutoFit/>
                                    </a:bodyPr>
                                    <a:lstStyle>
                                      <a:lvl1pPr eaLnBrk="0" hangingPunct="0">
                                        <a:defRPr>
                                          <a:solidFill>
                                            <a:schemeClr val="tx1"/>
                                          </a:solidFill>
                                          <a:latin typeface="Arial" charset="0"/>
                                          <a:cs typeface="Arial" charset="0"/>
                                        </a:defRPr>
                                      </a:lvl1pPr>
                                      <a:lvl2pPr marL="742950" indent="-285750" eaLnBrk="0" hangingPunct="0">
                                        <a:defRPr>
                                          <a:solidFill>
                                            <a:schemeClr val="tx1"/>
                                          </a:solidFill>
                                          <a:latin typeface="Arial" charset="0"/>
                                          <a:cs typeface="Arial" charset="0"/>
                                        </a:defRPr>
                                      </a:lvl2pPr>
                                      <a:lvl3pPr marL="1143000" indent="-228600" eaLnBrk="0" hangingPunct="0">
                                        <a:defRPr>
                                          <a:solidFill>
                                            <a:schemeClr val="tx1"/>
                                          </a:solidFill>
                                          <a:latin typeface="Arial" charset="0"/>
                                          <a:cs typeface="Arial" charset="0"/>
                                        </a:defRPr>
                                      </a:lvl3pPr>
                                      <a:lvl4pPr marL="1600200" indent="-228600" eaLnBrk="0" hangingPunct="0">
                                        <a:defRPr>
                                          <a:solidFill>
                                            <a:schemeClr val="tx1"/>
                                          </a:solidFill>
                                          <a:latin typeface="Arial" charset="0"/>
                                          <a:cs typeface="Arial" charset="0"/>
                                        </a:defRPr>
                                      </a:lvl4pPr>
                                      <a:lvl5pPr marL="2057400" indent="-228600" eaLnBrk="0" hangingPunct="0">
                                        <a:defRPr>
                                          <a:solidFill>
                                            <a:schemeClr val="tx1"/>
                                          </a:solidFill>
                                          <a:latin typeface="Arial" charset="0"/>
                                          <a:cs typeface="Arial" charset="0"/>
                                        </a:defRPr>
                                      </a:lvl5pPr>
                                      <a:lvl6pPr marL="2514600" indent="-228600" eaLnBrk="0" fontAlgn="base" hangingPunct="0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  <a:defRPr>
                                          <a:solidFill>
                                            <a:schemeClr val="tx1"/>
                                          </a:solidFill>
                                          <a:latin typeface="Arial" charset="0"/>
                                          <a:cs typeface="Arial" charset="0"/>
                                        </a:defRPr>
                                      </a:lvl6pPr>
                                      <a:lvl7pPr marL="2971800" indent="-228600" eaLnBrk="0" fontAlgn="base" hangingPunct="0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  <a:defRPr>
                                          <a:solidFill>
                                            <a:schemeClr val="tx1"/>
                                          </a:solidFill>
                                          <a:latin typeface="Arial" charset="0"/>
                                          <a:cs typeface="Arial" charset="0"/>
                                        </a:defRPr>
                                      </a:lvl7pPr>
                                      <a:lvl8pPr marL="3429000" indent="-228600" eaLnBrk="0" fontAlgn="base" hangingPunct="0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  <a:defRPr>
                                          <a:solidFill>
                                            <a:schemeClr val="tx1"/>
                                          </a:solidFill>
                                          <a:latin typeface="Arial" charset="0"/>
                                          <a:cs typeface="Arial" charset="0"/>
                                        </a:defRPr>
                                      </a:lvl8pPr>
                                      <a:lvl9pPr marL="3886200" indent="-228600" eaLnBrk="0" fontAlgn="base" hangingPunct="0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  <a:defRPr>
                                          <a:solidFill>
                                            <a:schemeClr val="tx1"/>
                                          </a:solidFill>
                                          <a:latin typeface="Arial" charset="0"/>
                                          <a:cs typeface="Arial" charset="0"/>
                                        </a:defRPr>
                                      </a:lvl9pPr>
                                    </a:lstStyle>
                                    <a:p>
                                      <a:pPr algn="ctr">
                                        <a:lnSpc>
                                          <a:spcPct val="80000"/>
                                        </a:lnSpc>
                                        <a:spcBef>
                                          <a:spcPct val="50000"/>
                                        </a:spcBef>
                                        <a:buClr>
                                          <a:srgbClr val="FFFF00"/>
                                        </a:buClr>
                                        <a:buSzPct val="75000"/>
                                      </a:pPr>
                                      <a:r>
                                        <a:rPr lang="en-US" sz="1200" b="1" dirty="0">
                                          <a:solidFill>
                                            <a:schemeClr val="bg2"/>
                                          </a:solidFill>
                                          <a:latin typeface="Calibri" pitchFamily="34" charset="0"/>
                                        </a:rPr>
                                        <a:t>P</a:t>
                                      </a: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783" name="Group 188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1152525" y="5657850"/>
                                    <a:ext cx="371475" cy="246063"/>
                                    <a:chOff x="3237" y="916"/>
                                    <a:chExt cx="234" cy="155"/>
                                  </a:xfrm>
                                </p:grpSpPr>
                                <p:sp>
                                  <p:nvSpPr>
                                    <p:cNvPr id="784" name="AutoShape 189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3300" y="938"/>
                                      <a:ext cx="86" cy="86"/>
                                    </a:xfrm>
                                    <a:prstGeom prst="flowChartConnector">
                                      <a:avLst/>
                                    </a:prstGeom>
                                    <a:solidFill>
                                      <a:srgbClr val="FFCC66"/>
                                    </a:solidFill>
                                    <a:ln w="9525">
                                      <a:solidFill>
                                        <a:srgbClr val="FFFF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endParaRPr lang="en-US" dirty="0">
                                        <a:latin typeface="Calibri" pitchFamily="34" charset="0"/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785" name="Text Box 190"/>
                                    <p:cNvSpPr txBox="1"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3237" y="916"/>
                                      <a:ext cx="234" cy="15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>
                                      <a:noFill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rgbClr val="FFFFFF"/>
                                          </a:solidFill>
                                        </a14:hiddenFill>
                                      </a:ext>
                                      <a:ext uri="{91240B29-F687-4F45-9708-019B960494DF}">
                                        <a14:hiddenLine xmlns:a14="http://schemas.microsoft.com/office/drawing/2010/main" w="9525">
                                          <a:solidFill>
                                            <a:srgbClr val="000000"/>
                                          </a:solidFill>
                                          <a:miter lim="800000"/>
                                          <a:headEnd/>
                                          <a:tailEnd/>
                                        </a14:hiddenLine>
                                      </a:ext>
                                    </a:extLst>
                                  </p:spPr>
                                  <p:txBody>
                                    <a:bodyPr>
                                      <a:spAutoFit/>
                                    </a:bodyPr>
                                    <a:lstStyle>
                                      <a:lvl1pPr eaLnBrk="0" hangingPunct="0">
                                        <a:defRPr>
                                          <a:solidFill>
                                            <a:schemeClr val="tx1"/>
                                          </a:solidFill>
                                          <a:latin typeface="Arial" charset="0"/>
                                          <a:cs typeface="Arial" charset="0"/>
                                        </a:defRPr>
                                      </a:lvl1pPr>
                                      <a:lvl2pPr marL="742950" indent="-285750" eaLnBrk="0" hangingPunct="0">
                                        <a:defRPr>
                                          <a:solidFill>
                                            <a:schemeClr val="tx1"/>
                                          </a:solidFill>
                                          <a:latin typeface="Arial" charset="0"/>
                                          <a:cs typeface="Arial" charset="0"/>
                                        </a:defRPr>
                                      </a:lvl2pPr>
                                      <a:lvl3pPr marL="1143000" indent="-228600" eaLnBrk="0" hangingPunct="0">
                                        <a:defRPr>
                                          <a:solidFill>
                                            <a:schemeClr val="tx1"/>
                                          </a:solidFill>
                                          <a:latin typeface="Arial" charset="0"/>
                                          <a:cs typeface="Arial" charset="0"/>
                                        </a:defRPr>
                                      </a:lvl3pPr>
                                      <a:lvl4pPr marL="1600200" indent="-228600" eaLnBrk="0" hangingPunct="0">
                                        <a:defRPr>
                                          <a:solidFill>
                                            <a:schemeClr val="tx1"/>
                                          </a:solidFill>
                                          <a:latin typeface="Arial" charset="0"/>
                                          <a:cs typeface="Arial" charset="0"/>
                                        </a:defRPr>
                                      </a:lvl4pPr>
                                      <a:lvl5pPr marL="2057400" indent="-228600" eaLnBrk="0" hangingPunct="0">
                                        <a:defRPr>
                                          <a:solidFill>
                                            <a:schemeClr val="tx1"/>
                                          </a:solidFill>
                                          <a:latin typeface="Arial" charset="0"/>
                                          <a:cs typeface="Arial" charset="0"/>
                                        </a:defRPr>
                                      </a:lvl5pPr>
                                      <a:lvl6pPr marL="2514600" indent="-228600" eaLnBrk="0" fontAlgn="base" hangingPunct="0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  <a:defRPr>
                                          <a:solidFill>
                                            <a:schemeClr val="tx1"/>
                                          </a:solidFill>
                                          <a:latin typeface="Arial" charset="0"/>
                                          <a:cs typeface="Arial" charset="0"/>
                                        </a:defRPr>
                                      </a:lvl6pPr>
                                      <a:lvl7pPr marL="2971800" indent="-228600" eaLnBrk="0" fontAlgn="base" hangingPunct="0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  <a:defRPr>
                                          <a:solidFill>
                                            <a:schemeClr val="tx1"/>
                                          </a:solidFill>
                                          <a:latin typeface="Arial" charset="0"/>
                                          <a:cs typeface="Arial" charset="0"/>
                                        </a:defRPr>
                                      </a:lvl7pPr>
                                      <a:lvl8pPr marL="3429000" indent="-228600" eaLnBrk="0" fontAlgn="base" hangingPunct="0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  <a:defRPr>
                                          <a:solidFill>
                                            <a:schemeClr val="tx1"/>
                                          </a:solidFill>
                                          <a:latin typeface="Arial" charset="0"/>
                                          <a:cs typeface="Arial" charset="0"/>
                                        </a:defRPr>
                                      </a:lvl8pPr>
                                      <a:lvl9pPr marL="3886200" indent="-228600" eaLnBrk="0" fontAlgn="base" hangingPunct="0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  <a:defRPr>
                                          <a:solidFill>
                                            <a:schemeClr val="tx1"/>
                                          </a:solidFill>
                                          <a:latin typeface="Arial" charset="0"/>
                                          <a:cs typeface="Arial" charset="0"/>
                                        </a:defRPr>
                                      </a:lvl9pPr>
                                    </a:lstStyle>
                                    <a:p>
                                      <a:pPr algn="ctr">
                                        <a:lnSpc>
                                          <a:spcPct val="80000"/>
                                        </a:lnSpc>
                                        <a:spcBef>
                                          <a:spcPct val="50000"/>
                                        </a:spcBef>
                                        <a:buClr>
                                          <a:srgbClr val="FFFF00"/>
                                        </a:buClr>
                                        <a:buSzPct val="75000"/>
                                      </a:pPr>
                                      <a:r>
                                        <a:rPr lang="en-US" sz="1200" b="1" dirty="0">
                                          <a:latin typeface="Calibri" pitchFamily="34" charset="0"/>
                                        </a:rPr>
                                        <a:t>P</a:t>
                                      </a:r>
                                    </a:p>
                                  </p:txBody>
                                </p:sp>
                              </p:grpSp>
                            </p:grpSp>
                            <p:grpSp>
                              <p:nvGrpSpPr>
                                <p:cNvPr id="723" name="Group 722"/>
                                <p:cNvGrpSpPr/>
                                <p:nvPr/>
                              </p:nvGrpSpPr>
                              <p:grpSpPr>
                                <a:xfrm>
                                  <a:off x="441325" y="801688"/>
                                  <a:ext cx="6934200" cy="5832475"/>
                                  <a:chOff x="441325" y="801688"/>
                                  <a:chExt cx="6934200" cy="5832475"/>
                                </a:xfrm>
                              </p:grpSpPr>
                              <p:sp>
                                <p:nvSpPr>
                                  <p:cNvPr id="724" name="Oval 188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595563" y="1462088"/>
                                    <a:ext cx="73025" cy="73025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chemeClr val="tx1"/>
                                  </a:solidFill>
                                  <a:ln>
                                    <a:noFill/>
                                  </a:ln>
                                  <a:extLst>
                                    <a:ext uri="{91240B29-F687-4F45-9708-019B960494DF}">
                                      <a14:hiddenLine xmlns:a14="http://schemas.microsoft.com/office/drawing/2010/main" w="9525">
                                        <a:solidFill>
                                          <a:srgbClr val="000000"/>
                                        </a:solidFill>
                                        <a:round/>
                                        <a:headEnd/>
                                        <a:tailEnd/>
                                      </a14:hiddenLine>
                                    </a:ext>
                                  </a:extLst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pPr algn="ctr" eaLnBrk="0" hangingPunct="0">
                                      <a:lnSpc>
                                        <a:spcPct val="80000"/>
                                      </a:lnSpc>
                                      <a:buClr>
                                        <a:srgbClr val="FFFF00"/>
                                      </a:buClr>
                                      <a:buSzPct val="75000"/>
                                    </a:pPr>
                                    <a:endParaRPr lang="en-IN" sz="2000" b="1" dirty="0">
                                      <a:solidFill>
                                        <a:srgbClr val="FF0000"/>
                                      </a:solidFill>
                                      <a:latin typeface="Calibri" pitchFamily="34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725" name="Oval 193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506413" y="2998788"/>
                                    <a:ext cx="73025" cy="71437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CC3300"/>
                                  </a:solidFill>
                                  <a:ln>
                                    <a:noFill/>
                                  </a:ln>
                                  <a:extLst>
                                    <a:ext uri="{91240B29-F687-4F45-9708-019B960494DF}">
                                      <a14:hiddenLine xmlns:a14="http://schemas.microsoft.com/office/drawing/2010/main" w="9525">
                                        <a:solidFill>
                                          <a:srgbClr val="000000"/>
                                        </a:solidFill>
                                        <a:round/>
                                        <a:headEnd/>
                                        <a:tailEnd/>
                                      </a14:hiddenLine>
                                    </a:ext>
                                  </a:extLst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pPr algn="ctr" eaLnBrk="0" hangingPunct="0">
                                      <a:lnSpc>
                                        <a:spcPct val="80000"/>
                                      </a:lnSpc>
                                      <a:buClr>
                                        <a:srgbClr val="FFFF00"/>
                                      </a:buClr>
                                      <a:buSzPct val="75000"/>
                                    </a:pPr>
                                    <a:endParaRPr lang="en-IN" sz="2000" b="1" dirty="0">
                                      <a:solidFill>
                                        <a:srgbClr val="FF0000"/>
                                      </a:solidFill>
                                      <a:latin typeface="Calibri" pitchFamily="34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726" name="Oval 194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1206500" y="3281363"/>
                                    <a:ext cx="73025" cy="73025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CC3300"/>
                                  </a:solidFill>
                                  <a:ln>
                                    <a:noFill/>
                                  </a:ln>
                                  <a:extLst>
                                    <a:ext uri="{91240B29-F687-4F45-9708-019B960494DF}">
                                      <a14:hiddenLine xmlns:a14="http://schemas.microsoft.com/office/drawing/2010/main" w="9525">
                                        <a:solidFill>
                                          <a:srgbClr val="000000"/>
                                        </a:solidFill>
                                        <a:round/>
                                        <a:headEnd/>
                                        <a:tailEnd/>
                                      </a14:hiddenLine>
                                    </a:ext>
                                  </a:extLst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pPr algn="ctr" eaLnBrk="0" hangingPunct="0">
                                      <a:lnSpc>
                                        <a:spcPct val="80000"/>
                                      </a:lnSpc>
                                      <a:buClr>
                                        <a:srgbClr val="FFFF00"/>
                                      </a:buClr>
                                      <a:buSzPct val="75000"/>
                                    </a:pPr>
                                    <a:endParaRPr lang="en-IN" sz="2000" b="1" dirty="0">
                                      <a:solidFill>
                                        <a:srgbClr val="FF0000"/>
                                      </a:solidFill>
                                      <a:latin typeface="Calibri" pitchFamily="34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727" name="Oval 229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460625" y="2254250"/>
                                    <a:ext cx="73025" cy="73025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CC3300"/>
                                  </a:solidFill>
                                  <a:ln>
                                    <a:noFill/>
                                  </a:ln>
                                  <a:extLst>
                                    <a:ext uri="{91240B29-F687-4F45-9708-019B960494DF}">
                                      <a14:hiddenLine xmlns:a14="http://schemas.microsoft.com/office/drawing/2010/main" w="9525">
                                        <a:solidFill>
                                          <a:srgbClr val="000000"/>
                                        </a:solidFill>
                                        <a:round/>
                                        <a:headEnd/>
                                        <a:tailEnd/>
                                      </a14:hiddenLine>
                                    </a:ext>
                                  </a:extLst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pPr algn="ctr" eaLnBrk="0" hangingPunct="0">
                                      <a:lnSpc>
                                        <a:spcPct val="80000"/>
                                      </a:lnSpc>
                                      <a:buClr>
                                        <a:srgbClr val="FFFF00"/>
                                      </a:buClr>
                                      <a:buSzPct val="75000"/>
                                    </a:pPr>
                                    <a:endParaRPr lang="en-IN" sz="2000" b="1" dirty="0">
                                      <a:solidFill>
                                        <a:srgbClr val="FF0000"/>
                                      </a:solidFill>
                                      <a:latin typeface="Calibri" pitchFamily="34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728" name="Oval 248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670175" y="3873500"/>
                                    <a:ext cx="73025" cy="73025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CC3300"/>
                                  </a:solidFill>
                                  <a:ln>
                                    <a:noFill/>
                                  </a:ln>
                                  <a:extLst>
                                    <a:ext uri="{91240B29-F687-4F45-9708-019B960494DF}">
                                      <a14:hiddenLine xmlns:a14="http://schemas.microsoft.com/office/drawing/2010/main" w="9525">
                                        <a:solidFill>
                                          <a:srgbClr val="000000"/>
                                        </a:solidFill>
                                        <a:round/>
                                        <a:headEnd/>
                                        <a:tailEnd/>
                                      </a14:hiddenLine>
                                    </a:ext>
                                  </a:extLst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pPr algn="ctr" eaLnBrk="0" hangingPunct="0">
                                      <a:lnSpc>
                                        <a:spcPct val="80000"/>
                                      </a:lnSpc>
                                      <a:buClr>
                                        <a:srgbClr val="FFFF00"/>
                                      </a:buClr>
                                      <a:buSzPct val="75000"/>
                                    </a:pPr>
                                    <a:endParaRPr lang="en-IN" sz="2000" b="1" dirty="0">
                                      <a:solidFill>
                                        <a:srgbClr val="FF0000"/>
                                      </a:solidFill>
                                      <a:latin typeface="Calibri" pitchFamily="34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729" name="Oval 249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384425" y="1784350"/>
                                    <a:ext cx="73025" cy="73025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CC3300"/>
                                  </a:solidFill>
                                  <a:ln>
                                    <a:noFill/>
                                  </a:ln>
                                  <a:extLst>
                                    <a:ext uri="{91240B29-F687-4F45-9708-019B960494DF}">
                                      <a14:hiddenLine xmlns:a14="http://schemas.microsoft.com/office/drawing/2010/main" w="9525">
                                        <a:solidFill>
                                          <a:srgbClr val="000000"/>
                                        </a:solidFill>
                                        <a:round/>
                                        <a:headEnd/>
                                        <a:tailEnd/>
                                      </a14:hiddenLine>
                                    </a:ext>
                                  </a:extLst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pPr algn="ctr" eaLnBrk="0" hangingPunct="0">
                                      <a:lnSpc>
                                        <a:spcPct val="80000"/>
                                      </a:lnSpc>
                                      <a:buClr>
                                        <a:srgbClr val="FFFF00"/>
                                      </a:buClr>
                                      <a:buSzPct val="75000"/>
                                    </a:pPr>
                                    <a:endParaRPr lang="en-IN" sz="2000" b="1" dirty="0">
                                      <a:solidFill>
                                        <a:srgbClr val="FF0000"/>
                                      </a:solidFill>
                                      <a:latin typeface="Calibri" pitchFamily="34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730" name="Oval 250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4530725" y="858838"/>
                                    <a:ext cx="73025" cy="73025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CC3300"/>
                                  </a:solidFill>
                                  <a:ln>
                                    <a:noFill/>
                                  </a:ln>
                                  <a:extLst>
                                    <a:ext uri="{91240B29-F687-4F45-9708-019B960494DF}">
                                      <a14:hiddenLine xmlns:a14="http://schemas.microsoft.com/office/drawing/2010/main" w="9525">
                                        <a:solidFill>
                                          <a:srgbClr val="000000"/>
                                        </a:solidFill>
                                        <a:round/>
                                        <a:headEnd/>
                                        <a:tailEnd/>
                                      </a14:hiddenLine>
                                    </a:ext>
                                  </a:extLst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pPr algn="ctr" eaLnBrk="0" hangingPunct="0">
                                      <a:lnSpc>
                                        <a:spcPct val="80000"/>
                                      </a:lnSpc>
                                      <a:buClr>
                                        <a:srgbClr val="FFFF00"/>
                                      </a:buClr>
                                      <a:buSzPct val="75000"/>
                                    </a:pPr>
                                    <a:endParaRPr lang="en-IN" sz="2000" b="1" dirty="0">
                                      <a:solidFill>
                                        <a:srgbClr val="FF0000"/>
                                      </a:solidFill>
                                      <a:latin typeface="Calibri" pitchFamily="34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731" name="Oval 251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630488" y="1138238"/>
                                    <a:ext cx="73025" cy="73025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CC3300"/>
                                  </a:solidFill>
                                  <a:ln>
                                    <a:noFill/>
                                  </a:ln>
                                  <a:extLst>
                                    <a:ext uri="{91240B29-F687-4F45-9708-019B960494DF}">
                                      <a14:hiddenLine xmlns:a14="http://schemas.microsoft.com/office/drawing/2010/main" w="9525">
                                        <a:solidFill>
                                          <a:srgbClr val="000000"/>
                                        </a:solidFill>
                                        <a:round/>
                                        <a:headEnd/>
                                        <a:tailEnd/>
                                      </a14:hiddenLine>
                                    </a:ext>
                                  </a:extLst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pPr algn="ctr" eaLnBrk="0" hangingPunct="0">
                                      <a:lnSpc>
                                        <a:spcPct val="80000"/>
                                      </a:lnSpc>
                                      <a:buClr>
                                        <a:srgbClr val="FFFF00"/>
                                      </a:buClr>
                                      <a:buSzPct val="75000"/>
                                    </a:pPr>
                                    <a:endParaRPr lang="en-IN" sz="2000" b="1" dirty="0">
                                      <a:solidFill>
                                        <a:srgbClr val="FF0000"/>
                                      </a:solidFill>
                                      <a:latin typeface="Calibri" pitchFamily="34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732" name="AutoShape 252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4803775" y="1525588"/>
                                    <a:ext cx="76200" cy="76200"/>
                                  </a:xfrm>
                                  <a:custGeom>
                                    <a:avLst/>
                                    <a:gdLst>
                                      <a:gd name="T0" fmla="*/ 2147483647 w 21600"/>
                                      <a:gd name="T1" fmla="*/ 0 h 21600"/>
                                      <a:gd name="T2" fmla="*/ 2147483647 w 21600"/>
                                      <a:gd name="T3" fmla="*/ 2147483647 h 21600"/>
                                      <a:gd name="T4" fmla="*/ 0 w 21600"/>
                                      <a:gd name="T5" fmla="*/ 2147483647 h 21600"/>
                                      <a:gd name="T6" fmla="*/ 2147483647 w 21600"/>
                                      <a:gd name="T7" fmla="*/ 2147483647 h 21600"/>
                                      <a:gd name="T8" fmla="*/ 2147483647 w 21600"/>
                                      <a:gd name="T9" fmla="*/ 2147483647 h 21600"/>
                                      <a:gd name="T10" fmla="*/ 2147483647 w 21600"/>
                                      <a:gd name="T11" fmla="*/ 2147483647 h 21600"/>
                                      <a:gd name="T12" fmla="*/ 2147483647 w 21600"/>
                                      <a:gd name="T13" fmla="*/ 2147483647 h 21600"/>
                                      <a:gd name="T14" fmla="*/ 2147483647 w 21600"/>
                                      <a:gd name="T15" fmla="*/ 2147483647 h 21600"/>
                                      <a:gd name="T16" fmla="*/ 0 60000 65536"/>
                                      <a:gd name="T17" fmla="*/ 0 60000 65536"/>
                                      <a:gd name="T18" fmla="*/ 0 60000 65536"/>
                                      <a:gd name="T19" fmla="*/ 0 60000 65536"/>
                                      <a:gd name="T20" fmla="*/ 0 60000 65536"/>
                                      <a:gd name="T21" fmla="*/ 0 60000 65536"/>
                                      <a:gd name="T22" fmla="*/ 0 60000 65536"/>
                                      <a:gd name="T23" fmla="*/ 0 60000 65536"/>
                                      <a:gd name="T24" fmla="*/ 3163 w 21600"/>
                                      <a:gd name="T25" fmla="*/ 3163 h 21600"/>
                                      <a:gd name="T26" fmla="*/ 18437 w 21600"/>
                                      <a:gd name="T27" fmla="*/ 18437 h 21600"/>
                                    </a:gdLst>
                                    <a:ahLst/>
                                    <a:cxnLst>
                                      <a:cxn ang="T16">
                                        <a:pos x="T0" y="T1"/>
                                      </a:cxn>
                                      <a:cxn ang="T17">
                                        <a:pos x="T2" y="T3"/>
                                      </a:cxn>
                                      <a:cxn ang="T18">
                                        <a:pos x="T4" y="T5"/>
                                      </a:cxn>
                                      <a:cxn ang="T19">
                                        <a:pos x="T6" y="T7"/>
                                      </a:cxn>
                                      <a:cxn ang="T20">
                                        <a:pos x="T8" y="T9"/>
                                      </a:cxn>
                                      <a:cxn ang="T21">
                                        <a:pos x="T10" y="T11"/>
                                      </a:cxn>
                                      <a:cxn ang="T22">
                                        <a:pos x="T12" y="T13"/>
                                      </a:cxn>
                                      <a:cxn ang="T23">
                                        <a:pos x="T14" y="T15"/>
                                      </a:cxn>
                                    </a:cxnLst>
                                    <a:rect l="T24" t="T25" r="T26" b="T27"/>
                                    <a:pathLst>
                                      <a:path w="21600" h="21600">
                                        <a:moveTo>
                                          <a:pt x="0" y="10800"/>
                                        </a:moveTo>
                                        <a:cubicBezTo>
                                          <a:pt x="0" y="4835"/>
                                          <a:pt x="4835" y="0"/>
                                          <a:pt x="10800" y="0"/>
                                        </a:cubicBezTo>
                                        <a:cubicBezTo>
                                          <a:pt x="16765" y="0"/>
                                          <a:pt x="21600" y="4835"/>
                                          <a:pt x="21600" y="10800"/>
                                        </a:cubicBezTo>
                                        <a:cubicBezTo>
                                          <a:pt x="21600" y="16765"/>
                                          <a:pt x="16765" y="21600"/>
                                          <a:pt x="10800" y="21600"/>
                                        </a:cubicBezTo>
                                        <a:cubicBezTo>
                                          <a:pt x="4835" y="21600"/>
                                          <a:pt x="0" y="16765"/>
                                          <a:pt x="0" y="10800"/>
                                        </a:cubicBezTo>
                                        <a:close/>
                                        <a:moveTo>
                                          <a:pt x="5400" y="10800"/>
                                        </a:moveTo>
                                        <a:cubicBezTo>
                                          <a:pt x="5400" y="13782"/>
                                          <a:pt x="7818" y="16200"/>
                                          <a:pt x="10800" y="16200"/>
                                        </a:cubicBezTo>
                                        <a:cubicBezTo>
                                          <a:pt x="13782" y="16200"/>
                                          <a:pt x="16200" y="13782"/>
                                          <a:pt x="16200" y="10800"/>
                                        </a:cubicBezTo>
                                        <a:cubicBezTo>
                                          <a:pt x="16200" y="7818"/>
                                          <a:pt x="13782" y="5400"/>
                                          <a:pt x="10800" y="5400"/>
                                        </a:cubicBezTo>
                                        <a:cubicBezTo>
                                          <a:pt x="7818" y="5400"/>
                                          <a:pt x="5400" y="7818"/>
                                          <a:pt x="5400" y="10800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FF9900"/>
                                  </a:solidFill>
                                  <a:ln w="9525">
                                    <a:solidFill>
                                      <a:schemeClr val="tx1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endParaRPr lang="en-US" dirty="0"/>
                                  </a:p>
                                </p:txBody>
                              </p:sp>
                              <p:sp>
                                <p:nvSpPr>
                                  <p:cNvPr id="733" name="AutoShape 253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4670425" y="801688"/>
                                    <a:ext cx="76200" cy="76200"/>
                                  </a:xfrm>
                                  <a:custGeom>
                                    <a:avLst/>
                                    <a:gdLst>
                                      <a:gd name="T0" fmla="*/ 2147483647 w 21600"/>
                                      <a:gd name="T1" fmla="*/ 0 h 21600"/>
                                      <a:gd name="T2" fmla="*/ 2147483647 w 21600"/>
                                      <a:gd name="T3" fmla="*/ 2147483647 h 21600"/>
                                      <a:gd name="T4" fmla="*/ 0 w 21600"/>
                                      <a:gd name="T5" fmla="*/ 2147483647 h 21600"/>
                                      <a:gd name="T6" fmla="*/ 2147483647 w 21600"/>
                                      <a:gd name="T7" fmla="*/ 2147483647 h 21600"/>
                                      <a:gd name="T8" fmla="*/ 2147483647 w 21600"/>
                                      <a:gd name="T9" fmla="*/ 2147483647 h 21600"/>
                                      <a:gd name="T10" fmla="*/ 2147483647 w 21600"/>
                                      <a:gd name="T11" fmla="*/ 2147483647 h 21600"/>
                                      <a:gd name="T12" fmla="*/ 2147483647 w 21600"/>
                                      <a:gd name="T13" fmla="*/ 2147483647 h 21600"/>
                                      <a:gd name="T14" fmla="*/ 2147483647 w 21600"/>
                                      <a:gd name="T15" fmla="*/ 2147483647 h 21600"/>
                                      <a:gd name="T16" fmla="*/ 0 60000 65536"/>
                                      <a:gd name="T17" fmla="*/ 0 60000 65536"/>
                                      <a:gd name="T18" fmla="*/ 0 60000 65536"/>
                                      <a:gd name="T19" fmla="*/ 0 60000 65536"/>
                                      <a:gd name="T20" fmla="*/ 0 60000 65536"/>
                                      <a:gd name="T21" fmla="*/ 0 60000 65536"/>
                                      <a:gd name="T22" fmla="*/ 0 60000 65536"/>
                                      <a:gd name="T23" fmla="*/ 0 60000 65536"/>
                                      <a:gd name="T24" fmla="*/ 3163 w 21600"/>
                                      <a:gd name="T25" fmla="*/ 3163 h 21600"/>
                                      <a:gd name="T26" fmla="*/ 18437 w 21600"/>
                                      <a:gd name="T27" fmla="*/ 18437 h 21600"/>
                                    </a:gdLst>
                                    <a:ahLst/>
                                    <a:cxnLst>
                                      <a:cxn ang="T16">
                                        <a:pos x="T0" y="T1"/>
                                      </a:cxn>
                                      <a:cxn ang="T17">
                                        <a:pos x="T2" y="T3"/>
                                      </a:cxn>
                                      <a:cxn ang="T18">
                                        <a:pos x="T4" y="T5"/>
                                      </a:cxn>
                                      <a:cxn ang="T19">
                                        <a:pos x="T6" y="T7"/>
                                      </a:cxn>
                                      <a:cxn ang="T20">
                                        <a:pos x="T8" y="T9"/>
                                      </a:cxn>
                                      <a:cxn ang="T21">
                                        <a:pos x="T10" y="T11"/>
                                      </a:cxn>
                                      <a:cxn ang="T22">
                                        <a:pos x="T12" y="T13"/>
                                      </a:cxn>
                                      <a:cxn ang="T23">
                                        <a:pos x="T14" y="T15"/>
                                      </a:cxn>
                                    </a:cxnLst>
                                    <a:rect l="T24" t="T25" r="T26" b="T27"/>
                                    <a:pathLst>
                                      <a:path w="21600" h="21600">
                                        <a:moveTo>
                                          <a:pt x="0" y="10800"/>
                                        </a:moveTo>
                                        <a:cubicBezTo>
                                          <a:pt x="0" y="4835"/>
                                          <a:pt x="4835" y="0"/>
                                          <a:pt x="10800" y="0"/>
                                        </a:cubicBezTo>
                                        <a:cubicBezTo>
                                          <a:pt x="16765" y="0"/>
                                          <a:pt x="21600" y="4835"/>
                                          <a:pt x="21600" y="10800"/>
                                        </a:cubicBezTo>
                                        <a:cubicBezTo>
                                          <a:pt x="21600" y="16765"/>
                                          <a:pt x="16765" y="21600"/>
                                          <a:pt x="10800" y="21600"/>
                                        </a:cubicBezTo>
                                        <a:cubicBezTo>
                                          <a:pt x="4835" y="21600"/>
                                          <a:pt x="0" y="16765"/>
                                          <a:pt x="0" y="10800"/>
                                        </a:cubicBezTo>
                                        <a:close/>
                                        <a:moveTo>
                                          <a:pt x="5400" y="10800"/>
                                        </a:moveTo>
                                        <a:cubicBezTo>
                                          <a:pt x="5400" y="13782"/>
                                          <a:pt x="7818" y="16200"/>
                                          <a:pt x="10800" y="16200"/>
                                        </a:cubicBezTo>
                                        <a:cubicBezTo>
                                          <a:pt x="13782" y="16200"/>
                                          <a:pt x="16200" y="13782"/>
                                          <a:pt x="16200" y="10800"/>
                                        </a:cubicBezTo>
                                        <a:cubicBezTo>
                                          <a:pt x="16200" y="7818"/>
                                          <a:pt x="13782" y="5400"/>
                                          <a:pt x="10800" y="5400"/>
                                        </a:cubicBezTo>
                                        <a:cubicBezTo>
                                          <a:pt x="7818" y="5400"/>
                                          <a:pt x="5400" y="7818"/>
                                          <a:pt x="5400" y="10800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FF9900"/>
                                  </a:solidFill>
                                  <a:ln w="9525">
                                    <a:solidFill>
                                      <a:schemeClr val="tx1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endParaRPr lang="en-US" dirty="0"/>
                                  </a:p>
                                </p:txBody>
                              </p:sp>
                              <p:sp>
                                <p:nvSpPr>
                                  <p:cNvPr id="734" name="Oval 256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6165850" y="2347913"/>
                                    <a:ext cx="73025" cy="73025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CC3300"/>
                                  </a:solidFill>
                                  <a:ln>
                                    <a:noFill/>
                                  </a:ln>
                                  <a:extLst>
                                    <a:ext uri="{91240B29-F687-4F45-9708-019B960494DF}">
                                      <a14:hiddenLine xmlns:a14="http://schemas.microsoft.com/office/drawing/2010/main" w="9525">
                                        <a:solidFill>
                                          <a:srgbClr val="000000"/>
                                        </a:solidFill>
                                        <a:round/>
                                        <a:headEnd/>
                                        <a:tailEnd/>
                                      </a14:hiddenLine>
                                    </a:ext>
                                  </a:extLst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pPr algn="ctr" eaLnBrk="0" hangingPunct="0">
                                      <a:lnSpc>
                                        <a:spcPct val="80000"/>
                                      </a:lnSpc>
                                      <a:buClr>
                                        <a:srgbClr val="FFFF00"/>
                                      </a:buClr>
                                      <a:buSzPct val="75000"/>
                                    </a:pPr>
                                    <a:endParaRPr lang="en-IN" sz="2000" b="1" dirty="0">
                                      <a:solidFill>
                                        <a:srgbClr val="FF0000"/>
                                      </a:solidFill>
                                      <a:latin typeface="Calibri" pitchFamily="34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735" name="Oval 258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5426075" y="2397125"/>
                                    <a:ext cx="73025" cy="73025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CC3300"/>
                                  </a:solidFill>
                                  <a:ln>
                                    <a:noFill/>
                                  </a:ln>
                                  <a:extLst>
                                    <a:ext uri="{91240B29-F687-4F45-9708-019B960494DF}">
                                      <a14:hiddenLine xmlns:a14="http://schemas.microsoft.com/office/drawing/2010/main" w="9525">
                                        <a:solidFill>
                                          <a:srgbClr val="000000"/>
                                        </a:solidFill>
                                        <a:round/>
                                        <a:headEnd/>
                                        <a:tailEnd/>
                                      </a14:hiddenLine>
                                    </a:ext>
                                  </a:extLst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pPr algn="ctr" eaLnBrk="0" hangingPunct="0">
                                      <a:lnSpc>
                                        <a:spcPct val="80000"/>
                                      </a:lnSpc>
                                      <a:buClr>
                                        <a:srgbClr val="FFFF00"/>
                                      </a:buClr>
                                      <a:buSzPct val="75000"/>
                                    </a:pPr>
                                    <a:endParaRPr lang="en-IN" sz="2000" b="1" dirty="0">
                                      <a:solidFill>
                                        <a:srgbClr val="FF0000"/>
                                      </a:solidFill>
                                      <a:latin typeface="Calibri" pitchFamily="34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736" name="Oval 260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5022850" y="2670175"/>
                                    <a:ext cx="73025" cy="73025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CC3300"/>
                                  </a:solidFill>
                                  <a:ln>
                                    <a:noFill/>
                                  </a:ln>
                                  <a:extLst>
                                    <a:ext uri="{91240B29-F687-4F45-9708-019B960494DF}">
                                      <a14:hiddenLine xmlns:a14="http://schemas.microsoft.com/office/drawing/2010/main" w="9525">
                                        <a:solidFill>
                                          <a:srgbClr val="000000"/>
                                        </a:solidFill>
                                        <a:round/>
                                        <a:headEnd/>
                                        <a:tailEnd/>
                                      </a14:hiddenLine>
                                    </a:ext>
                                  </a:extLst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pPr algn="ctr" eaLnBrk="0" hangingPunct="0">
                                      <a:lnSpc>
                                        <a:spcPct val="80000"/>
                                      </a:lnSpc>
                                      <a:buClr>
                                        <a:srgbClr val="FFFF00"/>
                                      </a:buClr>
                                      <a:buSzPct val="75000"/>
                                    </a:pPr>
                                    <a:endParaRPr lang="en-IN" sz="2000" b="1" dirty="0">
                                      <a:solidFill>
                                        <a:srgbClr val="FF0000"/>
                                      </a:solidFill>
                                      <a:latin typeface="Calibri" pitchFamily="34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737" name="Oval 261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4649788" y="2768600"/>
                                    <a:ext cx="73025" cy="73025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CC3300"/>
                                  </a:solidFill>
                                  <a:ln>
                                    <a:noFill/>
                                  </a:ln>
                                  <a:extLst>
                                    <a:ext uri="{91240B29-F687-4F45-9708-019B960494DF}">
                                      <a14:hiddenLine xmlns:a14="http://schemas.microsoft.com/office/drawing/2010/main" w="9525">
                                        <a:solidFill>
                                          <a:srgbClr val="000000"/>
                                        </a:solidFill>
                                        <a:round/>
                                        <a:headEnd/>
                                        <a:tailEnd/>
                                      </a14:hiddenLine>
                                    </a:ext>
                                  </a:extLst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pPr algn="ctr" eaLnBrk="0" hangingPunct="0">
                                      <a:lnSpc>
                                        <a:spcPct val="80000"/>
                                      </a:lnSpc>
                                      <a:buClr>
                                        <a:srgbClr val="FFFF00"/>
                                      </a:buClr>
                                      <a:buSzPct val="75000"/>
                                    </a:pPr>
                                    <a:endParaRPr lang="en-IN" sz="2000" b="1" dirty="0">
                                      <a:solidFill>
                                        <a:srgbClr val="FF0000"/>
                                      </a:solidFill>
                                      <a:latin typeface="Calibri" pitchFamily="34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738" name="Oval 262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4359275" y="2749550"/>
                                    <a:ext cx="73025" cy="73025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CC3300"/>
                                  </a:solidFill>
                                  <a:ln>
                                    <a:noFill/>
                                  </a:ln>
                                  <a:extLst>
                                    <a:ext uri="{91240B29-F687-4F45-9708-019B960494DF}">
                                      <a14:hiddenLine xmlns:a14="http://schemas.microsoft.com/office/drawing/2010/main" w="9525">
                                        <a:solidFill>
                                          <a:srgbClr val="000000"/>
                                        </a:solidFill>
                                        <a:round/>
                                        <a:headEnd/>
                                        <a:tailEnd/>
                                      </a14:hiddenLine>
                                    </a:ext>
                                  </a:extLst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pPr algn="ctr" eaLnBrk="0" hangingPunct="0">
                                      <a:lnSpc>
                                        <a:spcPct val="80000"/>
                                      </a:lnSpc>
                                      <a:buClr>
                                        <a:srgbClr val="FFFF00"/>
                                      </a:buClr>
                                      <a:buSzPct val="75000"/>
                                    </a:pPr>
                                    <a:endParaRPr lang="en-IN" sz="2000" b="1" dirty="0">
                                      <a:solidFill>
                                        <a:srgbClr val="FF0000"/>
                                      </a:solidFill>
                                      <a:latin typeface="Calibri" pitchFamily="34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739" name="Oval 263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4252913" y="2881313"/>
                                    <a:ext cx="73025" cy="73025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CC3300"/>
                                  </a:solidFill>
                                  <a:ln>
                                    <a:noFill/>
                                  </a:ln>
                                  <a:extLst>
                                    <a:ext uri="{91240B29-F687-4F45-9708-019B960494DF}">
                                      <a14:hiddenLine xmlns:a14="http://schemas.microsoft.com/office/drawing/2010/main" w="9525">
                                        <a:solidFill>
                                          <a:srgbClr val="000000"/>
                                        </a:solidFill>
                                        <a:round/>
                                        <a:headEnd/>
                                        <a:tailEnd/>
                                      </a14:hiddenLine>
                                    </a:ext>
                                  </a:extLst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pPr algn="ctr" eaLnBrk="0" hangingPunct="0">
                                      <a:lnSpc>
                                        <a:spcPct val="80000"/>
                                      </a:lnSpc>
                                      <a:buClr>
                                        <a:srgbClr val="FFFF00"/>
                                      </a:buClr>
                                      <a:buSzPct val="75000"/>
                                    </a:pPr>
                                    <a:endParaRPr lang="en-IN" sz="2000" b="1" dirty="0">
                                      <a:solidFill>
                                        <a:srgbClr val="FF0000"/>
                                      </a:solidFill>
                                      <a:latin typeface="Calibri" pitchFamily="34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740" name="Oval 264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941763" y="3500438"/>
                                    <a:ext cx="73025" cy="73025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CC3300"/>
                                  </a:solidFill>
                                  <a:ln>
                                    <a:noFill/>
                                  </a:ln>
                                  <a:extLst>
                                    <a:ext uri="{91240B29-F687-4F45-9708-019B960494DF}">
                                      <a14:hiddenLine xmlns:a14="http://schemas.microsoft.com/office/drawing/2010/main" w="9525">
                                        <a:solidFill>
                                          <a:srgbClr val="000000"/>
                                        </a:solidFill>
                                        <a:round/>
                                        <a:headEnd/>
                                        <a:tailEnd/>
                                      </a14:hiddenLine>
                                    </a:ext>
                                  </a:extLst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pPr algn="ctr" eaLnBrk="0" hangingPunct="0">
                                      <a:lnSpc>
                                        <a:spcPct val="80000"/>
                                      </a:lnSpc>
                                      <a:buClr>
                                        <a:srgbClr val="FFFF00"/>
                                      </a:buClr>
                                      <a:buSzPct val="75000"/>
                                    </a:pPr>
                                    <a:endParaRPr lang="en-IN" sz="2000" b="1" dirty="0">
                                      <a:solidFill>
                                        <a:srgbClr val="FF0000"/>
                                      </a:solidFill>
                                      <a:latin typeface="Calibri" pitchFamily="34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741" name="Oval 268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679825" y="4565650"/>
                                    <a:ext cx="73025" cy="73025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CC3300"/>
                                  </a:solidFill>
                                  <a:ln>
                                    <a:noFill/>
                                  </a:ln>
                                  <a:extLst>
                                    <a:ext uri="{91240B29-F687-4F45-9708-019B960494DF}">
                                      <a14:hiddenLine xmlns:a14="http://schemas.microsoft.com/office/drawing/2010/main" w="9525">
                                        <a:solidFill>
                                          <a:srgbClr val="000000"/>
                                        </a:solidFill>
                                        <a:round/>
                                        <a:headEnd/>
                                        <a:tailEnd/>
                                      </a14:hiddenLine>
                                    </a:ext>
                                  </a:extLst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pPr algn="ctr" eaLnBrk="0" hangingPunct="0">
                                      <a:lnSpc>
                                        <a:spcPct val="80000"/>
                                      </a:lnSpc>
                                      <a:buClr>
                                        <a:srgbClr val="FFFF00"/>
                                      </a:buClr>
                                      <a:buSzPct val="75000"/>
                                    </a:pPr>
                                    <a:endParaRPr lang="en-IN" sz="2000" b="1" dirty="0">
                                      <a:solidFill>
                                        <a:srgbClr val="FF0000"/>
                                      </a:solidFill>
                                      <a:latin typeface="Calibri" pitchFamily="34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742" name="Oval 269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362325" y="5211763"/>
                                    <a:ext cx="73025" cy="73025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CC3300"/>
                                  </a:solidFill>
                                  <a:ln>
                                    <a:noFill/>
                                  </a:ln>
                                  <a:extLst>
                                    <a:ext uri="{91240B29-F687-4F45-9708-019B960494DF}">
                                      <a14:hiddenLine xmlns:a14="http://schemas.microsoft.com/office/drawing/2010/main" w="9525">
                                        <a:solidFill>
                                          <a:srgbClr val="000000"/>
                                        </a:solidFill>
                                        <a:round/>
                                        <a:headEnd/>
                                        <a:tailEnd/>
                                      </a14:hiddenLine>
                                    </a:ext>
                                  </a:extLst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pPr algn="ctr" eaLnBrk="0" hangingPunct="0">
                                      <a:lnSpc>
                                        <a:spcPct val="80000"/>
                                      </a:lnSpc>
                                      <a:buClr>
                                        <a:srgbClr val="FFFF00"/>
                                      </a:buClr>
                                      <a:buSzPct val="75000"/>
                                    </a:pPr>
                                    <a:endParaRPr lang="en-IN" sz="2000" b="1" dirty="0">
                                      <a:solidFill>
                                        <a:srgbClr val="FF0000"/>
                                      </a:solidFill>
                                      <a:latin typeface="Calibri" pitchFamily="34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743" name="Oval 270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089275" y="5364163"/>
                                    <a:ext cx="73025" cy="73025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CC3300"/>
                                  </a:solidFill>
                                  <a:ln>
                                    <a:noFill/>
                                  </a:ln>
                                  <a:extLst>
                                    <a:ext uri="{91240B29-F687-4F45-9708-019B960494DF}">
                                      <a14:hiddenLine xmlns:a14="http://schemas.microsoft.com/office/drawing/2010/main" w="9525">
                                        <a:solidFill>
                                          <a:srgbClr val="000000"/>
                                        </a:solidFill>
                                        <a:round/>
                                        <a:headEnd/>
                                        <a:tailEnd/>
                                      </a14:hiddenLine>
                                    </a:ext>
                                  </a:extLst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pPr algn="ctr" eaLnBrk="0" hangingPunct="0">
                                      <a:lnSpc>
                                        <a:spcPct val="80000"/>
                                      </a:lnSpc>
                                      <a:buClr>
                                        <a:srgbClr val="FFFF00"/>
                                      </a:buClr>
                                      <a:buSzPct val="75000"/>
                                    </a:pPr>
                                    <a:endParaRPr lang="en-IN" sz="2000" b="1" dirty="0">
                                      <a:solidFill>
                                        <a:srgbClr val="FF0000"/>
                                      </a:solidFill>
                                      <a:latin typeface="Calibri" pitchFamily="34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744" name="Oval 272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387600" y="5402263"/>
                                    <a:ext cx="73025" cy="73025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CC3300"/>
                                  </a:solidFill>
                                  <a:ln>
                                    <a:noFill/>
                                  </a:ln>
                                  <a:extLst>
                                    <a:ext uri="{91240B29-F687-4F45-9708-019B960494DF}">
                                      <a14:hiddenLine xmlns:a14="http://schemas.microsoft.com/office/drawing/2010/main" w="9525">
                                        <a:solidFill>
                                          <a:srgbClr val="000000"/>
                                        </a:solidFill>
                                        <a:round/>
                                        <a:headEnd/>
                                        <a:tailEnd/>
                                      </a14:hiddenLine>
                                    </a:ext>
                                  </a:extLst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pPr algn="ctr" eaLnBrk="0" hangingPunct="0">
                                      <a:lnSpc>
                                        <a:spcPct val="80000"/>
                                      </a:lnSpc>
                                      <a:buClr>
                                        <a:srgbClr val="FFFF00"/>
                                      </a:buClr>
                                      <a:buSzPct val="75000"/>
                                    </a:pPr>
                                    <a:endParaRPr lang="en-IN" sz="2000" b="1" dirty="0">
                                      <a:solidFill>
                                        <a:srgbClr val="FF0000"/>
                                      </a:solidFill>
                                      <a:latin typeface="Calibri" pitchFamily="34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745" name="Oval 274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1138238" y="5494338"/>
                                    <a:ext cx="73025" cy="73025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CC3300"/>
                                  </a:solidFill>
                                  <a:ln>
                                    <a:noFill/>
                                  </a:ln>
                                  <a:extLst>
                                    <a:ext uri="{91240B29-F687-4F45-9708-019B960494DF}">
                                      <a14:hiddenLine xmlns:a14="http://schemas.microsoft.com/office/drawing/2010/main" w="9525">
                                        <a:solidFill>
                                          <a:srgbClr val="000000"/>
                                        </a:solidFill>
                                        <a:round/>
                                        <a:headEnd/>
                                        <a:tailEnd/>
                                      </a14:hiddenLine>
                                    </a:ext>
                                  </a:extLst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pPr algn="ctr" eaLnBrk="0" hangingPunct="0">
                                      <a:lnSpc>
                                        <a:spcPct val="80000"/>
                                      </a:lnSpc>
                                      <a:buClr>
                                        <a:srgbClr val="FFFF00"/>
                                      </a:buClr>
                                      <a:buSzPct val="75000"/>
                                    </a:pPr>
                                    <a:endParaRPr lang="en-IN" sz="2000" b="1" dirty="0">
                                      <a:solidFill>
                                        <a:srgbClr val="FF0000"/>
                                      </a:solidFill>
                                      <a:latin typeface="Calibri" pitchFamily="34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746" name="Oval 275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804863" y="6203950"/>
                                    <a:ext cx="73025" cy="73025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CC3300"/>
                                  </a:solidFill>
                                  <a:ln>
                                    <a:noFill/>
                                  </a:ln>
                                  <a:extLst>
                                    <a:ext uri="{91240B29-F687-4F45-9708-019B960494DF}">
                                      <a14:hiddenLine xmlns:a14="http://schemas.microsoft.com/office/drawing/2010/main" w="9525">
                                        <a:solidFill>
                                          <a:srgbClr val="000000"/>
                                        </a:solidFill>
                                        <a:round/>
                                        <a:headEnd/>
                                        <a:tailEnd/>
                                      </a14:hiddenLine>
                                    </a:ext>
                                  </a:extLst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pPr algn="ctr" eaLnBrk="0" hangingPunct="0">
                                      <a:lnSpc>
                                        <a:spcPct val="80000"/>
                                      </a:lnSpc>
                                      <a:buClr>
                                        <a:srgbClr val="FFFF00"/>
                                      </a:buClr>
                                      <a:buSzPct val="75000"/>
                                    </a:pPr>
                                    <a:endParaRPr lang="en-IN" sz="2000" b="1" dirty="0">
                                      <a:solidFill>
                                        <a:srgbClr val="FF0000"/>
                                      </a:solidFill>
                                      <a:latin typeface="Calibri" pitchFamily="34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747" name="AutoShape 276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5972175" y="3681413"/>
                                    <a:ext cx="76200" cy="76200"/>
                                  </a:xfrm>
                                  <a:custGeom>
                                    <a:avLst/>
                                    <a:gdLst>
                                      <a:gd name="T0" fmla="*/ 2147483647 w 21600"/>
                                      <a:gd name="T1" fmla="*/ 0 h 21600"/>
                                      <a:gd name="T2" fmla="*/ 2147483647 w 21600"/>
                                      <a:gd name="T3" fmla="*/ 2147483647 h 21600"/>
                                      <a:gd name="T4" fmla="*/ 0 w 21600"/>
                                      <a:gd name="T5" fmla="*/ 2147483647 h 21600"/>
                                      <a:gd name="T6" fmla="*/ 2147483647 w 21600"/>
                                      <a:gd name="T7" fmla="*/ 2147483647 h 21600"/>
                                      <a:gd name="T8" fmla="*/ 2147483647 w 21600"/>
                                      <a:gd name="T9" fmla="*/ 2147483647 h 21600"/>
                                      <a:gd name="T10" fmla="*/ 2147483647 w 21600"/>
                                      <a:gd name="T11" fmla="*/ 2147483647 h 21600"/>
                                      <a:gd name="T12" fmla="*/ 2147483647 w 21600"/>
                                      <a:gd name="T13" fmla="*/ 2147483647 h 21600"/>
                                      <a:gd name="T14" fmla="*/ 2147483647 w 21600"/>
                                      <a:gd name="T15" fmla="*/ 2147483647 h 21600"/>
                                      <a:gd name="T16" fmla="*/ 0 60000 65536"/>
                                      <a:gd name="T17" fmla="*/ 0 60000 65536"/>
                                      <a:gd name="T18" fmla="*/ 0 60000 65536"/>
                                      <a:gd name="T19" fmla="*/ 0 60000 65536"/>
                                      <a:gd name="T20" fmla="*/ 0 60000 65536"/>
                                      <a:gd name="T21" fmla="*/ 0 60000 65536"/>
                                      <a:gd name="T22" fmla="*/ 0 60000 65536"/>
                                      <a:gd name="T23" fmla="*/ 0 60000 65536"/>
                                      <a:gd name="T24" fmla="*/ 3163 w 21600"/>
                                      <a:gd name="T25" fmla="*/ 3163 h 21600"/>
                                      <a:gd name="T26" fmla="*/ 18437 w 21600"/>
                                      <a:gd name="T27" fmla="*/ 18437 h 21600"/>
                                    </a:gdLst>
                                    <a:ahLst/>
                                    <a:cxnLst>
                                      <a:cxn ang="T16">
                                        <a:pos x="T0" y="T1"/>
                                      </a:cxn>
                                      <a:cxn ang="T17">
                                        <a:pos x="T2" y="T3"/>
                                      </a:cxn>
                                      <a:cxn ang="T18">
                                        <a:pos x="T4" y="T5"/>
                                      </a:cxn>
                                      <a:cxn ang="T19">
                                        <a:pos x="T6" y="T7"/>
                                      </a:cxn>
                                      <a:cxn ang="T20">
                                        <a:pos x="T8" y="T9"/>
                                      </a:cxn>
                                      <a:cxn ang="T21">
                                        <a:pos x="T10" y="T11"/>
                                      </a:cxn>
                                      <a:cxn ang="T22">
                                        <a:pos x="T12" y="T13"/>
                                      </a:cxn>
                                      <a:cxn ang="T23">
                                        <a:pos x="T14" y="T15"/>
                                      </a:cxn>
                                    </a:cxnLst>
                                    <a:rect l="T24" t="T25" r="T26" b="T27"/>
                                    <a:pathLst>
                                      <a:path w="21600" h="21600">
                                        <a:moveTo>
                                          <a:pt x="0" y="10800"/>
                                        </a:moveTo>
                                        <a:cubicBezTo>
                                          <a:pt x="0" y="4835"/>
                                          <a:pt x="4835" y="0"/>
                                          <a:pt x="10800" y="0"/>
                                        </a:cubicBezTo>
                                        <a:cubicBezTo>
                                          <a:pt x="16765" y="0"/>
                                          <a:pt x="21600" y="4835"/>
                                          <a:pt x="21600" y="10800"/>
                                        </a:cubicBezTo>
                                        <a:cubicBezTo>
                                          <a:pt x="21600" y="16765"/>
                                          <a:pt x="16765" y="21600"/>
                                          <a:pt x="10800" y="21600"/>
                                        </a:cubicBezTo>
                                        <a:cubicBezTo>
                                          <a:pt x="4835" y="21600"/>
                                          <a:pt x="0" y="16765"/>
                                          <a:pt x="0" y="10800"/>
                                        </a:cubicBezTo>
                                        <a:close/>
                                        <a:moveTo>
                                          <a:pt x="5400" y="10800"/>
                                        </a:moveTo>
                                        <a:cubicBezTo>
                                          <a:pt x="5400" y="13782"/>
                                          <a:pt x="7818" y="16200"/>
                                          <a:pt x="10800" y="16200"/>
                                        </a:cubicBezTo>
                                        <a:cubicBezTo>
                                          <a:pt x="13782" y="16200"/>
                                          <a:pt x="16200" y="13782"/>
                                          <a:pt x="16200" y="10800"/>
                                        </a:cubicBezTo>
                                        <a:cubicBezTo>
                                          <a:pt x="16200" y="7818"/>
                                          <a:pt x="13782" y="5400"/>
                                          <a:pt x="10800" y="5400"/>
                                        </a:cubicBezTo>
                                        <a:cubicBezTo>
                                          <a:pt x="7818" y="5400"/>
                                          <a:pt x="5400" y="7818"/>
                                          <a:pt x="5400" y="10800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FF9900"/>
                                  </a:solidFill>
                                  <a:ln w="9525">
                                    <a:solidFill>
                                      <a:schemeClr val="tx1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endParaRPr lang="en-US" dirty="0"/>
                                  </a:p>
                                </p:txBody>
                              </p:sp>
                              <p:sp>
                                <p:nvSpPr>
                                  <p:cNvPr id="748" name="AutoShape 277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4332288" y="3751263"/>
                                    <a:ext cx="76200" cy="76200"/>
                                  </a:xfrm>
                                  <a:custGeom>
                                    <a:avLst/>
                                    <a:gdLst>
                                      <a:gd name="T0" fmla="*/ 2147483647 w 21600"/>
                                      <a:gd name="T1" fmla="*/ 0 h 21600"/>
                                      <a:gd name="T2" fmla="*/ 2147483647 w 21600"/>
                                      <a:gd name="T3" fmla="*/ 2147483647 h 21600"/>
                                      <a:gd name="T4" fmla="*/ 0 w 21600"/>
                                      <a:gd name="T5" fmla="*/ 2147483647 h 21600"/>
                                      <a:gd name="T6" fmla="*/ 2147483647 w 21600"/>
                                      <a:gd name="T7" fmla="*/ 2147483647 h 21600"/>
                                      <a:gd name="T8" fmla="*/ 2147483647 w 21600"/>
                                      <a:gd name="T9" fmla="*/ 2147483647 h 21600"/>
                                      <a:gd name="T10" fmla="*/ 2147483647 w 21600"/>
                                      <a:gd name="T11" fmla="*/ 2147483647 h 21600"/>
                                      <a:gd name="T12" fmla="*/ 2147483647 w 21600"/>
                                      <a:gd name="T13" fmla="*/ 2147483647 h 21600"/>
                                      <a:gd name="T14" fmla="*/ 2147483647 w 21600"/>
                                      <a:gd name="T15" fmla="*/ 2147483647 h 21600"/>
                                      <a:gd name="T16" fmla="*/ 0 60000 65536"/>
                                      <a:gd name="T17" fmla="*/ 0 60000 65536"/>
                                      <a:gd name="T18" fmla="*/ 0 60000 65536"/>
                                      <a:gd name="T19" fmla="*/ 0 60000 65536"/>
                                      <a:gd name="T20" fmla="*/ 0 60000 65536"/>
                                      <a:gd name="T21" fmla="*/ 0 60000 65536"/>
                                      <a:gd name="T22" fmla="*/ 0 60000 65536"/>
                                      <a:gd name="T23" fmla="*/ 0 60000 65536"/>
                                      <a:gd name="T24" fmla="*/ 3163 w 21600"/>
                                      <a:gd name="T25" fmla="*/ 3163 h 21600"/>
                                      <a:gd name="T26" fmla="*/ 18437 w 21600"/>
                                      <a:gd name="T27" fmla="*/ 18437 h 21600"/>
                                    </a:gdLst>
                                    <a:ahLst/>
                                    <a:cxnLst>
                                      <a:cxn ang="T16">
                                        <a:pos x="T0" y="T1"/>
                                      </a:cxn>
                                      <a:cxn ang="T17">
                                        <a:pos x="T2" y="T3"/>
                                      </a:cxn>
                                      <a:cxn ang="T18">
                                        <a:pos x="T4" y="T5"/>
                                      </a:cxn>
                                      <a:cxn ang="T19">
                                        <a:pos x="T6" y="T7"/>
                                      </a:cxn>
                                      <a:cxn ang="T20">
                                        <a:pos x="T8" y="T9"/>
                                      </a:cxn>
                                      <a:cxn ang="T21">
                                        <a:pos x="T10" y="T11"/>
                                      </a:cxn>
                                      <a:cxn ang="T22">
                                        <a:pos x="T12" y="T13"/>
                                      </a:cxn>
                                      <a:cxn ang="T23">
                                        <a:pos x="T14" y="T15"/>
                                      </a:cxn>
                                    </a:cxnLst>
                                    <a:rect l="T24" t="T25" r="T26" b="T27"/>
                                    <a:pathLst>
                                      <a:path w="21600" h="21600">
                                        <a:moveTo>
                                          <a:pt x="0" y="10800"/>
                                        </a:moveTo>
                                        <a:cubicBezTo>
                                          <a:pt x="0" y="4835"/>
                                          <a:pt x="4835" y="0"/>
                                          <a:pt x="10800" y="0"/>
                                        </a:cubicBezTo>
                                        <a:cubicBezTo>
                                          <a:pt x="16765" y="0"/>
                                          <a:pt x="21600" y="4835"/>
                                          <a:pt x="21600" y="10800"/>
                                        </a:cubicBezTo>
                                        <a:cubicBezTo>
                                          <a:pt x="21600" y="16765"/>
                                          <a:pt x="16765" y="21600"/>
                                          <a:pt x="10800" y="21600"/>
                                        </a:cubicBezTo>
                                        <a:cubicBezTo>
                                          <a:pt x="4835" y="21600"/>
                                          <a:pt x="0" y="16765"/>
                                          <a:pt x="0" y="10800"/>
                                        </a:cubicBezTo>
                                        <a:close/>
                                        <a:moveTo>
                                          <a:pt x="5400" y="10800"/>
                                        </a:moveTo>
                                        <a:cubicBezTo>
                                          <a:pt x="5400" y="13782"/>
                                          <a:pt x="7818" y="16200"/>
                                          <a:pt x="10800" y="16200"/>
                                        </a:cubicBezTo>
                                        <a:cubicBezTo>
                                          <a:pt x="13782" y="16200"/>
                                          <a:pt x="16200" y="13782"/>
                                          <a:pt x="16200" y="10800"/>
                                        </a:cubicBezTo>
                                        <a:cubicBezTo>
                                          <a:pt x="16200" y="7818"/>
                                          <a:pt x="13782" y="5400"/>
                                          <a:pt x="10800" y="5400"/>
                                        </a:cubicBezTo>
                                        <a:cubicBezTo>
                                          <a:pt x="7818" y="5400"/>
                                          <a:pt x="5400" y="7818"/>
                                          <a:pt x="5400" y="10800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FF9900"/>
                                  </a:solidFill>
                                  <a:ln w="9525">
                                    <a:solidFill>
                                      <a:schemeClr val="tx1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endParaRPr lang="en-US" dirty="0"/>
                                  </a:p>
                                </p:txBody>
                              </p:sp>
                              <p:sp>
                                <p:nvSpPr>
                                  <p:cNvPr id="749" name="Oval 279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1031875" y="6578600"/>
                                    <a:ext cx="55563" cy="55563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chemeClr val="tx1"/>
                                  </a:solidFill>
                                  <a:ln>
                                    <a:noFill/>
                                  </a:ln>
                                  <a:extLst>
                                    <a:ext uri="{91240B29-F687-4F45-9708-019B960494DF}">
                                      <a14:hiddenLine xmlns:a14="http://schemas.microsoft.com/office/drawing/2010/main" w="9525">
                                        <a:solidFill>
                                          <a:srgbClr val="000000"/>
                                        </a:solidFill>
                                        <a:round/>
                                        <a:headEnd/>
                                        <a:tailEnd/>
                                      </a14:hiddenLine>
                                    </a:ext>
                                  </a:extLst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pPr algn="ctr" eaLnBrk="0" hangingPunct="0">
                                      <a:lnSpc>
                                        <a:spcPct val="80000"/>
                                      </a:lnSpc>
                                      <a:buClr>
                                        <a:srgbClr val="FFFF00"/>
                                      </a:buClr>
                                      <a:buSzPct val="75000"/>
                                    </a:pPr>
                                    <a:endParaRPr lang="en-IN" sz="2000" b="1" dirty="0">
                                      <a:solidFill>
                                        <a:srgbClr val="FF0000"/>
                                      </a:solidFill>
                                      <a:latin typeface="Calibri" pitchFamily="34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750" name="Oval 280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441325" y="2884488"/>
                                    <a:ext cx="55563" cy="55562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chemeClr val="tx1"/>
                                  </a:solidFill>
                                  <a:ln>
                                    <a:noFill/>
                                  </a:ln>
                                  <a:extLst>
                                    <a:ext uri="{91240B29-F687-4F45-9708-019B960494DF}">
                                      <a14:hiddenLine xmlns:a14="http://schemas.microsoft.com/office/drawing/2010/main" w="9525">
                                        <a:solidFill>
                                          <a:srgbClr val="000000"/>
                                        </a:solidFill>
                                        <a:round/>
                                        <a:headEnd/>
                                        <a:tailEnd/>
                                      </a14:hiddenLine>
                                    </a:ext>
                                  </a:extLst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pPr algn="ctr" eaLnBrk="0" hangingPunct="0">
                                      <a:lnSpc>
                                        <a:spcPct val="80000"/>
                                      </a:lnSpc>
                                      <a:buClr>
                                        <a:srgbClr val="FFFF00"/>
                                      </a:buClr>
                                      <a:buSzPct val="75000"/>
                                    </a:pPr>
                                    <a:endParaRPr lang="en-IN" sz="2000" b="1" dirty="0">
                                      <a:solidFill>
                                        <a:srgbClr val="FF0000"/>
                                      </a:solidFill>
                                      <a:latin typeface="Calibri" pitchFamily="34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751" name="Oval 287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265488" y="820738"/>
                                    <a:ext cx="73025" cy="73025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chemeClr val="tx1"/>
                                  </a:solidFill>
                                  <a:ln>
                                    <a:noFill/>
                                  </a:ln>
                                  <a:extLst>
                                    <a:ext uri="{91240B29-F687-4F45-9708-019B960494DF}">
                                      <a14:hiddenLine xmlns:a14="http://schemas.microsoft.com/office/drawing/2010/main" w="9525">
                                        <a:solidFill>
                                          <a:srgbClr val="000000"/>
                                        </a:solidFill>
                                        <a:round/>
                                        <a:headEnd/>
                                        <a:tailEnd/>
                                      </a14:hiddenLine>
                                    </a:ext>
                                  </a:extLst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pPr algn="ctr" eaLnBrk="0" hangingPunct="0">
                                      <a:lnSpc>
                                        <a:spcPct val="80000"/>
                                      </a:lnSpc>
                                      <a:buClr>
                                        <a:srgbClr val="FFFF00"/>
                                      </a:buClr>
                                      <a:buSzPct val="75000"/>
                                    </a:pPr>
                                    <a:endParaRPr lang="en-IN" sz="2000" b="1" dirty="0">
                                      <a:solidFill>
                                        <a:srgbClr val="FF0000"/>
                                      </a:solidFill>
                                      <a:latin typeface="Calibri" pitchFamily="34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752" name="Oval 288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930275" y="3170238"/>
                                    <a:ext cx="73025" cy="73025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CC3300"/>
                                  </a:solidFill>
                                  <a:ln>
                                    <a:noFill/>
                                  </a:ln>
                                  <a:extLst>
                                    <a:ext uri="{91240B29-F687-4F45-9708-019B960494DF}">
                                      <a14:hiddenLine xmlns:a14="http://schemas.microsoft.com/office/drawing/2010/main" w="9525">
                                        <a:solidFill>
                                          <a:srgbClr val="000000"/>
                                        </a:solidFill>
                                        <a:round/>
                                        <a:headEnd/>
                                        <a:tailEnd/>
                                      </a14:hiddenLine>
                                    </a:ext>
                                  </a:extLst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pPr algn="ctr" eaLnBrk="0" hangingPunct="0">
                                      <a:lnSpc>
                                        <a:spcPct val="80000"/>
                                      </a:lnSpc>
                                      <a:buClr>
                                        <a:srgbClr val="FFFF00"/>
                                      </a:buClr>
                                      <a:buSzPct val="75000"/>
                                    </a:pPr>
                                    <a:endParaRPr lang="en-IN" sz="2000" b="1" dirty="0">
                                      <a:solidFill>
                                        <a:srgbClr val="FF0000"/>
                                      </a:solidFill>
                                      <a:latin typeface="Calibri" pitchFamily="34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753" name="AutoShape 290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7204075" y="2325688"/>
                                    <a:ext cx="76200" cy="76200"/>
                                  </a:xfrm>
                                  <a:custGeom>
                                    <a:avLst/>
                                    <a:gdLst>
                                      <a:gd name="T0" fmla="*/ 2147483647 w 21600"/>
                                      <a:gd name="T1" fmla="*/ 0 h 21600"/>
                                      <a:gd name="T2" fmla="*/ 2147483647 w 21600"/>
                                      <a:gd name="T3" fmla="*/ 2147483647 h 21600"/>
                                      <a:gd name="T4" fmla="*/ 0 w 21600"/>
                                      <a:gd name="T5" fmla="*/ 2147483647 h 21600"/>
                                      <a:gd name="T6" fmla="*/ 2147483647 w 21600"/>
                                      <a:gd name="T7" fmla="*/ 2147483647 h 21600"/>
                                      <a:gd name="T8" fmla="*/ 2147483647 w 21600"/>
                                      <a:gd name="T9" fmla="*/ 2147483647 h 21600"/>
                                      <a:gd name="T10" fmla="*/ 2147483647 w 21600"/>
                                      <a:gd name="T11" fmla="*/ 2147483647 h 21600"/>
                                      <a:gd name="T12" fmla="*/ 2147483647 w 21600"/>
                                      <a:gd name="T13" fmla="*/ 2147483647 h 21600"/>
                                      <a:gd name="T14" fmla="*/ 2147483647 w 21600"/>
                                      <a:gd name="T15" fmla="*/ 2147483647 h 21600"/>
                                      <a:gd name="T16" fmla="*/ 0 60000 65536"/>
                                      <a:gd name="T17" fmla="*/ 0 60000 65536"/>
                                      <a:gd name="T18" fmla="*/ 0 60000 65536"/>
                                      <a:gd name="T19" fmla="*/ 0 60000 65536"/>
                                      <a:gd name="T20" fmla="*/ 0 60000 65536"/>
                                      <a:gd name="T21" fmla="*/ 0 60000 65536"/>
                                      <a:gd name="T22" fmla="*/ 0 60000 65536"/>
                                      <a:gd name="T23" fmla="*/ 0 60000 65536"/>
                                      <a:gd name="T24" fmla="*/ 3163 w 21600"/>
                                      <a:gd name="T25" fmla="*/ 3163 h 21600"/>
                                      <a:gd name="T26" fmla="*/ 18437 w 21600"/>
                                      <a:gd name="T27" fmla="*/ 18437 h 21600"/>
                                    </a:gdLst>
                                    <a:ahLst/>
                                    <a:cxnLst>
                                      <a:cxn ang="T16">
                                        <a:pos x="T0" y="T1"/>
                                      </a:cxn>
                                      <a:cxn ang="T17">
                                        <a:pos x="T2" y="T3"/>
                                      </a:cxn>
                                      <a:cxn ang="T18">
                                        <a:pos x="T4" y="T5"/>
                                      </a:cxn>
                                      <a:cxn ang="T19">
                                        <a:pos x="T6" y="T7"/>
                                      </a:cxn>
                                      <a:cxn ang="T20">
                                        <a:pos x="T8" y="T9"/>
                                      </a:cxn>
                                      <a:cxn ang="T21">
                                        <a:pos x="T10" y="T11"/>
                                      </a:cxn>
                                      <a:cxn ang="T22">
                                        <a:pos x="T12" y="T13"/>
                                      </a:cxn>
                                      <a:cxn ang="T23">
                                        <a:pos x="T14" y="T15"/>
                                      </a:cxn>
                                    </a:cxnLst>
                                    <a:rect l="T24" t="T25" r="T26" b="T27"/>
                                    <a:pathLst>
                                      <a:path w="21600" h="21600">
                                        <a:moveTo>
                                          <a:pt x="0" y="10800"/>
                                        </a:moveTo>
                                        <a:cubicBezTo>
                                          <a:pt x="0" y="4835"/>
                                          <a:pt x="4835" y="0"/>
                                          <a:pt x="10800" y="0"/>
                                        </a:cubicBezTo>
                                        <a:cubicBezTo>
                                          <a:pt x="16765" y="0"/>
                                          <a:pt x="21600" y="4835"/>
                                          <a:pt x="21600" y="10800"/>
                                        </a:cubicBezTo>
                                        <a:cubicBezTo>
                                          <a:pt x="21600" y="16765"/>
                                          <a:pt x="16765" y="21600"/>
                                          <a:pt x="10800" y="21600"/>
                                        </a:cubicBezTo>
                                        <a:cubicBezTo>
                                          <a:pt x="4835" y="21600"/>
                                          <a:pt x="0" y="16765"/>
                                          <a:pt x="0" y="10800"/>
                                        </a:cubicBezTo>
                                        <a:close/>
                                        <a:moveTo>
                                          <a:pt x="5400" y="10800"/>
                                        </a:moveTo>
                                        <a:cubicBezTo>
                                          <a:pt x="5400" y="13782"/>
                                          <a:pt x="7818" y="16200"/>
                                          <a:pt x="10800" y="16200"/>
                                        </a:cubicBezTo>
                                        <a:cubicBezTo>
                                          <a:pt x="13782" y="16200"/>
                                          <a:pt x="16200" y="13782"/>
                                          <a:pt x="16200" y="10800"/>
                                        </a:cubicBezTo>
                                        <a:cubicBezTo>
                                          <a:pt x="16200" y="7818"/>
                                          <a:pt x="13782" y="5400"/>
                                          <a:pt x="10800" y="5400"/>
                                        </a:cubicBezTo>
                                        <a:cubicBezTo>
                                          <a:pt x="7818" y="5400"/>
                                          <a:pt x="5400" y="7818"/>
                                          <a:pt x="5400" y="10800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FF9900"/>
                                  </a:solidFill>
                                  <a:ln w="9525">
                                    <a:solidFill>
                                      <a:schemeClr val="tx1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endParaRPr lang="en-US" dirty="0"/>
                                  </a:p>
                                </p:txBody>
                              </p:sp>
                              <p:sp>
                                <p:nvSpPr>
                                  <p:cNvPr id="754" name="AutoShape 292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7299325" y="1182688"/>
                                    <a:ext cx="76200" cy="76200"/>
                                  </a:xfrm>
                                  <a:custGeom>
                                    <a:avLst/>
                                    <a:gdLst>
                                      <a:gd name="T0" fmla="*/ 2147483647 w 21600"/>
                                      <a:gd name="T1" fmla="*/ 0 h 21600"/>
                                      <a:gd name="T2" fmla="*/ 2147483647 w 21600"/>
                                      <a:gd name="T3" fmla="*/ 2147483647 h 21600"/>
                                      <a:gd name="T4" fmla="*/ 0 w 21600"/>
                                      <a:gd name="T5" fmla="*/ 2147483647 h 21600"/>
                                      <a:gd name="T6" fmla="*/ 2147483647 w 21600"/>
                                      <a:gd name="T7" fmla="*/ 2147483647 h 21600"/>
                                      <a:gd name="T8" fmla="*/ 2147483647 w 21600"/>
                                      <a:gd name="T9" fmla="*/ 2147483647 h 21600"/>
                                      <a:gd name="T10" fmla="*/ 2147483647 w 21600"/>
                                      <a:gd name="T11" fmla="*/ 2147483647 h 21600"/>
                                      <a:gd name="T12" fmla="*/ 2147483647 w 21600"/>
                                      <a:gd name="T13" fmla="*/ 2147483647 h 21600"/>
                                      <a:gd name="T14" fmla="*/ 2147483647 w 21600"/>
                                      <a:gd name="T15" fmla="*/ 2147483647 h 21600"/>
                                      <a:gd name="T16" fmla="*/ 0 60000 65536"/>
                                      <a:gd name="T17" fmla="*/ 0 60000 65536"/>
                                      <a:gd name="T18" fmla="*/ 0 60000 65536"/>
                                      <a:gd name="T19" fmla="*/ 0 60000 65536"/>
                                      <a:gd name="T20" fmla="*/ 0 60000 65536"/>
                                      <a:gd name="T21" fmla="*/ 0 60000 65536"/>
                                      <a:gd name="T22" fmla="*/ 0 60000 65536"/>
                                      <a:gd name="T23" fmla="*/ 0 60000 65536"/>
                                      <a:gd name="T24" fmla="*/ 3163 w 21600"/>
                                      <a:gd name="T25" fmla="*/ 3163 h 21600"/>
                                      <a:gd name="T26" fmla="*/ 18437 w 21600"/>
                                      <a:gd name="T27" fmla="*/ 18437 h 21600"/>
                                    </a:gdLst>
                                    <a:ahLst/>
                                    <a:cxnLst>
                                      <a:cxn ang="T16">
                                        <a:pos x="T0" y="T1"/>
                                      </a:cxn>
                                      <a:cxn ang="T17">
                                        <a:pos x="T2" y="T3"/>
                                      </a:cxn>
                                      <a:cxn ang="T18">
                                        <a:pos x="T4" y="T5"/>
                                      </a:cxn>
                                      <a:cxn ang="T19">
                                        <a:pos x="T6" y="T7"/>
                                      </a:cxn>
                                      <a:cxn ang="T20">
                                        <a:pos x="T8" y="T9"/>
                                      </a:cxn>
                                      <a:cxn ang="T21">
                                        <a:pos x="T10" y="T11"/>
                                      </a:cxn>
                                      <a:cxn ang="T22">
                                        <a:pos x="T12" y="T13"/>
                                      </a:cxn>
                                      <a:cxn ang="T23">
                                        <a:pos x="T14" y="T15"/>
                                      </a:cxn>
                                    </a:cxnLst>
                                    <a:rect l="T24" t="T25" r="T26" b="T27"/>
                                    <a:pathLst>
                                      <a:path w="21600" h="21600">
                                        <a:moveTo>
                                          <a:pt x="0" y="10800"/>
                                        </a:moveTo>
                                        <a:cubicBezTo>
                                          <a:pt x="0" y="4835"/>
                                          <a:pt x="4835" y="0"/>
                                          <a:pt x="10800" y="0"/>
                                        </a:cubicBezTo>
                                        <a:cubicBezTo>
                                          <a:pt x="16765" y="0"/>
                                          <a:pt x="21600" y="4835"/>
                                          <a:pt x="21600" y="10800"/>
                                        </a:cubicBezTo>
                                        <a:cubicBezTo>
                                          <a:pt x="21600" y="16765"/>
                                          <a:pt x="16765" y="21600"/>
                                          <a:pt x="10800" y="21600"/>
                                        </a:cubicBezTo>
                                        <a:cubicBezTo>
                                          <a:pt x="4835" y="21600"/>
                                          <a:pt x="0" y="16765"/>
                                          <a:pt x="0" y="10800"/>
                                        </a:cubicBezTo>
                                        <a:close/>
                                        <a:moveTo>
                                          <a:pt x="5400" y="10800"/>
                                        </a:moveTo>
                                        <a:cubicBezTo>
                                          <a:pt x="5400" y="13782"/>
                                          <a:pt x="7818" y="16200"/>
                                          <a:pt x="10800" y="16200"/>
                                        </a:cubicBezTo>
                                        <a:cubicBezTo>
                                          <a:pt x="13782" y="16200"/>
                                          <a:pt x="16200" y="13782"/>
                                          <a:pt x="16200" y="10800"/>
                                        </a:cubicBezTo>
                                        <a:cubicBezTo>
                                          <a:pt x="16200" y="7818"/>
                                          <a:pt x="13782" y="5400"/>
                                          <a:pt x="10800" y="5400"/>
                                        </a:cubicBezTo>
                                        <a:cubicBezTo>
                                          <a:pt x="7818" y="5400"/>
                                          <a:pt x="5400" y="7818"/>
                                          <a:pt x="5400" y="10800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FF9900"/>
                                  </a:solidFill>
                                  <a:ln w="9525">
                                    <a:solidFill>
                                      <a:schemeClr val="tx1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endParaRPr lang="en-US" dirty="0"/>
                                  </a:p>
                                </p:txBody>
                              </p:sp>
                              <p:sp>
                                <p:nvSpPr>
                                  <p:cNvPr id="755" name="AutoShape 294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275013" y="3911600"/>
                                    <a:ext cx="109537" cy="109538"/>
                                  </a:xfrm>
                                  <a:prstGeom prst="flowChartConnector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chemeClr val="tx1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pPr algn="ctr" eaLnBrk="0" hangingPunct="0">
                                      <a:lnSpc>
                                        <a:spcPct val="80000"/>
                                      </a:lnSpc>
                                      <a:buClr>
                                        <a:srgbClr val="FFFF00"/>
                                      </a:buClr>
                                      <a:buSzPct val="75000"/>
                                    </a:pPr>
                                    <a:endParaRPr lang="en-IN" sz="2000" b="1" dirty="0">
                                      <a:solidFill>
                                        <a:srgbClr val="FF0000"/>
                                      </a:solidFill>
                                      <a:latin typeface="Calibri" pitchFamily="34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756" name="Oval 328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5584825" y="2382838"/>
                                    <a:ext cx="73025" cy="73025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CC3300"/>
                                  </a:solidFill>
                                  <a:ln>
                                    <a:noFill/>
                                  </a:ln>
                                  <a:extLst>
                                    <a:ext uri="{91240B29-F687-4F45-9708-019B960494DF}">
                                      <a14:hiddenLine xmlns:a14="http://schemas.microsoft.com/office/drawing/2010/main" w="9525">
                                        <a:solidFill>
                                          <a:srgbClr val="000000"/>
                                        </a:solidFill>
                                        <a:round/>
                                        <a:headEnd/>
                                        <a:tailEnd/>
                                      </a14:hiddenLine>
                                    </a:ext>
                                  </a:extLst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pPr algn="ctr" eaLnBrk="0" hangingPunct="0">
                                      <a:lnSpc>
                                        <a:spcPct val="80000"/>
                                      </a:lnSpc>
                                      <a:buClr>
                                        <a:srgbClr val="FFFF00"/>
                                      </a:buClr>
                                      <a:buSzPct val="75000"/>
                                    </a:pPr>
                                    <a:endParaRPr lang="en-IN" sz="2000" b="1" dirty="0">
                                      <a:solidFill>
                                        <a:srgbClr val="FF0000"/>
                                      </a:solidFill>
                                      <a:latin typeface="Calibri" pitchFamily="34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757" name="Oval 275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4251325" y="3705225"/>
                                    <a:ext cx="73025" cy="73025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CC3300"/>
                                  </a:solidFill>
                                  <a:ln>
                                    <a:noFill/>
                                  </a:ln>
                                  <a:extLst>
                                    <a:ext uri="{91240B29-F687-4F45-9708-019B960494DF}">
                                      <a14:hiddenLine xmlns:a14="http://schemas.microsoft.com/office/drawing/2010/main" w="9525">
                                        <a:solidFill>
                                          <a:srgbClr val="000000"/>
                                        </a:solidFill>
                                        <a:round/>
                                        <a:headEnd/>
                                        <a:tailEnd/>
                                      </a14:hiddenLine>
                                    </a:ext>
                                  </a:extLst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pPr algn="ctr" eaLnBrk="0" hangingPunct="0">
                                      <a:lnSpc>
                                        <a:spcPct val="80000"/>
                                      </a:lnSpc>
                                      <a:buClr>
                                        <a:srgbClr val="FFFF00"/>
                                      </a:buClr>
                                      <a:buSzPct val="75000"/>
                                    </a:pPr>
                                    <a:endParaRPr lang="en-IN" sz="2000" b="1" dirty="0">
                                      <a:solidFill>
                                        <a:srgbClr val="FF0000"/>
                                      </a:solidFill>
                                      <a:latin typeface="Calibri" pitchFamily="34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758" name="Oval 194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343150" y="3570288"/>
                                    <a:ext cx="73025" cy="73025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CC3300"/>
                                  </a:solidFill>
                                  <a:ln>
                                    <a:noFill/>
                                  </a:ln>
                                  <a:extLst>
                                    <a:ext uri="{91240B29-F687-4F45-9708-019B960494DF}">
                                      <a14:hiddenLine xmlns:a14="http://schemas.microsoft.com/office/drawing/2010/main" w="9525">
                                        <a:solidFill>
                                          <a:srgbClr val="000000"/>
                                        </a:solidFill>
                                        <a:round/>
                                        <a:headEnd/>
                                        <a:tailEnd/>
                                      </a14:hiddenLine>
                                    </a:ext>
                                  </a:extLst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pPr algn="ctr" eaLnBrk="0" hangingPunct="0">
                                      <a:lnSpc>
                                        <a:spcPct val="80000"/>
                                      </a:lnSpc>
                                      <a:buClr>
                                        <a:srgbClr val="FFFF00"/>
                                      </a:buClr>
                                      <a:buSzPct val="75000"/>
                                    </a:pPr>
                                    <a:endParaRPr lang="en-IN" sz="2000" b="1" dirty="0">
                                      <a:solidFill>
                                        <a:srgbClr val="FF0000"/>
                                      </a:solidFill>
                                      <a:latin typeface="Calibri" pitchFamily="34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759" name="Oval 249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389188" y="1362075"/>
                                    <a:ext cx="73025" cy="73025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CC3300"/>
                                  </a:solidFill>
                                  <a:ln>
                                    <a:noFill/>
                                  </a:ln>
                                  <a:extLst>
                                    <a:ext uri="{91240B29-F687-4F45-9708-019B960494DF}">
                                      <a14:hiddenLine xmlns:a14="http://schemas.microsoft.com/office/drawing/2010/main" w="9525">
                                        <a:solidFill>
                                          <a:srgbClr val="000000"/>
                                        </a:solidFill>
                                        <a:round/>
                                        <a:headEnd/>
                                        <a:tailEnd/>
                                      </a14:hiddenLine>
                                    </a:ext>
                                  </a:extLst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pPr algn="ctr" eaLnBrk="0" hangingPunct="0">
                                      <a:lnSpc>
                                        <a:spcPct val="80000"/>
                                      </a:lnSpc>
                                      <a:buClr>
                                        <a:srgbClr val="FFFF00"/>
                                      </a:buClr>
                                      <a:buSzPct val="75000"/>
                                    </a:pPr>
                                    <a:endParaRPr lang="en-IN" sz="2000" b="1" dirty="0">
                                      <a:solidFill>
                                        <a:srgbClr val="FF0000"/>
                                      </a:solidFill>
                                      <a:latin typeface="Calibri" pitchFamily="34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760" name="Oval 264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4046538" y="3527425"/>
                                    <a:ext cx="73025" cy="73025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CC3300"/>
                                  </a:solidFill>
                                  <a:ln>
                                    <a:noFill/>
                                  </a:ln>
                                  <a:extLst>
                                    <a:ext uri="{91240B29-F687-4F45-9708-019B960494DF}">
                                      <a14:hiddenLine xmlns:a14="http://schemas.microsoft.com/office/drawing/2010/main" w="9525">
                                        <a:solidFill>
                                          <a:srgbClr val="000000"/>
                                        </a:solidFill>
                                        <a:round/>
                                        <a:headEnd/>
                                        <a:tailEnd/>
                                      </a14:hiddenLine>
                                    </a:ext>
                                  </a:extLst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pPr algn="ctr" eaLnBrk="0" hangingPunct="0">
                                      <a:lnSpc>
                                        <a:spcPct val="80000"/>
                                      </a:lnSpc>
                                      <a:buClr>
                                        <a:srgbClr val="FFFF00"/>
                                      </a:buClr>
                                      <a:buSzPct val="75000"/>
                                    </a:pPr>
                                    <a:endParaRPr lang="en-IN" sz="2000" b="1" dirty="0">
                                      <a:solidFill>
                                        <a:srgbClr val="FF0000"/>
                                      </a:solidFill>
                                      <a:latin typeface="Calibri" pitchFamily="34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761" name="Oval 271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060575" y="6099175"/>
                                    <a:ext cx="73025" cy="74613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CC3300"/>
                                  </a:solidFill>
                                  <a:ln>
                                    <a:noFill/>
                                  </a:ln>
                                  <a:extLst>
                                    <a:ext uri="{91240B29-F687-4F45-9708-019B960494DF}">
                                      <a14:hiddenLine xmlns:a14="http://schemas.microsoft.com/office/drawing/2010/main" w="9525">
                                        <a:solidFill>
                                          <a:srgbClr val="000000"/>
                                        </a:solidFill>
                                        <a:round/>
                                        <a:headEnd/>
                                        <a:tailEnd/>
                                      </a14:hiddenLine>
                                    </a:ext>
                                  </a:extLst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pPr algn="ctr" eaLnBrk="0" hangingPunct="0">
                                      <a:lnSpc>
                                        <a:spcPct val="80000"/>
                                      </a:lnSpc>
                                      <a:buClr>
                                        <a:srgbClr val="FFFF00"/>
                                      </a:buClr>
                                      <a:buSzPct val="75000"/>
                                    </a:pPr>
                                    <a:endParaRPr lang="en-IN" sz="2000" b="1" dirty="0">
                                      <a:solidFill>
                                        <a:srgbClr val="FF0000"/>
                                      </a:solidFill>
                                      <a:latin typeface="Calibri" pitchFamily="34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762" name="Oval 259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4910138" y="2357438"/>
                                    <a:ext cx="73025" cy="73025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CC3300"/>
                                  </a:solidFill>
                                  <a:ln>
                                    <a:noFill/>
                                  </a:ln>
                                  <a:extLst>
                                    <a:ext uri="{91240B29-F687-4F45-9708-019B960494DF}">
                                      <a14:hiddenLine xmlns:a14="http://schemas.microsoft.com/office/drawing/2010/main" w="9525">
                                        <a:solidFill>
                                          <a:srgbClr val="000000"/>
                                        </a:solidFill>
                                        <a:round/>
                                        <a:headEnd/>
                                        <a:tailEnd/>
                                      </a14:hiddenLine>
                                    </a:ext>
                                  </a:extLst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pPr algn="ctr" eaLnBrk="0" hangingPunct="0">
                                      <a:lnSpc>
                                        <a:spcPct val="80000"/>
                                      </a:lnSpc>
                                      <a:buClr>
                                        <a:srgbClr val="FFFF00"/>
                                      </a:buClr>
                                      <a:buSzPct val="75000"/>
                                    </a:pPr>
                                    <a:endParaRPr lang="en-IN" sz="2000" b="1" dirty="0">
                                      <a:solidFill>
                                        <a:srgbClr val="FF0000"/>
                                      </a:solidFill>
                                      <a:latin typeface="Calibri" pitchFamily="34" charset="0"/>
                                    </a:endParaRPr>
                                  </a:p>
                                </p:txBody>
                              </p:sp>
                              <p:grpSp>
                                <p:nvGrpSpPr>
                                  <p:cNvPr id="763" name="Group 170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4324350" y="1009650"/>
                                    <a:ext cx="371475" cy="246063"/>
                                    <a:chOff x="3237" y="916"/>
                                    <a:chExt cx="234" cy="155"/>
                                  </a:xfrm>
                                </p:grpSpPr>
                                <p:sp>
                                  <p:nvSpPr>
                                    <p:cNvPr id="773" name="AutoShape 171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3300" y="938"/>
                                      <a:ext cx="86" cy="86"/>
                                    </a:xfrm>
                                    <a:prstGeom prst="flowChartConnector">
                                      <a:avLst/>
                                    </a:prstGeom>
                                    <a:solidFill>
                                      <a:srgbClr val="FFCC66"/>
                                    </a:solidFill>
                                    <a:ln w="9525">
                                      <a:solidFill>
                                        <a:srgbClr val="FFFF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endParaRPr lang="en-US" dirty="0">
                                        <a:latin typeface="Calibri" pitchFamily="34" charset="0"/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774" name="Text Box 172"/>
                                    <p:cNvSpPr txBox="1"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3237" y="916"/>
                                      <a:ext cx="234" cy="15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>
                                      <a:noFill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rgbClr val="FFFFFF"/>
                                          </a:solidFill>
                                        </a14:hiddenFill>
                                      </a:ext>
                                      <a:ext uri="{91240B29-F687-4F45-9708-019B960494DF}">
                                        <a14:hiddenLine xmlns:a14="http://schemas.microsoft.com/office/drawing/2010/main" w="9525">
                                          <a:solidFill>
                                            <a:srgbClr val="000000"/>
                                          </a:solidFill>
                                          <a:miter lim="800000"/>
                                          <a:headEnd/>
                                          <a:tailEnd/>
                                        </a14:hiddenLine>
                                      </a:ext>
                                    </a:extLst>
                                  </p:spPr>
                                  <p:txBody>
                                    <a:bodyPr>
                                      <a:spAutoFit/>
                                    </a:bodyPr>
                                    <a:lstStyle>
                                      <a:lvl1pPr eaLnBrk="0" hangingPunct="0">
                                        <a:defRPr>
                                          <a:solidFill>
                                            <a:schemeClr val="tx1"/>
                                          </a:solidFill>
                                          <a:latin typeface="Arial" charset="0"/>
                                          <a:cs typeface="Arial" charset="0"/>
                                        </a:defRPr>
                                      </a:lvl1pPr>
                                      <a:lvl2pPr marL="742950" indent="-285750" eaLnBrk="0" hangingPunct="0">
                                        <a:defRPr>
                                          <a:solidFill>
                                            <a:schemeClr val="tx1"/>
                                          </a:solidFill>
                                          <a:latin typeface="Arial" charset="0"/>
                                          <a:cs typeface="Arial" charset="0"/>
                                        </a:defRPr>
                                      </a:lvl2pPr>
                                      <a:lvl3pPr marL="1143000" indent="-228600" eaLnBrk="0" hangingPunct="0">
                                        <a:defRPr>
                                          <a:solidFill>
                                            <a:schemeClr val="tx1"/>
                                          </a:solidFill>
                                          <a:latin typeface="Arial" charset="0"/>
                                          <a:cs typeface="Arial" charset="0"/>
                                        </a:defRPr>
                                      </a:lvl3pPr>
                                      <a:lvl4pPr marL="1600200" indent="-228600" eaLnBrk="0" hangingPunct="0">
                                        <a:defRPr>
                                          <a:solidFill>
                                            <a:schemeClr val="tx1"/>
                                          </a:solidFill>
                                          <a:latin typeface="Arial" charset="0"/>
                                          <a:cs typeface="Arial" charset="0"/>
                                        </a:defRPr>
                                      </a:lvl4pPr>
                                      <a:lvl5pPr marL="2057400" indent="-228600" eaLnBrk="0" hangingPunct="0">
                                        <a:defRPr>
                                          <a:solidFill>
                                            <a:schemeClr val="tx1"/>
                                          </a:solidFill>
                                          <a:latin typeface="Arial" charset="0"/>
                                          <a:cs typeface="Arial" charset="0"/>
                                        </a:defRPr>
                                      </a:lvl5pPr>
                                      <a:lvl6pPr marL="2514600" indent="-228600" eaLnBrk="0" fontAlgn="base" hangingPunct="0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  <a:defRPr>
                                          <a:solidFill>
                                            <a:schemeClr val="tx1"/>
                                          </a:solidFill>
                                          <a:latin typeface="Arial" charset="0"/>
                                          <a:cs typeface="Arial" charset="0"/>
                                        </a:defRPr>
                                      </a:lvl6pPr>
                                      <a:lvl7pPr marL="2971800" indent="-228600" eaLnBrk="0" fontAlgn="base" hangingPunct="0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  <a:defRPr>
                                          <a:solidFill>
                                            <a:schemeClr val="tx1"/>
                                          </a:solidFill>
                                          <a:latin typeface="Arial" charset="0"/>
                                          <a:cs typeface="Arial" charset="0"/>
                                        </a:defRPr>
                                      </a:lvl7pPr>
                                      <a:lvl8pPr marL="3429000" indent="-228600" eaLnBrk="0" fontAlgn="base" hangingPunct="0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  <a:defRPr>
                                          <a:solidFill>
                                            <a:schemeClr val="tx1"/>
                                          </a:solidFill>
                                          <a:latin typeface="Arial" charset="0"/>
                                          <a:cs typeface="Arial" charset="0"/>
                                        </a:defRPr>
                                      </a:lvl8pPr>
                                      <a:lvl9pPr marL="3886200" indent="-228600" eaLnBrk="0" fontAlgn="base" hangingPunct="0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  <a:defRPr>
                                          <a:solidFill>
                                            <a:schemeClr val="tx1"/>
                                          </a:solidFill>
                                          <a:latin typeface="Arial" charset="0"/>
                                          <a:cs typeface="Arial" charset="0"/>
                                        </a:defRPr>
                                      </a:lvl9pPr>
                                    </a:lstStyle>
                                    <a:p>
                                      <a:pPr algn="ctr">
                                        <a:lnSpc>
                                          <a:spcPct val="80000"/>
                                        </a:lnSpc>
                                        <a:spcBef>
                                          <a:spcPct val="50000"/>
                                        </a:spcBef>
                                        <a:buClr>
                                          <a:srgbClr val="FFFF00"/>
                                        </a:buClr>
                                        <a:buSzPct val="75000"/>
                                      </a:pPr>
                                      <a:r>
                                        <a:rPr lang="en-US" sz="1200" b="1" dirty="0">
                                          <a:solidFill>
                                            <a:schemeClr val="bg2"/>
                                          </a:solidFill>
                                          <a:latin typeface="Calibri" pitchFamily="34" charset="0"/>
                                        </a:rPr>
                                        <a:t>P</a:t>
                                      </a: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764" name="Group 173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6000750" y="2466975"/>
                                    <a:ext cx="371475" cy="247650"/>
                                    <a:chOff x="3237" y="916"/>
                                    <a:chExt cx="234" cy="155"/>
                                  </a:xfrm>
                                </p:grpSpPr>
                                <p:sp>
                                  <p:nvSpPr>
                                    <p:cNvPr id="771" name="AutoShape 174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3300" y="938"/>
                                      <a:ext cx="86" cy="86"/>
                                    </a:xfrm>
                                    <a:prstGeom prst="flowChartConnector">
                                      <a:avLst/>
                                    </a:prstGeom>
                                    <a:solidFill>
                                      <a:srgbClr val="FFCC66"/>
                                    </a:solidFill>
                                    <a:ln w="9525">
                                      <a:solidFill>
                                        <a:srgbClr val="FFFF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endParaRPr lang="en-US" dirty="0">
                                        <a:latin typeface="Calibri" pitchFamily="34" charset="0"/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772" name="Text Box 175"/>
                                    <p:cNvSpPr txBox="1"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3237" y="916"/>
                                      <a:ext cx="234" cy="15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>
                                      <a:noFill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rgbClr val="FFFFFF"/>
                                          </a:solidFill>
                                        </a14:hiddenFill>
                                      </a:ext>
                                      <a:ext uri="{91240B29-F687-4F45-9708-019B960494DF}">
                                        <a14:hiddenLine xmlns:a14="http://schemas.microsoft.com/office/drawing/2010/main" w="9525">
                                          <a:solidFill>
                                            <a:srgbClr val="000000"/>
                                          </a:solidFill>
                                          <a:miter lim="800000"/>
                                          <a:headEnd/>
                                          <a:tailEnd/>
                                        </a14:hiddenLine>
                                      </a:ext>
                                    </a:extLst>
                                  </p:spPr>
                                  <p:txBody>
                                    <a:bodyPr>
                                      <a:spAutoFit/>
                                    </a:bodyPr>
                                    <a:lstStyle>
                                      <a:lvl1pPr eaLnBrk="0" hangingPunct="0">
                                        <a:defRPr>
                                          <a:solidFill>
                                            <a:schemeClr val="tx1"/>
                                          </a:solidFill>
                                          <a:latin typeface="Arial" charset="0"/>
                                          <a:cs typeface="Arial" charset="0"/>
                                        </a:defRPr>
                                      </a:lvl1pPr>
                                      <a:lvl2pPr marL="742950" indent="-285750" eaLnBrk="0" hangingPunct="0">
                                        <a:defRPr>
                                          <a:solidFill>
                                            <a:schemeClr val="tx1"/>
                                          </a:solidFill>
                                          <a:latin typeface="Arial" charset="0"/>
                                          <a:cs typeface="Arial" charset="0"/>
                                        </a:defRPr>
                                      </a:lvl2pPr>
                                      <a:lvl3pPr marL="1143000" indent="-228600" eaLnBrk="0" hangingPunct="0">
                                        <a:defRPr>
                                          <a:solidFill>
                                            <a:schemeClr val="tx1"/>
                                          </a:solidFill>
                                          <a:latin typeface="Arial" charset="0"/>
                                          <a:cs typeface="Arial" charset="0"/>
                                        </a:defRPr>
                                      </a:lvl3pPr>
                                      <a:lvl4pPr marL="1600200" indent="-228600" eaLnBrk="0" hangingPunct="0">
                                        <a:defRPr>
                                          <a:solidFill>
                                            <a:schemeClr val="tx1"/>
                                          </a:solidFill>
                                          <a:latin typeface="Arial" charset="0"/>
                                          <a:cs typeface="Arial" charset="0"/>
                                        </a:defRPr>
                                      </a:lvl4pPr>
                                      <a:lvl5pPr marL="2057400" indent="-228600" eaLnBrk="0" hangingPunct="0">
                                        <a:defRPr>
                                          <a:solidFill>
                                            <a:schemeClr val="tx1"/>
                                          </a:solidFill>
                                          <a:latin typeface="Arial" charset="0"/>
                                          <a:cs typeface="Arial" charset="0"/>
                                        </a:defRPr>
                                      </a:lvl5pPr>
                                      <a:lvl6pPr marL="2514600" indent="-228600" eaLnBrk="0" fontAlgn="base" hangingPunct="0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  <a:defRPr>
                                          <a:solidFill>
                                            <a:schemeClr val="tx1"/>
                                          </a:solidFill>
                                          <a:latin typeface="Arial" charset="0"/>
                                          <a:cs typeface="Arial" charset="0"/>
                                        </a:defRPr>
                                      </a:lvl6pPr>
                                      <a:lvl7pPr marL="2971800" indent="-228600" eaLnBrk="0" fontAlgn="base" hangingPunct="0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  <a:defRPr>
                                          <a:solidFill>
                                            <a:schemeClr val="tx1"/>
                                          </a:solidFill>
                                          <a:latin typeface="Arial" charset="0"/>
                                          <a:cs typeface="Arial" charset="0"/>
                                        </a:defRPr>
                                      </a:lvl7pPr>
                                      <a:lvl8pPr marL="3429000" indent="-228600" eaLnBrk="0" fontAlgn="base" hangingPunct="0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  <a:defRPr>
                                          <a:solidFill>
                                            <a:schemeClr val="tx1"/>
                                          </a:solidFill>
                                          <a:latin typeface="Arial" charset="0"/>
                                          <a:cs typeface="Arial" charset="0"/>
                                        </a:defRPr>
                                      </a:lvl8pPr>
                                      <a:lvl9pPr marL="3886200" indent="-228600" eaLnBrk="0" fontAlgn="base" hangingPunct="0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  <a:defRPr>
                                          <a:solidFill>
                                            <a:schemeClr val="tx1"/>
                                          </a:solidFill>
                                          <a:latin typeface="Arial" charset="0"/>
                                          <a:cs typeface="Arial" charset="0"/>
                                        </a:defRPr>
                                      </a:lvl9pPr>
                                    </a:lstStyle>
                                    <a:p>
                                      <a:pPr algn="ctr">
                                        <a:lnSpc>
                                          <a:spcPct val="80000"/>
                                        </a:lnSpc>
                                        <a:spcBef>
                                          <a:spcPct val="50000"/>
                                        </a:spcBef>
                                        <a:buClr>
                                          <a:srgbClr val="FFFF00"/>
                                        </a:buClr>
                                        <a:buSzPct val="75000"/>
                                      </a:pPr>
                                      <a:r>
                                        <a:rPr lang="en-US" sz="1200" b="1" dirty="0">
                                          <a:solidFill>
                                            <a:schemeClr val="bg2"/>
                                          </a:solidFill>
                                          <a:latin typeface="Calibri" pitchFamily="34" charset="0"/>
                                        </a:rPr>
                                        <a:t>P</a:t>
                                      </a: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765" name="Group 176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209800" y="3200400"/>
                                    <a:ext cx="371475" cy="246063"/>
                                    <a:chOff x="3237" y="916"/>
                                    <a:chExt cx="234" cy="155"/>
                                  </a:xfrm>
                                </p:grpSpPr>
                                <p:sp>
                                  <p:nvSpPr>
                                    <p:cNvPr id="769" name="AutoShape 177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3300" y="938"/>
                                      <a:ext cx="86" cy="86"/>
                                    </a:xfrm>
                                    <a:prstGeom prst="flowChartConnector">
                                      <a:avLst/>
                                    </a:prstGeom>
                                    <a:solidFill>
                                      <a:srgbClr val="FFCC66"/>
                                    </a:solidFill>
                                    <a:ln w="9525">
                                      <a:solidFill>
                                        <a:srgbClr val="FFFF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endParaRPr lang="en-US" dirty="0">
                                        <a:latin typeface="Calibri" pitchFamily="34" charset="0"/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770" name="Text Box 178"/>
                                    <p:cNvSpPr txBox="1"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3237" y="916"/>
                                      <a:ext cx="234" cy="15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>
                                      <a:noFill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rgbClr val="FFFFFF"/>
                                          </a:solidFill>
                                        </a14:hiddenFill>
                                      </a:ext>
                                      <a:ext uri="{91240B29-F687-4F45-9708-019B960494DF}">
                                        <a14:hiddenLine xmlns:a14="http://schemas.microsoft.com/office/drawing/2010/main" w="9525">
                                          <a:solidFill>
                                            <a:srgbClr val="000000"/>
                                          </a:solidFill>
                                          <a:miter lim="800000"/>
                                          <a:headEnd/>
                                          <a:tailEnd/>
                                        </a14:hiddenLine>
                                      </a:ext>
                                    </a:extLst>
                                  </p:spPr>
                                  <p:txBody>
                                    <a:bodyPr>
                                      <a:spAutoFit/>
                                    </a:bodyPr>
                                    <a:lstStyle>
                                      <a:lvl1pPr eaLnBrk="0" hangingPunct="0">
                                        <a:defRPr>
                                          <a:solidFill>
                                            <a:schemeClr val="tx1"/>
                                          </a:solidFill>
                                          <a:latin typeface="Arial" charset="0"/>
                                          <a:cs typeface="Arial" charset="0"/>
                                        </a:defRPr>
                                      </a:lvl1pPr>
                                      <a:lvl2pPr marL="742950" indent="-285750" eaLnBrk="0" hangingPunct="0">
                                        <a:defRPr>
                                          <a:solidFill>
                                            <a:schemeClr val="tx1"/>
                                          </a:solidFill>
                                          <a:latin typeface="Arial" charset="0"/>
                                          <a:cs typeface="Arial" charset="0"/>
                                        </a:defRPr>
                                      </a:lvl2pPr>
                                      <a:lvl3pPr marL="1143000" indent="-228600" eaLnBrk="0" hangingPunct="0">
                                        <a:defRPr>
                                          <a:solidFill>
                                            <a:schemeClr val="tx1"/>
                                          </a:solidFill>
                                          <a:latin typeface="Arial" charset="0"/>
                                          <a:cs typeface="Arial" charset="0"/>
                                        </a:defRPr>
                                      </a:lvl3pPr>
                                      <a:lvl4pPr marL="1600200" indent="-228600" eaLnBrk="0" hangingPunct="0">
                                        <a:defRPr>
                                          <a:solidFill>
                                            <a:schemeClr val="tx1"/>
                                          </a:solidFill>
                                          <a:latin typeface="Arial" charset="0"/>
                                          <a:cs typeface="Arial" charset="0"/>
                                        </a:defRPr>
                                      </a:lvl4pPr>
                                      <a:lvl5pPr marL="2057400" indent="-228600" eaLnBrk="0" hangingPunct="0">
                                        <a:defRPr>
                                          <a:solidFill>
                                            <a:schemeClr val="tx1"/>
                                          </a:solidFill>
                                          <a:latin typeface="Arial" charset="0"/>
                                          <a:cs typeface="Arial" charset="0"/>
                                        </a:defRPr>
                                      </a:lvl5pPr>
                                      <a:lvl6pPr marL="2514600" indent="-228600" eaLnBrk="0" fontAlgn="base" hangingPunct="0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  <a:defRPr>
                                          <a:solidFill>
                                            <a:schemeClr val="tx1"/>
                                          </a:solidFill>
                                          <a:latin typeface="Arial" charset="0"/>
                                          <a:cs typeface="Arial" charset="0"/>
                                        </a:defRPr>
                                      </a:lvl6pPr>
                                      <a:lvl7pPr marL="2971800" indent="-228600" eaLnBrk="0" fontAlgn="base" hangingPunct="0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  <a:defRPr>
                                          <a:solidFill>
                                            <a:schemeClr val="tx1"/>
                                          </a:solidFill>
                                          <a:latin typeface="Arial" charset="0"/>
                                          <a:cs typeface="Arial" charset="0"/>
                                        </a:defRPr>
                                      </a:lvl7pPr>
                                      <a:lvl8pPr marL="3429000" indent="-228600" eaLnBrk="0" fontAlgn="base" hangingPunct="0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  <a:defRPr>
                                          <a:solidFill>
                                            <a:schemeClr val="tx1"/>
                                          </a:solidFill>
                                          <a:latin typeface="Arial" charset="0"/>
                                          <a:cs typeface="Arial" charset="0"/>
                                        </a:defRPr>
                                      </a:lvl8pPr>
                                      <a:lvl9pPr marL="3886200" indent="-228600" eaLnBrk="0" fontAlgn="base" hangingPunct="0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  <a:defRPr>
                                          <a:solidFill>
                                            <a:schemeClr val="tx1"/>
                                          </a:solidFill>
                                          <a:latin typeface="Arial" charset="0"/>
                                          <a:cs typeface="Arial" charset="0"/>
                                        </a:defRPr>
                                      </a:lvl9pPr>
                                    </a:lstStyle>
                                    <a:p>
                                      <a:pPr algn="ctr">
                                        <a:lnSpc>
                                          <a:spcPct val="80000"/>
                                        </a:lnSpc>
                                        <a:spcBef>
                                          <a:spcPct val="50000"/>
                                        </a:spcBef>
                                        <a:buClr>
                                          <a:srgbClr val="FFFF00"/>
                                        </a:buClr>
                                        <a:buSzPct val="75000"/>
                                      </a:pPr>
                                      <a:r>
                                        <a:rPr lang="en-US" sz="1200" b="1" dirty="0">
                                          <a:solidFill>
                                            <a:schemeClr val="bg2"/>
                                          </a:solidFill>
                                          <a:latin typeface="Calibri" pitchFamily="34" charset="0"/>
                                        </a:rPr>
                                        <a:t>P</a:t>
                                      </a: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766" name="Group 179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3267075" y="4114800"/>
                                    <a:ext cx="371475" cy="246063"/>
                                    <a:chOff x="3237" y="916"/>
                                    <a:chExt cx="234" cy="155"/>
                                  </a:xfrm>
                                </p:grpSpPr>
                                <p:sp>
                                  <p:nvSpPr>
                                    <p:cNvPr id="767" name="AutoShape 180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3300" y="938"/>
                                      <a:ext cx="86" cy="86"/>
                                    </a:xfrm>
                                    <a:prstGeom prst="flowChartConnector">
                                      <a:avLst/>
                                    </a:prstGeom>
                                    <a:solidFill>
                                      <a:srgbClr val="FFCC66"/>
                                    </a:solidFill>
                                    <a:ln w="9525">
                                      <a:solidFill>
                                        <a:srgbClr val="FFFF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endParaRPr lang="en-US" dirty="0">
                                        <a:latin typeface="Calibri" pitchFamily="34" charset="0"/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768" name="Text Box 181"/>
                                    <p:cNvSpPr txBox="1"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3237" y="916"/>
                                      <a:ext cx="234" cy="15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>
                                      <a:noFill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rgbClr val="FFFFFF"/>
                                          </a:solidFill>
                                        </a14:hiddenFill>
                                      </a:ext>
                                      <a:ext uri="{91240B29-F687-4F45-9708-019B960494DF}">
                                        <a14:hiddenLine xmlns:a14="http://schemas.microsoft.com/office/drawing/2010/main" w="9525">
                                          <a:solidFill>
                                            <a:srgbClr val="000000"/>
                                          </a:solidFill>
                                          <a:miter lim="800000"/>
                                          <a:headEnd/>
                                          <a:tailEnd/>
                                        </a14:hiddenLine>
                                      </a:ext>
                                    </a:extLst>
                                  </p:spPr>
                                  <p:txBody>
                                    <a:bodyPr>
                                      <a:spAutoFit/>
                                    </a:bodyPr>
                                    <a:lstStyle>
                                      <a:lvl1pPr eaLnBrk="0" hangingPunct="0">
                                        <a:defRPr>
                                          <a:solidFill>
                                            <a:schemeClr val="tx1"/>
                                          </a:solidFill>
                                          <a:latin typeface="Arial" charset="0"/>
                                          <a:cs typeface="Arial" charset="0"/>
                                        </a:defRPr>
                                      </a:lvl1pPr>
                                      <a:lvl2pPr marL="742950" indent="-285750" eaLnBrk="0" hangingPunct="0">
                                        <a:defRPr>
                                          <a:solidFill>
                                            <a:schemeClr val="tx1"/>
                                          </a:solidFill>
                                          <a:latin typeface="Arial" charset="0"/>
                                          <a:cs typeface="Arial" charset="0"/>
                                        </a:defRPr>
                                      </a:lvl2pPr>
                                      <a:lvl3pPr marL="1143000" indent="-228600" eaLnBrk="0" hangingPunct="0">
                                        <a:defRPr>
                                          <a:solidFill>
                                            <a:schemeClr val="tx1"/>
                                          </a:solidFill>
                                          <a:latin typeface="Arial" charset="0"/>
                                          <a:cs typeface="Arial" charset="0"/>
                                        </a:defRPr>
                                      </a:lvl3pPr>
                                      <a:lvl4pPr marL="1600200" indent="-228600" eaLnBrk="0" hangingPunct="0">
                                        <a:defRPr>
                                          <a:solidFill>
                                            <a:schemeClr val="tx1"/>
                                          </a:solidFill>
                                          <a:latin typeface="Arial" charset="0"/>
                                          <a:cs typeface="Arial" charset="0"/>
                                        </a:defRPr>
                                      </a:lvl4pPr>
                                      <a:lvl5pPr marL="2057400" indent="-228600" eaLnBrk="0" hangingPunct="0">
                                        <a:defRPr>
                                          <a:solidFill>
                                            <a:schemeClr val="tx1"/>
                                          </a:solidFill>
                                          <a:latin typeface="Arial" charset="0"/>
                                          <a:cs typeface="Arial" charset="0"/>
                                        </a:defRPr>
                                      </a:lvl5pPr>
                                      <a:lvl6pPr marL="2514600" indent="-228600" eaLnBrk="0" fontAlgn="base" hangingPunct="0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  <a:defRPr>
                                          <a:solidFill>
                                            <a:schemeClr val="tx1"/>
                                          </a:solidFill>
                                          <a:latin typeface="Arial" charset="0"/>
                                          <a:cs typeface="Arial" charset="0"/>
                                        </a:defRPr>
                                      </a:lvl6pPr>
                                      <a:lvl7pPr marL="2971800" indent="-228600" eaLnBrk="0" fontAlgn="base" hangingPunct="0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  <a:defRPr>
                                          <a:solidFill>
                                            <a:schemeClr val="tx1"/>
                                          </a:solidFill>
                                          <a:latin typeface="Arial" charset="0"/>
                                          <a:cs typeface="Arial" charset="0"/>
                                        </a:defRPr>
                                      </a:lvl7pPr>
                                      <a:lvl8pPr marL="3429000" indent="-228600" eaLnBrk="0" fontAlgn="base" hangingPunct="0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  <a:defRPr>
                                          <a:solidFill>
                                            <a:schemeClr val="tx1"/>
                                          </a:solidFill>
                                          <a:latin typeface="Arial" charset="0"/>
                                          <a:cs typeface="Arial" charset="0"/>
                                        </a:defRPr>
                                      </a:lvl8pPr>
                                      <a:lvl9pPr marL="3886200" indent="-228600" eaLnBrk="0" fontAlgn="base" hangingPunct="0"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  <a:defRPr>
                                          <a:solidFill>
                                            <a:schemeClr val="tx1"/>
                                          </a:solidFill>
                                          <a:latin typeface="Arial" charset="0"/>
                                          <a:cs typeface="Arial" charset="0"/>
                                        </a:defRPr>
                                      </a:lvl9pPr>
                                    </a:lstStyle>
                                    <a:p>
                                      <a:pPr algn="ctr">
                                        <a:lnSpc>
                                          <a:spcPct val="80000"/>
                                        </a:lnSpc>
                                        <a:spcBef>
                                          <a:spcPct val="50000"/>
                                        </a:spcBef>
                                        <a:buClr>
                                          <a:srgbClr val="FFFF00"/>
                                        </a:buClr>
                                        <a:buSzPct val="75000"/>
                                      </a:pPr>
                                      <a:r>
                                        <a:rPr lang="en-US" sz="1200" b="1" dirty="0">
                                          <a:solidFill>
                                            <a:schemeClr val="bg2"/>
                                          </a:solidFill>
                                          <a:latin typeface="Calibri" pitchFamily="34" charset="0"/>
                                        </a:rPr>
                                        <a:t>P</a:t>
                                      </a:r>
                                    </a:p>
                                  </p:txBody>
                                </p:sp>
                              </p:grpSp>
                            </p:grpSp>
                          </p:grpSp>
                        </p:grpSp>
                      </p:grpSp>
                    </p:grpSp>
                  </p:grpSp>
                </p:grpSp>
              </p:grpSp>
            </p:grpSp>
          </p:grpSp>
          <p:sp>
            <p:nvSpPr>
              <p:cNvPr id="855" name="Freeform 303"/>
              <p:cNvSpPr>
                <a:spLocks/>
              </p:cNvSpPr>
              <p:nvPr/>
            </p:nvSpPr>
            <p:spPr bwMode="auto">
              <a:xfrm>
                <a:off x="831850" y="828675"/>
                <a:ext cx="3740150" cy="5816600"/>
              </a:xfrm>
              <a:custGeom>
                <a:avLst/>
                <a:gdLst>
                  <a:gd name="T0" fmla="*/ 2147483647 w 2356"/>
                  <a:gd name="T1" fmla="*/ 2147483647 h 3664"/>
                  <a:gd name="T2" fmla="*/ 2147483647 w 2356"/>
                  <a:gd name="T3" fmla="*/ 2147483647 h 3664"/>
                  <a:gd name="T4" fmla="*/ 2147483647 w 2356"/>
                  <a:gd name="T5" fmla="*/ 2147483647 h 3664"/>
                  <a:gd name="T6" fmla="*/ 2147483647 w 2356"/>
                  <a:gd name="T7" fmla="*/ 2147483647 h 3664"/>
                  <a:gd name="T8" fmla="*/ 2147483647 w 2356"/>
                  <a:gd name="T9" fmla="*/ 2147483647 h 3664"/>
                  <a:gd name="T10" fmla="*/ 2147483647 w 2356"/>
                  <a:gd name="T11" fmla="*/ 2147483647 h 3664"/>
                  <a:gd name="T12" fmla="*/ 2147483647 w 2356"/>
                  <a:gd name="T13" fmla="*/ 2147483647 h 3664"/>
                  <a:gd name="T14" fmla="*/ 2147483647 w 2356"/>
                  <a:gd name="T15" fmla="*/ 2147483647 h 3664"/>
                  <a:gd name="T16" fmla="*/ 2147483647 w 2356"/>
                  <a:gd name="T17" fmla="*/ 2147483647 h 3664"/>
                  <a:gd name="T18" fmla="*/ 2147483647 w 2356"/>
                  <a:gd name="T19" fmla="*/ 2147483647 h 3664"/>
                  <a:gd name="T20" fmla="*/ 2147483647 w 2356"/>
                  <a:gd name="T21" fmla="*/ 2147483647 h 3664"/>
                  <a:gd name="T22" fmla="*/ 2147483647 w 2356"/>
                  <a:gd name="T23" fmla="*/ 2147483647 h 3664"/>
                  <a:gd name="T24" fmla="*/ 2147483647 w 2356"/>
                  <a:gd name="T25" fmla="*/ 2147483647 h 3664"/>
                  <a:gd name="T26" fmla="*/ 2147483647 w 2356"/>
                  <a:gd name="T27" fmla="*/ 2147483647 h 3664"/>
                  <a:gd name="T28" fmla="*/ 2147483647 w 2356"/>
                  <a:gd name="T29" fmla="*/ 2147483647 h 3664"/>
                  <a:gd name="T30" fmla="*/ 2147483647 w 2356"/>
                  <a:gd name="T31" fmla="*/ 2147483647 h 3664"/>
                  <a:gd name="T32" fmla="*/ 2147483647 w 2356"/>
                  <a:gd name="T33" fmla="*/ 2147483647 h 3664"/>
                  <a:gd name="T34" fmla="*/ 2147483647 w 2356"/>
                  <a:gd name="T35" fmla="*/ 2147483647 h 3664"/>
                  <a:gd name="T36" fmla="*/ 2147483647 w 2356"/>
                  <a:gd name="T37" fmla="*/ 2147483647 h 3664"/>
                  <a:gd name="T38" fmla="*/ 2147483647 w 2356"/>
                  <a:gd name="T39" fmla="*/ 2147483647 h 3664"/>
                  <a:gd name="T40" fmla="*/ 2147483647 w 2356"/>
                  <a:gd name="T41" fmla="*/ 2147483647 h 3664"/>
                  <a:gd name="T42" fmla="*/ 2147483647 w 2356"/>
                  <a:gd name="T43" fmla="*/ 2147483647 h 3664"/>
                  <a:gd name="T44" fmla="*/ 2147483647 w 2356"/>
                  <a:gd name="T45" fmla="*/ 2147483647 h 3664"/>
                  <a:gd name="T46" fmla="*/ 2147483647 w 2356"/>
                  <a:gd name="T47" fmla="*/ 2147483647 h 3664"/>
                  <a:gd name="T48" fmla="*/ 2147483647 w 2356"/>
                  <a:gd name="T49" fmla="*/ 2147483647 h 3664"/>
                  <a:gd name="T50" fmla="*/ 2147483647 w 2356"/>
                  <a:gd name="T51" fmla="*/ 2147483647 h 3664"/>
                  <a:gd name="T52" fmla="*/ 2147483647 w 2356"/>
                  <a:gd name="T53" fmla="*/ 2147483647 h 3664"/>
                  <a:gd name="T54" fmla="*/ 2147483647 w 2356"/>
                  <a:gd name="T55" fmla="*/ 2147483647 h 3664"/>
                  <a:gd name="T56" fmla="*/ 2147483647 w 2356"/>
                  <a:gd name="T57" fmla="*/ 2147483647 h 3664"/>
                  <a:gd name="T58" fmla="*/ 2147483647 w 2356"/>
                  <a:gd name="T59" fmla="*/ 2147483647 h 3664"/>
                  <a:gd name="T60" fmla="*/ 2147483647 w 2356"/>
                  <a:gd name="T61" fmla="*/ 2147483647 h 3664"/>
                  <a:gd name="T62" fmla="*/ 2147483647 w 2356"/>
                  <a:gd name="T63" fmla="*/ 2147483647 h 3664"/>
                  <a:gd name="T64" fmla="*/ 2147483647 w 2356"/>
                  <a:gd name="T65" fmla="*/ 2147483647 h 3664"/>
                  <a:gd name="T66" fmla="*/ 2147483647 w 2356"/>
                  <a:gd name="T67" fmla="*/ 2147483647 h 3664"/>
                  <a:gd name="T68" fmla="*/ 2147483647 w 2356"/>
                  <a:gd name="T69" fmla="*/ 2147483647 h 3664"/>
                  <a:gd name="T70" fmla="*/ 2147483647 w 2356"/>
                  <a:gd name="T71" fmla="*/ 2147483647 h 3664"/>
                  <a:gd name="T72" fmla="*/ 2147483647 w 2356"/>
                  <a:gd name="T73" fmla="*/ 2147483647 h 3664"/>
                  <a:gd name="T74" fmla="*/ 2147483647 w 2356"/>
                  <a:gd name="T75" fmla="*/ 2147483647 h 3664"/>
                  <a:gd name="T76" fmla="*/ 2147483647 w 2356"/>
                  <a:gd name="T77" fmla="*/ 2147483647 h 3664"/>
                  <a:gd name="T78" fmla="*/ 2147483647 w 2356"/>
                  <a:gd name="T79" fmla="*/ 2147483647 h 3664"/>
                  <a:gd name="T80" fmla="*/ 2147483647 w 2356"/>
                  <a:gd name="T81" fmla="*/ 2147483647 h 3664"/>
                  <a:gd name="T82" fmla="*/ 2147483647 w 2356"/>
                  <a:gd name="T83" fmla="*/ 2147483647 h 3664"/>
                  <a:gd name="T84" fmla="*/ 2147483647 w 2356"/>
                  <a:gd name="T85" fmla="*/ 2147483647 h 3664"/>
                  <a:gd name="T86" fmla="*/ 2147483647 w 2356"/>
                  <a:gd name="T87" fmla="*/ 2147483647 h 3664"/>
                  <a:gd name="T88" fmla="*/ 2147483647 w 2356"/>
                  <a:gd name="T89" fmla="*/ 2147483647 h 3664"/>
                  <a:gd name="T90" fmla="*/ 2147483647 w 2356"/>
                  <a:gd name="T91" fmla="*/ 2147483647 h 3664"/>
                  <a:gd name="T92" fmla="*/ 2147483647 w 2356"/>
                  <a:gd name="T93" fmla="*/ 2147483647 h 3664"/>
                  <a:gd name="T94" fmla="*/ 2147483647 w 2356"/>
                  <a:gd name="T95" fmla="*/ 2147483647 h 3664"/>
                  <a:gd name="T96" fmla="*/ 2147483647 w 2356"/>
                  <a:gd name="T97" fmla="*/ 2147483647 h 3664"/>
                  <a:gd name="T98" fmla="*/ 2147483647 w 2356"/>
                  <a:gd name="T99" fmla="*/ 2147483647 h 3664"/>
                  <a:gd name="T100" fmla="*/ 2147483647 w 2356"/>
                  <a:gd name="T101" fmla="*/ 2147483647 h 3664"/>
                  <a:gd name="T102" fmla="*/ 2147483647 w 2356"/>
                  <a:gd name="T103" fmla="*/ 2147483647 h 3664"/>
                  <a:gd name="T104" fmla="*/ 2147483647 w 2356"/>
                  <a:gd name="T105" fmla="*/ 2147483647 h 3664"/>
                  <a:gd name="T106" fmla="*/ 2147483647 w 2356"/>
                  <a:gd name="T107" fmla="*/ 2147483647 h 3664"/>
                  <a:gd name="T108" fmla="*/ 2147483647 w 2356"/>
                  <a:gd name="T109" fmla="*/ 2147483647 h 3664"/>
                  <a:gd name="T110" fmla="*/ 2147483647 w 2356"/>
                  <a:gd name="T111" fmla="*/ 2147483647 h 3664"/>
                  <a:gd name="T112" fmla="*/ 2147483647 w 2356"/>
                  <a:gd name="T113" fmla="*/ 2147483647 h 3664"/>
                  <a:gd name="T114" fmla="*/ 2147483647 w 2356"/>
                  <a:gd name="T115" fmla="*/ 2147483647 h 3664"/>
                  <a:gd name="T116" fmla="*/ 2147483647 w 2356"/>
                  <a:gd name="T117" fmla="*/ 2147483647 h 366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356"/>
                  <a:gd name="T178" fmla="*/ 0 h 3664"/>
                  <a:gd name="T179" fmla="*/ 2356 w 2356"/>
                  <a:gd name="T180" fmla="*/ 3664 h 366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356" h="3664">
                    <a:moveTo>
                      <a:pt x="2356" y="11"/>
                    </a:moveTo>
                    <a:cubicBezTo>
                      <a:pt x="2347" y="14"/>
                      <a:pt x="2323" y="27"/>
                      <a:pt x="2302" y="33"/>
                    </a:cubicBezTo>
                    <a:cubicBezTo>
                      <a:pt x="2281" y="39"/>
                      <a:pt x="2251" y="45"/>
                      <a:pt x="2232" y="45"/>
                    </a:cubicBezTo>
                    <a:cubicBezTo>
                      <a:pt x="2213" y="45"/>
                      <a:pt x="2200" y="40"/>
                      <a:pt x="2190" y="33"/>
                    </a:cubicBezTo>
                    <a:cubicBezTo>
                      <a:pt x="2180" y="26"/>
                      <a:pt x="2180" y="10"/>
                      <a:pt x="2174" y="5"/>
                    </a:cubicBezTo>
                    <a:cubicBezTo>
                      <a:pt x="2168" y="0"/>
                      <a:pt x="2160" y="4"/>
                      <a:pt x="2152" y="5"/>
                    </a:cubicBezTo>
                    <a:cubicBezTo>
                      <a:pt x="2144" y="6"/>
                      <a:pt x="2136" y="7"/>
                      <a:pt x="2128" y="13"/>
                    </a:cubicBezTo>
                    <a:cubicBezTo>
                      <a:pt x="2120" y="19"/>
                      <a:pt x="2110" y="33"/>
                      <a:pt x="2102" y="39"/>
                    </a:cubicBezTo>
                    <a:cubicBezTo>
                      <a:pt x="2094" y="45"/>
                      <a:pt x="2090" y="49"/>
                      <a:pt x="2080" y="49"/>
                    </a:cubicBezTo>
                    <a:cubicBezTo>
                      <a:pt x="2070" y="49"/>
                      <a:pt x="2060" y="45"/>
                      <a:pt x="2042" y="41"/>
                    </a:cubicBezTo>
                    <a:cubicBezTo>
                      <a:pt x="2024" y="37"/>
                      <a:pt x="1991" y="27"/>
                      <a:pt x="1970" y="27"/>
                    </a:cubicBezTo>
                    <a:cubicBezTo>
                      <a:pt x="1949" y="27"/>
                      <a:pt x="1936" y="31"/>
                      <a:pt x="1918" y="39"/>
                    </a:cubicBezTo>
                    <a:cubicBezTo>
                      <a:pt x="1900" y="47"/>
                      <a:pt x="1881" y="70"/>
                      <a:pt x="1862" y="77"/>
                    </a:cubicBezTo>
                    <a:cubicBezTo>
                      <a:pt x="1843" y="84"/>
                      <a:pt x="1822" y="78"/>
                      <a:pt x="1802" y="83"/>
                    </a:cubicBezTo>
                    <a:cubicBezTo>
                      <a:pt x="1782" y="88"/>
                      <a:pt x="1758" y="106"/>
                      <a:pt x="1742" y="107"/>
                    </a:cubicBezTo>
                    <a:cubicBezTo>
                      <a:pt x="1726" y="108"/>
                      <a:pt x="1717" y="95"/>
                      <a:pt x="1706" y="89"/>
                    </a:cubicBezTo>
                    <a:cubicBezTo>
                      <a:pt x="1695" y="83"/>
                      <a:pt x="1688" y="74"/>
                      <a:pt x="1678" y="71"/>
                    </a:cubicBezTo>
                    <a:cubicBezTo>
                      <a:pt x="1668" y="68"/>
                      <a:pt x="1655" y="72"/>
                      <a:pt x="1646" y="71"/>
                    </a:cubicBezTo>
                    <a:cubicBezTo>
                      <a:pt x="1637" y="70"/>
                      <a:pt x="1638" y="70"/>
                      <a:pt x="1626" y="67"/>
                    </a:cubicBezTo>
                    <a:cubicBezTo>
                      <a:pt x="1614" y="64"/>
                      <a:pt x="1584" y="57"/>
                      <a:pt x="1572" y="55"/>
                    </a:cubicBezTo>
                    <a:cubicBezTo>
                      <a:pt x="1560" y="53"/>
                      <a:pt x="1559" y="55"/>
                      <a:pt x="1552" y="57"/>
                    </a:cubicBezTo>
                    <a:cubicBezTo>
                      <a:pt x="1545" y="59"/>
                      <a:pt x="1542" y="60"/>
                      <a:pt x="1530" y="67"/>
                    </a:cubicBezTo>
                    <a:cubicBezTo>
                      <a:pt x="1518" y="74"/>
                      <a:pt x="1495" y="94"/>
                      <a:pt x="1478" y="99"/>
                    </a:cubicBezTo>
                    <a:cubicBezTo>
                      <a:pt x="1461" y="104"/>
                      <a:pt x="1444" y="95"/>
                      <a:pt x="1428" y="95"/>
                    </a:cubicBezTo>
                    <a:cubicBezTo>
                      <a:pt x="1412" y="95"/>
                      <a:pt x="1396" y="91"/>
                      <a:pt x="1380" y="99"/>
                    </a:cubicBezTo>
                    <a:cubicBezTo>
                      <a:pt x="1364" y="107"/>
                      <a:pt x="1346" y="130"/>
                      <a:pt x="1332" y="141"/>
                    </a:cubicBezTo>
                    <a:cubicBezTo>
                      <a:pt x="1318" y="152"/>
                      <a:pt x="1313" y="157"/>
                      <a:pt x="1298" y="167"/>
                    </a:cubicBezTo>
                    <a:cubicBezTo>
                      <a:pt x="1283" y="177"/>
                      <a:pt x="1258" y="186"/>
                      <a:pt x="1240" y="199"/>
                    </a:cubicBezTo>
                    <a:cubicBezTo>
                      <a:pt x="1222" y="212"/>
                      <a:pt x="1203" y="232"/>
                      <a:pt x="1188" y="245"/>
                    </a:cubicBezTo>
                    <a:cubicBezTo>
                      <a:pt x="1173" y="258"/>
                      <a:pt x="1163" y="268"/>
                      <a:pt x="1150" y="279"/>
                    </a:cubicBezTo>
                    <a:cubicBezTo>
                      <a:pt x="1137" y="290"/>
                      <a:pt x="1120" y="300"/>
                      <a:pt x="1110" y="311"/>
                    </a:cubicBezTo>
                    <a:cubicBezTo>
                      <a:pt x="1100" y="322"/>
                      <a:pt x="1100" y="336"/>
                      <a:pt x="1092" y="345"/>
                    </a:cubicBezTo>
                    <a:cubicBezTo>
                      <a:pt x="1084" y="354"/>
                      <a:pt x="1073" y="358"/>
                      <a:pt x="1064" y="365"/>
                    </a:cubicBezTo>
                    <a:cubicBezTo>
                      <a:pt x="1055" y="372"/>
                      <a:pt x="1041" y="380"/>
                      <a:pt x="1036" y="389"/>
                    </a:cubicBezTo>
                    <a:cubicBezTo>
                      <a:pt x="1031" y="398"/>
                      <a:pt x="1033" y="407"/>
                      <a:pt x="1034" y="417"/>
                    </a:cubicBezTo>
                    <a:cubicBezTo>
                      <a:pt x="1035" y="427"/>
                      <a:pt x="1046" y="430"/>
                      <a:pt x="1044" y="449"/>
                    </a:cubicBezTo>
                    <a:cubicBezTo>
                      <a:pt x="1042" y="468"/>
                      <a:pt x="1026" y="504"/>
                      <a:pt x="1024" y="529"/>
                    </a:cubicBezTo>
                    <a:cubicBezTo>
                      <a:pt x="1022" y="554"/>
                      <a:pt x="1029" y="581"/>
                      <a:pt x="1032" y="597"/>
                    </a:cubicBezTo>
                    <a:cubicBezTo>
                      <a:pt x="1035" y="613"/>
                      <a:pt x="1045" y="612"/>
                      <a:pt x="1042" y="625"/>
                    </a:cubicBezTo>
                    <a:cubicBezTo>
                      <a:pt x="1039" y="638"/>
                      <a:pt x="1020" y="658"/>
                      <a:pt x="1012" y="675"/>
                    </a:cubicBezTo>
                    <a:cubicBezTo>
                      <a:pt x="1004" y="692"/>
                      <a:pt x="996" y="706"/>
                      <a:pt x="992" y="725"/>
                    </a:cubicBezTo>
                    <a:cubicBezTo>
                      <a:pt x="988" y="744"/>
                      <a:pt x="983" y="761"/>
                      <a:pt x="986" y="787"/>
                    </a:cubicBezTo>
                    <a:cubicBezTo>
                      <a:pt x="989" y="813"/>
                      <a:pt x="1005" y="853"/>
                      <a:pt x="1008" y="881"/>
                    </a:cubicBezTo>
                    <a:cubicBezTo>
                      <a:pt x="1011" y="909"/>
                      <a:pt x="1010" y="933"/>
                      <a:pt x="1006" y="957"/>
                    </a:cubicBezTo>
                    <a:cubicBezTo>
                      <a:pt x="1002" y="981"/>
                      <a:pt x="993" y="1001"/>
                      <a:pt x="986" y="1023"/>
                    </a:cubicBezTo>
                    <a:cubicBezTo>
                      <a:pt x="979" y="1045"/>
                      <a:pt x="971" y="1072"/>
                      <a:pt x="966" y="1089"/>
                    </a:cubicBezTo>
                    <a:cubicBezTo>
                      <a:pt x="961" y="1106"/>
                      <a:pt x="955" y="1112"/>
                      <a:pt x="954" y="1123"/>
                    </a:cubicBezTo>
                    <a:cubicBezTo>
                      <a:pt x="953" y="1134"/>
                      <a:pt x="951" y="1145"/>
                      <a:pt x="960" y="1153"/>
                    </a:cubicBezTo>
                    <a:cubicBezTo>
                      <a:pt x="969" y="1161"/>
                      <a:pt x="994" y="1157"/>
                      <a:pt x="1008" y="1169"/>
                    </a:cubicBezTo>
                    <a:cubicBezTo>
                      <a:pt x="1022" y="1181"/>
                      <a:pt x="1029" y="1202"/>
                      <a:pt x="1044" y="1223"/>
                    </a:cubicBezTo>
                    <a:cubicBezTo>
                      <a:pt x="1059" y="1244"/>
                      <a:pt x="1091" y="1275"/>
                      <a:pt x="1096" y="1295"/>
                    </a:cubicBezTo>
                    <a:cubicBezTo>
                      <a:pt x="1101" y="1315"/>
                      <a:pt x="1076" y="1324"/>
                      <a:pt x="1072" y="1343"/>
                    </a:cubicBezTo>
                    <a:cubicBezTo>
                      <a:pt x="1068" y="1362"/>
                      <a:pt x="1073" y="1393"/>
                      <a:pt x="1072" y="1411"/>
                    </a:cubicBezTo>
                    <a:cubicBezTo>
                      <a:pt x="1071" y="1429"/>
                      <a:pt x="1065" y="1436"/>
                      <a:pt x="1068" y="1451"/>
                    </a:cubicBezTo>
                    <a:cubicBezTo>
                      <a:pt x="1071" y="1466"/>
                      <a:pt x="1088" y="1482"/>
                      <a:pt x="1092" y="1499"/>
                    </a:cubicBezTo>
                    <a:cubicBezTo>
                      <a:pt x="1096" y="1516"/>
                      <a:pt x="1094" y="1528"/>
                      <a:pt x="1090" y="1553"/>
                    </a:cubicBezTo>
                    <a:cubicBezTo>
                      <a:pt x="1086" y="1578"/>
                      <a:pt x="1071" y="1623"/>
                      <a:pt x="1070" y="1649"/>
                    </a:cubicBezTo>
                    <a:cubicBezTo>
                      <a:pt x="1069" y="1675"/>
                      <a:pt x="1080" y="1689"/>
                      <a:pt x="1086" y="1707"/>
                    </a:cubicBezTo>
                    <a:cubicBezTo>
                      <a:pt x="1092" y="1725"/>
                      <a:pt x="1100" y="1744"/>
                      <a:pt x="1104" y="1759"/>
                    </a:cubicBezTo>
                    <a:cubicBezTo>
                      <a:pt x="1108" y="1774"/>
                      <a:pt x="1121" y="1785"/>
                      <a:pt x="1112" y="1799"/>
                    </a:cubicBezTo>
                    <a:cubicBezTo>
                      <a:pt x="1103" y="1813"/>
                      <a:pt x="1051" y="1821"/>
                      <a:pt x="1050" y="1843"/>
                    </a:cubicBezTo>
                    <a:cubicBezTo>
                      <a:pt x="1049" y="1865"/>
                      <a:pt x="1086" y="1911"/>
                      <a:pt x="1104" y="1931"/>
                    </a:cubicBezTo>
                    <a:cubicBezTo>
                      <a:pt x="1122" y="1951"/>
                      <a:pt x="1141" y="1952"/>
                      <a:pt x="1156" y="1965"/>
                    </a:cubicBezTo>
                    <a:cubicBezTo>
                      <a:pt x="1171" y="1978"/>
                      <a:pt x="1177" y="1994"/>
                      <a:pt x="1194" y="2007"/>
                    </a:cubicBezTo>
                    <a:cubicBezTo>
                      <a:pt x="1211" y="2020"/>
                      <a:pt x="1242" y="2032"/>
                      <a:pt x="1260" y="2041"/>
                    </a:cubicBezTo>
                    <a:cubicBezTo>
                      <a:pt x="1278" y="2050"/>
                      <a:pt x="1291" y="2051"/>
                      <a:pt x="1304" y="2063"/>
                    </a:cubicBezTo>
                    <a:cubicBezTo>
                      <a:pt x="1317" y="2075"/>
                      <a:pt x="1326" y="2094"/>
                      <a:pt x="1340" y="2111"/>
                    </a:cubicBezTo>
                    <a:cubicBezTo>
                      <a:pt x="1354" y="2128"/>
                      <a:pt x="1365" y="2148"/>
                      <a:pt x="1386" y="2163"/>
                    </a:cubicBezTo>
                    <a:cubicBezTo>
                      <a:pt x="1407" y="2178"/>
                      <a:pt x="1444" y="2192"/>
                      <a:pt x="1468" y="2203"/>
                    </a:cubicBezTo>
                    <a:cubicBezTo>
                      <a:pt x="1492" y="2214"/>
                      <a:pt x="1512" y="2223"/>
                      <a:pt x="1530" y="2227"/>
                    </a:cubicBezTo>
                    <a:cubicBezTo>
                      <a:pt x="1548" y="2231"/>
                      <a:pt x="1558" y="2228"/>
                      <a:pt x="1574" y="2229"/>
                    </a:cubicBezTo>
                    <a:cubicBezTo>
                      <a:pt x="1590" y="2230"/>
                      <a:pt x="1610" y="2231"/>
                      <a:pt x="1626" y="2233"/>
                    </a:cubicBezTo>
                    <a:cubicBezTo>
                      <a:pt x="1642" y="2235"/>
                      <a:pt x="1655" y="2238"/>
                      <a:pt x="1668" y="2243"/>
                    </a:cubicBezTo>
                    <a:cubicBezTo>
                      <a:pt x="1681" y="2248"/>
                      <a:pt x="1685" y="2256"/>
                      <a:pt x="1702" y="2261"/>
                    </a:cubicBezTo>
                    <a:cubicBezTo>
                      <a:pt x="1719" y="2266"/>
                      <a:pt x="1756" y="2264"/>
                      <a:pt x="1770" y="2275"/>
                    </a:cubicBezTo>
                    <a:cubicBezTo>
                      <a:pt x="1784" y="2286"/>
                      <a:pt x="1783" y="2310"/>
                      <a:pt x="1786" y="2329"/>
                    </a:cubicBezTo>
                    <a:cubicBezTo>
                      <a:pt x="1789" y="2348"/>
                      <a:pt x="1790" y="2368"/>
                      <a:pt x="1790" y="2391"/>
                    </a:cubicBezTo>
                    <a:cubicBezTo>
                      <a:pt x="1790" y="2414"/>
                      <a:pt x="1789" y="2449"/>
                      <a:pt x="1788" y="2469"/>
                    </a:cubicBezTo>
                    <a:cubicBezTo>
                      <a:pt x="1787" y="2489"/>
                      <a:pt x="1783" y="2496"/>
                      <a:pt x="1786" y="2511"/>
                    </a:cubicBezTo>
                    <a:cubicBezTo>
                      <a:pt x="1789" y="2526"/>
                      <a:pt x="1796" y="2547"/>
                      <a:pt x="1804" y="2559"/>
                    </a:cubicBezTo>
                    <a:cubicBezTo>
                      <a:pt x="1812" y="2571"/>
                      <a:pt x="1822" y="2572"/>
                      <a:pt x="1834" y="2583"/>
                    </a:cubicBezTo>
                    <a:cubicBezTo>
                      <a:pt x="1846" y="2594"/>
                      <a:pt x="1868" y="2614"/>
                      <a:pt x="1878" y="2627"/>
                    </a:cubicBezTo>
                    <a:cubicBezTo>
                      <a:pt x="1888" y="2640"/>
                      <a:pt x="1898" y="2647"/>
                      <a:pt x="1896" y="2659"/>
                    </a:cubicBezTo>
                    <a:cubicBezTo>
                      <a:pt x="1894" y="2671"/>
                      <a:pt x="1879" y="2690"/>
                      <a:pt x="1868" y="2697"/>
                    </a:cubicBezTo>
                    <a:cubicBezTo>
                      <a:pt x="1857" y="2704"/>
                      <a:pt x="1842" y="2700"/>
                      <a:pt x="1832" y="2703"/>
                    </a:cubicBezTo>
                    <a:cubicBezTo>
                      <a:pt x="1822" y="2706"/>
                      <a:pt x="1816" y="2713"/>
                      <a:pt x="1806" y="2717"/>
                    </a:cubicBezTo>
                    <a:cubicBezTo>
                      <a:pt x="1796" y="2721"/>
                      <a:pt x="1777" y="2719"/>
                      <a:pt x="1770" y="2727"/>
                    </a:cubicBezTo>
                    <a:cubicBezTo>
                      <a:pt x="1763" y="2735"/>
                      <a:pt x="1764" y="2754"/>
                      <a:pt x="1764" y="2767"/>
                    </a:cubicBezTo>
                    <a:cubicBezTo>
                      <a:pt x="1764" y="2780"/>
                      <a:pt x="1773" y="2797"/>
                      <a:pt x="1770" y="2803"/>
                    </a:cubicBezTo>
                    <a:cubicBezTo>
                      <a:pt x="1767" y="2809"/>
                      <a:pt x="1755" y="2813"/>
                      <a:pt x="1748" y="2805"/>
                    </a:cubicBezTo>
                    <a:cubicBezTo>
                      <a:pt x="1741" y="2797"/>
                      <a:pt x="1733" y="2766"/>
                      <a:pt x="1726" y="2753"/>
                    </a:cubicBezTo>
                    <a:cubicBezTo>
                      <a:pt x="1719" y="2740"/>
                      <a:pt x="1714" y="2732"/>
                      <a:pt x="1708" y="2729"/>
                    </a:cubicBezTo>
                    <a:cubicBezTo>
                      <a:pt x="1702" y="2726"/>
                      <a:pt x="1698" y="2730"/>
                      <a:pt x="1692" y="2737"/>
                    </a:cubicBezTo>
                    <a:cubicBezTo>
                      <a:pt x="1686" y="2744"/>
                      <a:pt x="1681" y="2762"/>
                      <a:pt x="1674" y="2771"/>
                    </a:cubicBezTo>
                    <a:cubicBezTo>
                      <a:pt x="1667" y="2780"/>
                      <a:pt x="1655" y="2782"/>
                      <a:pt x="1648" y="2791"/>
                    </a:cubicBezTo>
                    <a:cubicBezTo>
                      <a:pt x="1641" y="2800"/>
                      <a:pt x="1643" y="2816"/>
                      <a:pt x="1634" y="2823"/>
                    </a:cubicBezTo>
                    <a:cubicBezTo>
                      <a:pt x="1625" y="2830"/>
                      <a:pt x="1607" y="2830"/>
                      <a:pt x="1594" y="2835"/>
                    </a:cubicBezTo>
                    <a:cubicBezTo>
                      <a:pt x="1581" y="2840"/>
                      <a:pt x="1568" y="2850"/>
                      <a:pt x="1554" y="2855"/>
                    </a:cubicBezTo>
                    <a:cubicBezTo>
                      <a:pt x="1540" y="2860"/>
                      <a:pt x="1520" y="2864"/>
                      <a:pt x="1508" y="2863"/>
                    </a:cubicBezTo>
                    <a:cubicBezTo>
                      <a:pt x="1496" y="2862"/>
                      <a:pt x="1491" y="2853"/>
                      <a:pt x="1482" y="2851"/>
                    </a:cubicBezTo>
                    <a:cubicBezTo>
                      <a:pt x="1473" y="2849"/>
                      <a:pt x="1466" y="2847"/>
                      <a:pt x="1456" y="2849"/>
                    </a:cubicBezTo>
                    <a:cubicBezTo>
                      <a:pt x="1446" y="2851"/>
                      <a:pt x="1429" y="2853"/>
                      <a:pt x="1420" y="2863"/>
                    </a:cubicBezTo>
                    <a:cubicBezTo>
                      <a:pt x="1411" y="2873"/>
                      <a:pt x="1405" y="2896"/>
                      <a:pt x="1400" y="2907"/>
                    </a:cubicBezTo>
                    <a:cubicBezTo>
                      <a:pt x="1395" y="2918"/>
                      <a:pt x="1392" y="2922"/>
                      <a:pt x="1390" y="2931"/>
                    </a:cubicBezTo>
                    <a:cubicBezTo>
                      <a:pt x="1388" y="2940"/>
                      <a:pt x="1392" y="2952"/>
                      <a:pt x="1388" y="2961"/>
                    </a:cubicBezTo>
                    <a:cubicBezTo>
                      <a:pt x="1384" y="2970"/>
                      <a:pt x="1372" y="2975"/>
                      <a:pt x="1364" y="2987"/>
                    </a:cubicBezTo>
                    <a:cubicBezTo>
                      <a:pt x="1356" y="2999"/>
                      <a:pt x="1347" y="3024"/>
                      <a:pt x="1340" y="3035"/>
                    </a:cubicBezTo>
                    <a:cubicBezTo>
                      <a:pt x="1333" y="3046"/>
                      <a:pt x="1329" y="3049"/>
                      <a:pt x="1323" y="3054"/>
                    </a:cubicBezTo>
                    <a:cubicBezTo>
                      <a:pt x="1317" y="3059"/>
                      <a:pt x="1307" y="3068"/>
                      <a:pt x="1302" y="3067"/>
                    </a:cubicBezTo>
                    <a:cubicBezTo>
                      <a:pt x="1297" y="3066"/>
                      <a:pt x="1295" y="3054"/>
                      <a:pt x="1291" y="3045"/>
                    </a:cubicBezTo>
                    <a:cubicBezTo>
                      <a:pt x="1287" y="3036"/>
                      <a:pt x="1287" y="3018"/>
                      <a:pt x="1278" y="3009"/>
                    </a:cubicBezTo>
                    <a:cubicBezTo>
                      <a:pt x="1269" y="3000"/>
                      <a:pt x="1249" y="3000"/>
                      <a:pt x="1234" y="2993"/>
                    </a:cubicBezTo>
                    <a:cubicBezTo>
                      <a:pt x="1219" y="2986"/>
                      <a:pt x="1206" y="2972"/>
                      <a:pt x="1190" y="2965"/>
                    </a:cubicBezTo>
                    <a:cubicBezTo>
                      <a:pt x="1174" y="2958"/>
                      <a:pt x="1150" y="2947"/>
                      <a:pt x="1136" y="2953"/>
                    </a:cubicBezTo>
                    <a:cubicBezTo>
                      <a:pt x="1122" y="2959"/>
                      <a:pt x="1112" y="2988"/>
                      <a:pt x="1104" y="2999"/>
                    </a:cubicBezTo>
                    <a:cubicBezTo>
                      <a:pt x="1096" y="3010"/>
                      <a:pt x="1090" y="3018"/>
                      <a:pt x="1086" y="3017"/>
                    </a:cubicBezTo>
                    <a:cubicBezTo>
                      <a:pt x="1082" y="3016"/>
                      <a:pt x="1084" y="3006"/>
                      <a:pt x="1078" y="2995"/>
                    </a:cubicBezTo>
                    <a:cubicBezTo>
                      <a:pt x="1072" y="2984"/>
                      <a:pt x="1058" y="2966"/>
                      <a:pt x="1050" y="2953"/>
                    </a:cubicBezTo>
                    <a:cubicBezTo>
                      <a:pt x="1042" y="2940"/>
                      <a:pt x="1036" y="2912"/>
                      <a:pt x="1028" y="2919"/>
                    </a:cubicBezTo>
                    <a:cubicBezTo>
                      <a:pt x="1020" y="2926"/>
                      <a:pt x="1010" y="2967"/>
                      <a:pt x="1002" y="2995"/>
                    </a:cubicBezTo>
                    <a:cubicBezTo>
                      <a:pt x="994" y="3023"/>
                      <a:pt x="989" y="3059"/>
                      <a:pt x="982" y="3085"/>
                    </a:cubicBezTo>
                    <a:cubicBezTo>
                      <a:pt x="975" y="3111"/>
                      <a:pt x="964" y="3135"/>
                      <a:pt x="962" y="3153"/>
                    </a:cubicBezTo>
                    <a:cubicBezTo>
                      <a:pt x="960" y="3171"/>
                      <a:pt x="976" y="3185"/>
                      <a:pt x="968" y="3193"/>
                    </a:cubicBezTo>
                    <a:cubicBezTo>
                      <a:pt x="960" y="3201"/>
                      <a:pt x="927" y="3193"/>
                      <a:pt x="916" y="3203"/>
                    </a:cubicBezTo>
                    <a:cubicBezTo>
                      <a:pt x="905" y="3213"/>
                      <a:pt x="907" y="3238"/>
                      <a:pt x="900" y="3251"/>
                    </a:cubicBezTo>
                    <a:cubicBezTo>
                      <a:pt x="893" y="3264"/>
                      <a:pt x="879" y="3271"/>
                      <a:pt x="872" y="3283"/>
                    </a:cubicBezTo>
                    <a:cubicBezTo>
                      <a:pt x="865" y="3295"/>
                      <a:pt x="863" y="3315"/>
                      <a:pt x="858" y="3325"/>
                    </a:cubicBezTo>
                    <a:cubicBezTo>
                      <a:pt x="853" y="3335"/>
                      <a:pt x="841" y="3335"/>
                      <a:pt x="840" y="3343"/>
                    </a:cubicBezTo>
                    <a:cubicBezTo>
                      <a:pt x="839" y="3351"/>
                      <a:pt x="854" y="3364"/>
                      <a:pt x="854" y="3373"/>
                    </a:cubicBezTo>
                    <a:cubicBezTo>
                      <a:pt x="854" y="3382"/>
                      <a:pt x="849" y="3394"/>
                      <a:pt x="842" y="3399"/>
                    </a:cubicBezTo>
                    <a:cubicBezTo>
                      <a:pt x="835" y="3404"/>
                      <a:pt x="823" y="3404"/>
                      <a:pt x="814" y="3403"/>
                    </a:cubicBezTo>
                    <a:cubicBezTo>
                      <a:pt x="805" y="3402"/>
                      <a:pt x="792" y="3399"/>
                      <a:pt x="788" y="3393"/>
                    </a:cubicBezTo>
                    <a:cubicBezTo>
                      <a:pt x="784" y="3387"/>
                      <a:pt x="795" y="3374"/>
                      <a:pt x="792" y="3369"/>
                    </a:cubicBezTo>
                    <a:cubicBezTo>
                      <a:pt x="789" y="3364"/>
                      <a:pt x="777" y="3347"/>
                      <a:pt x="772" y="3361"/>
                    </a:cubicBezTo>
                    <a:cubicBezTo>
                      <a:pt x="767" y="3375"/>
                      <a:pt x="770" y="3435"/>
                      <a:pt x="760" y="3453"/>
                    </a:cubicBezTo>
                    <a:cubicBezTo>
                      <a:pt x="750" y="3471"/>
                      <a:pt x="724" y="3462"/>
                      <a:pt x="714" y="3469"/>
                    </a:cubicBezTo>
                    <a:cubicBezTo>
                      <a:pt x="704" y="3476"/>
                      <a:pt x="715" y="3494"/>
                      <a:pt x="700" y="3493"/>
                    </a:cubicBezTo>
                    <a:cubicBezTo>
                      <a:pt x="685" y="3492"/>
                      <a:pt x="640" y="3464"/>
                      <a:pt x="624" y="3461"/>
                    </a:cubicBezTo>
                    <a:cubicBezTo>
                      <a:pt x="608" y="3458"/>
                      <a:pt x="613" y="3475"/>
                      <a:pt x="604" y="3477"/>
                    </a:cubicBezTo>
                    <a:cubicBezTo>
                      <a:pt x="595" y="3479"/>
                      <a:pt x="584" y="3480"/>
                      <a:pt x="570" y="3475"/>
                    </a:cubicBezTo>
                    <a:cubicBezTo>
                      <a:pt x="556" y="3470"/>
                      <a:pt x="534" y="3458"/>
                      <a:pt x="520" y="3449"/>
                    </a:cubicBezTo>
                    <a:cubicBezTo>
                      <a:pt x="506" y="3440"/>
                      <a:pt x="501" y="3428"/>
                      <a:pt x="486" y="3421"/>
                    </a:cubicBezTo>
                    <a:cubicBezTo>
                      <a:pt x="471" y="3414"/>
                      <a:pt x="445" y="3402"/>
                      <a:pt x="432" y="3405"/>
                    </a:cubicBezTo>
                    <a:cubicBezTo>
                      <a:pt x="419" y="3408"/>
                      <a:pt x="408" y="3426"/>
                      <a:pt x="406" y="3437"/>
                    </a:cubicBezTo>
                    <a:cubicBezTo>
                      <a:pt x="404" y="3448"/>
                      <a:pt x="422" y="3457"/>
                      <a:pt x="420" y="3469"/>
                    </a:cubicBezTo>
                    <a:cubicBezTo>
                      <a:pt x="418" y="3481"/>
                      <a:pt x="403" y="3505"/>
                      <a:pt x="396" y="3511"/>
                    </a:cubicBezTo>
                    <a:cubicBezTo>
                      <a:pt x="389" y="3517"/>
                      <a:pt x="385" y="3507"/>
                      <a:pt x="380" y="3505"/>
                    </a:cubicBezTo>
                    <a:cubicBezTo>
                      <a:pt x="375" y="3503"/>
                      <a:pt x="372" y="3494"/>
                      <a:pt x="368" y="3499"/>
                    </a:cubicBezTo>
                    <a:cubicBezTo>
                      <a:pt x="364" y="3504"/>
                      <a:pt x="362" y="3527"/>
                      <a:pt x="354" y="3535"/>
                    </a:cubicBezTo>
                    <a:cubicBezTo>
                      <a:pt x="346" y="3543"/>
                      <a:pt x="332" y="3543"/>
                      <a:pt x="322" y="3549"/>
                    </a:cubicBezTo>
                    <a:cubicBezTo>
                      <a:pt x="312" y="3555"/>
                      <a:pt x="304" y="3568"/>
                      <a:pt x="296" y="3573"/>
                    </a:cubicBezTo>
                    <a:cubicBezTo>
                      <a:pt x="288" y="3578"/>
                      <a:pt x="280" y="3577"/>
                      <a:pt x="272" y="3581"/>
                    </a:cubicBezTo>
                    <a:cubicBezTo>
                      <a:pt x="264" y="3585"/>
                      <a:pt x="254" y="3593"/>
                      <a:pt x="250" y="3599"/>
                    </a:cubicBezTo>
                    <a:cubicBezTo>
                      <a:pt x="246" y="3605"/>
                      <a:pt x="252" y="3610"/>
                      <a:pt x="248" y="3615"/>
                    </a:cubicBezTo>
                    <a:cubicBezTo>
                      <a:pt x="244" y="3620"/>
                      <a:pt x="233" y="3623"/>
                      <a:pt x="228" y="3629"/>
                    </a:cubicBezTo>
                    <a:cubicBezTo>
                      <a:pt x="223" y="3635"/>
                      <a:pt x="226" y="3646"/>
                      <a:pt x="220" y="3651"/>
                    </a:cubicBezTo>
                    <a:cubicBezTo>
                      <a:pt x="214" y="3656"/>
                      <a:pt x="202" y="3664"/>
                      <a:pt x="192" y="3659"/>
                    </a:cubicBezTo>
                    <a:cubicBezTo>
                      <a:pt x="182" y="3654"/>
                      <a:pt x="173" y="3630"/>
                      <a:pt x="162" y="3623"/>
                    </a:cubicBezTo>
                    <a:cubicBezTo>
                      <a:pt x="151" y="3616"/>
                      <a:pt x="136" y="3628"/>
                      <a:pt x="126" y="3619"/>
                    </a:cubicBezTo>
                    <a:cubicBezTo>
                      <a:pt x="116" y="3610"/>
                      <a:pt x="109" y="3583"/>
                      <a:pt x="102" y="3569"/>
                    </a:cubicBezTo>
                    <a:cubicBezTo>
                      <a:pt x="95" y="3555"/>
                      <a:pt x="88" y="3545"/>
                      <a:pt x="84" y="3533"/>
                    </a:cubicBezTo>
                    <a:cubicBezTo>
                      <a:pt x="80" y="3521"/>
                      <a:pt x="80" y="3510"/>
                      <a:pt x="76" y="3497"/>
                    </a:cubicBezTo>
                    <a:cubicBezTo>
                      <a:pt x="72" y="3484"/>
                      <a:pt x="53" y="3474"/>
                      <a:pt x="58" y="3455"/>
                    </a:cubicBezTo>
                    <a:cubicBezTo>
                      <a:pt x="63" y="3436"/>
                      <a:pt x="103" y="3405"/>
                      <a:pt x="108" y="3381"/>
                    </a:cubicBezTo>
                    <a:cubicBezTo>
                      <a:pt x="113" y="3357"/>
                      <a:pt x="102" y="3325"/>
                      <a:pt x="90" y="3309"/>
                    </a:cubicBezTo>
                    <a:cubicBezTo>
                      <a:pt x="78" y="3293"/>
                      <a:pt x="52" y="3290"/>
                      <a:pt x="38" y="3287"/>
                    </a:cubicBezTo>
                    <a:cubicBezTo>
                      <a:pt x="24" y="3284"/>
                      <a:pt x="8" y="3300"/>
                      <a:pt x="4" y="3291"/>
                    </a:cubicBezTo>
                    <a:cubicBezTo>
                      <a:pt x="0" y="3282"/>
                      <a:pt x="12" y="3252"/>
                      <a:pt x="14" y="3235"/>
                    </a:cubicBezTo>
                    <a:cubicBezTo>
                      <a:pt x="16" y="3218"/>
                      <a:pt x="14" y="3202"/>
                      <a:pt x="14" y="3189"/>
                    </a:cubicBezTo>
                    <a:cubicBezTo>
                      <a:pt x="14" y="3176"/>
                      <a:pt x="11" y="3166"/>
                      <a:pt x="16" y="3155"/>
                    </a:cubicBezTo>
                    <a:cubicBezTo>
                      <a:pt x="21" y="3144"/>
                      <a:pt x="39" y="3135"/>
                      <a:pt x="42" y="3123"/>
                    </a:cubicBezTo>
                    <a:cubicBezTo>
                      <a:pt x="45" y="3111"/>
                      <a:pt x="26" y="3098"/>
                      <a:pt x="32" y="3085"/>
                    </a:cubicBezTo>
                    <a:cubicBezTo>
                      <a:pt x="38" y="3072"/>
                      <a:pt x="68" y="3059"/>
                      <a:pt x="80" y="3047"/>
                    </a:cubicBezTo>
                    <a:cubicBezTo>
                      <a:pt x="92" y="3035"/>
                      <a:pt x="93" y="3017"/>
                      <a:pt x="106" y="3011"/>
                    </a:cubicBezTo>
                    <a:cubicBezTo>
                      <a:pt x="119" y="3005"/>
                      <a:pt x="147" y="3015"/>
                      <a:pt x="160" y="3009"/>
                    </a:cubicBezTo>
                    <a:cubicBezTo>
                      <a:pt x="173" y="3003"/>
                      <a:pt x="181" y="2990"/>
                      <a:pt x="186" y="2977"/>
                    </a:cubicBezTo>
                    <a:cubicBezTo>
                      <a:pt x="191" y="2964"/>
                      <a:pt x="191" y="2941"/>
                      <a:pt x="192" y="2931"/>
                    </a:cubicBezTo>
                  </a:path>
                </a:pathLst>
              </a:custGeom>
              <a:noFill/>
              <a:ln w="28575">
                <a:solidFill>
                  <a:srgbClr val="FF0066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9" name="Freeform 8"/>
            <p:cNvSpPr/>
            <p:nvPr/>
          </p:nvSpPr>
          <p:spPr>
            <a:xfrm>
              <a:off x="3596378" y="2361978"/>
              <a:ext cx="1841738" cy="2011614"/>
            </a:xfrm>
            <a:custGeom>
              <a:avLst/>
              <a:gdLst>
                <a:gd name="connsiteX0" fmla="*/ 26716 w 1841738"/>
                <a:gd name="connsiteY0" fmla="*/ 2011614 h 2011614"/>
                <a:gd name="connsiteX1" fmla="*/ 9464 w 1841738"/>
                <a:gd name="connsiteY1" fmla="*/ 1787328 h 2011614"/>
                <a:gd name="connsiteX2" fmla="*/ 156113 w 1841738"/>
                <a:gd name="connsiteY2" fmla="*/ 1597547 h 2011614"/>
                <a:gd name="connsiteX3" fmla="*/ 199245 w 1841738"/>
                <a:gd name="connsiteY3" fmla="*/ 1528535 h 2011614"/>
                <a:gd name="connsiteX4" fmla="*/ 207871 w 1841738"/>
                <a:gd name="connsiteY4" fmla="*/ 1450897 h 2011614"/>
                <a:gd name="connsiteX5" fmla="*/ 294135 w 1841738"/>
                <a:gd name="connsiteY5" fmla="*/ 1390513 h 2011614"/>
                <a:gd name="connsiteX6" fmla="*/ 285509 w 1841738"/>
                <a:gd name="connsiteY6" fmla="*/ 1321501 h 2011614"/>
                <a:gd name="connsiteX7" fmla="*/ 320014 w 1841738"/>
                <a:gd name="connsiteY7" fmla="*/ 1278369 h 2011614"/>
                <a:gd name="connsiteX8" fmla="*/ 371773 w 1841738"/>
                <a:gd name="connsiteY8" fmla="*/ 1269743 h 2011614"/>
                <a:gd name="connsiteX9" fmla="*/ 432158 w 1841738"/>
                <a:gd name="connsiteY9" fmla="*/ 1183479 h 2011614"/>
                <a:gd name="connsiteX10" fmla="*/ 509796 w 1841738"/>
                <a:gd name="connsiteY10" fmla="*/ 1114467 h 2011614"/>
                <a:gd name="connsiteX11" fmla="*/ 440784 w 1841738"/>
                <a:gd name="connsiteY11" fmla="*/ 1062709 h 2011614"/>
                <a:gd name="connsiteX12" fmla="*/ 509796 w 1841738"/>
                <a:gd name="connsiteY12" fmla="*/ 993697 h 2011614"/>
                <a:gd name="connsiteX13" fmla="*/ 509796 w 1841738"/>
                <a:gd name="connsiteY13" fmla="*/ 950565 h 2011614"/>
                <a:gd name="connsiteX14" fmla="*/ 501169 w 1841738"/>
                <a:gd name="connsiteY14" fmla="*/ 890180 h 2011614"/>
                <a:gd name="connsiteX15" fmla="*/ 570180 w 1841738"/>
                <a:gd name="connsiteY15" fmla="*/ 890180 h 2011614"/>
                <a:gd name="connsiteX16" fmla="*/ 604686 w 1841738"/>
                <a:gd name="connsiteY16" fmla="*/ 864301 h 2011614"/>
                <a:gd name="connsiteX17" fmla="*/ 578807 w 1841738"/>
                <a:gd name="connsiteY17" fmla="*/ 838422 h 2011614"/>
                <a:gd name="connsiteX18" fmla="*/ 621939 w 1841738"/>
                <a:gd name="connsiteY18" fmla="*/ 795290 h 2011614"/>
                <a:gd name="connsiteX19" fmla="*/ 647818 w 1841738"/>
                <a:gd name="connsiteY19" fmla="*/ 709026 h 2011614"/>
                <a:gd name="connsiteX20" fmla="*/ 613313 w 1841738"/>
                <a:gd name="connsiteY20" fmla="*/ 640014 h 2011614"/>
                <a:gd name="connsiteX21" fmla="*/ 690950 w 1841738"/>
                <a:gd name="connsiteY21" fmla="*/ 501992 h 2011614"/>
                <a:gd name="connsiteX22" fmla="*/ 777214 w 1841738"/>
                <a:gd name="connsiteY22" fmla="*/ 389848 h 2011614"/>
                <a:gd name="connsiteX23" fmla="*/ 811720 w 1841738"/>
                <a:gd name="connsiteY23" fmla="*/ 363969 h 2011614"/>
                <a:gd name="connsiteX24" fmla="*/ 906611 w 1841738"/>
                <a:gd name="connsiteY24" fmla="*/ 381222 h 2011614"/>
                <a:gd name="connsiteX25" fmla="*/ 1010128 w 1841738"/>
                <a:gd name="connsiteY25" fmla="*/ 363969 h 2011614"/>
                <a:gd name="connsiteX26" fmla="*/ 1113645 w 1841738"/>
                <a:gd name="connsiteY26" fmla="*/ 338090 h 2011614"/>
                <a:gd name="connsiteX27" fmla="*/ 1165403 w 1841738"/>
                <a:gd name="connsiteY27" fmla="*/ 432980 h 2011614"/>
                <a:gd name="connsiteX28" fmla="*/ 1225788 w 1841738"/>
                <a:gd name="connsiteY28" fmla="*/ 450233 h 2011614"/>
                <a:gd name="connsiteX29" fmla="*/ 1312052 w 1841738"/>
                <a:gd name="connsiteY29" fmla="*/ 389848 h 2011614"/>
                <a:gd name="connsiteX30" fmla="*/ 1389690 w 1841738"/>
                <a:gd name="connsiteY30" fmla="*/ 355343 h 2011614"/>
                <a:gd name="connsiteX31" fmla="*/ 1475954 w 1841738"/>
                <a:gd name="connsiteY31" fmla="*/ 286331 h 2011614"/>
                <a:gd name="connsiteX32" fmla="*/ 1562218 w 1841738"/>
                <a:gd name="connsiteY32" fmla="*/ 243199 h 2011614"/>
                <a:gd name="connsiteX33" fmla="*/ 1613977 w 1841738"/>
                <a:gd name="connsiteY33" fmla="*/ 87924 h 2011614"/>
                <a:gd name="connsiteX34" fmla="*/ 1700241 w 1841738"/>
                <a:gd name="connsiteY34" fmla="*/ 79297 h 2011614"/>
                <a:gd name="connsiteX35" fmla="*/ 1760626 w 1841738"/>
                <a:gd name="connsiteY35" fmla="*/ 18913 h 2011614"/>
                <a:gd name="connsiteX36" fmla="*/ 1838264 w 1841738"/>
                <a:gd name="connsiteY36" fmla="*/ 1660 h 2011614"/>
                <a:gd name="connsiteX37" fmla="*/ 1821011 w 1841738"/>
                <a:gd name="connsiteY37" fmla="*/ 1660 h 201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41738" h="2011614">
                  <a:moveTo>
                    <a:pt x="26716" y="2011614"/>
                  </a:moveTo>
                  <a:cubicBezTo>
                    <a:pt x="7307" y="1933976"/>
                    <a:pt x="-12102" y="1856339"/>
                    <a:pt x="9464" y="1787328"/>
                  </a:cubicBezTo>
                  <a:cubicBezTo>
                    <a:pt x="31030" y="1718317"/>
                    <a:pt x="124483" y="1640679"/>
                    <a:pt x="156113" y="1597547"/>
                  </a:cubicBezTo>
                  <a:cubicBezTo>
                    <a:pt x="187743" y="1554415"/>
                    <a:pt x="190619" y="1552977"/>
                    <a:pt x="199245" y="1528535"/>
                  </a:cubicBezTo>
                  <a:cubicBezTo>
                    <a:pt x="207871" y="1504093"/>
                    <a:pt x="192056" y="1473901"/>
                    <a:pt x="207871" y="1450897"/>
                  </a:cubicBezTo>
                  <a:cubicBezTo>
                    <a:pt x="223686" y="1427893"/>
                    <a:pt x="281195" y="1412079"/>
                    <a:pt x="294135" y="1390513"/>
                  </a:cubicBezTo>
                  <a:cubicBezTo>
                    <a:pt x="307075" y="1368947"/>
                    <a:pt x="281196" y="1340192"/>
                    <a:pt x="285509" y="1321501"/>
                  </a:cubicBezTo>
                  <a:cubicBezTo>
                    <a:pt x="289822" y="1302810"/>
                    <a:pt x="305637" y="1286995"/>
                    <a:pt x="320014" y="1278369"/>
                  </a:cubicBezTo>
                  <a:cubicBezTo>
                    <a:pt x="334391" y="1269743"/>
                    <a:pt x="353082" y="1285558"/>
                    <a:pt x="371773" y="1269743"/>
                  </a:cubicBezTo>
                  <a:cubicBezTo>
                    <a:pt x="390464" y="1253928"/>
                    <a:pt x="409154" y="1209358"/>
                    <a:pt x="432158" y="1183479"/>
                  </a:cubicBezTo>
                  <a:cubicBezTo>
                    <a:pt x="455162" y="1157600"/>
                    <a:pt x="508358" y="1134595"/>
                    <a:pt x="509796" y="1114467"/>
                  </a:cubicBezTo>
                  <a:cubicBezTo>
                    <a:pt x="511234" y="1094339"/>
                    <a:pt x="440784" y="1082837"/>
                    <a:pt x="440784" y="1062709"/>
                  </a:cubicBezTo>
                  <a:cubicBezTo>
                    <a:pt x="440784" y="1042581"/>
                    <a:pt x="498294" y="1012388"/>
                    <a:pt x="509796" y="993697"/>
                  </a:cubicBezTo>
                  <a:cubicBezTo>
                    <a:pt x="521298" y="975006"/>
                    <a:pt x="511234" y="967818"/>
                    <a:pt x="509796" y="950565"/>
                  </a:cubicBezTo>
                  <a:cubicBezTo>
                    <a:pt x="508358" y="933312"/>
                    <a:pt x="491105" y="900244"/>
                    <a:pt x="501169" y="890180"/>
                  </a:cubicBezTo>
                  <a:cubicBezTo>
                    <a:pt x="511233" y="880116"/>
                    <a:pt x="552927" y="894493"/>
                    <a:pt x="570180" y="890180"/>
                  </a:cubicBezTo>
                  <a:cubicBezTo>
                    <a:pt x="587433" y="885867"/>
                    <a:pt x="603248" y="872927"/>
                    <a:pt x="604686" y="864301"/>
                  </a:cubicBezTo>
                  <a:cubicBezTo>
                    <a:pt x="606124" y="855675"/>
                    <a:pt x="575932" y="849924"/>
                    <a:pt x="578807" y="838422"/>
                  </a:cubicBezTo>
                  <a:cubicBezTo>
                    <a:pt x="581682" y="826920"/>
                    <a:pt x="610437" y="816856"/>
                    <a:pt x="621939" y="795290"/>
                  </a:cubicBezTo>
                  <a:cubicBezTo>
                    <a:pt x="633441" y="773724"/>
                    <a:pt x="649256" y="734905"/>
                    <a:pt x="647818" y="709026"/>
                  </a:cubicBezTo>
                  <a:cubicBezTo>
                    <a:pt x="646380" y="683147"/>
                    <a:pt x="606124" y="674520"/>
                    <a:pt x="613313" y="640014"/>
                  </a:cubicBezTo>
                  <a:cubicBezTo>
                    <a:pt x="620502" y="605508"/>
                    <a:pt x="663633" y="543686"/>
                    <a:pt x="690950" y="501992"/>
                  </a:cubicBezTo>
                  <a:cubicBezTo>
                    <a:pt x="718267" y="460298"/>
                    <a:pt x="757086" y="412852"/>
                    <a:pt x="777214" y="389848"/>
                  </a:cubicBezTo>
                  <a:cubicBezTo>
                    <a:pt x="797342" y="366844"/>
                    <a:pt x="790154" y="365407"/>
                    <a:pt x="811720" y="363969"/>
                  </a:cubicBezTo>
                  <a:cubicBezTo>
                    <a:pt x="833286" y="362531"/>
                    <a:pt x="873543" y="381222"/>
                    <a:pt x="906611" y="381222"/>
                  </a:cubicBezTo>
                  <a:cubicBezTo>
                    <a:pt x="939679" y="381222"/>
                    <a:pt x="975622" y="371158"/>
                    <a:pt x="1010128" y="363969"/>
                  </a:cubicBezTo>
                  <a:cubicBezTo>
                    <a:pt x="1044634" y="356780"/>
                    <a:pt x="1087766" y="326588"/>
                    <a:pt x="1113645" y="338090"/>
                  </a:cubicBezTo>
                  <a:cubicBezTo>
                    <a:pt x="1139524" y="349592"/>
                    <a:pt x="1146713" y="414290"/>
                    <a:pt x="1165403" y="432980"/>
                  </a:cubicBezTo>
                  <a:cubicBezTo>
                    <a:pt x="1184093" y="451670"/>
                    <a:pt x="1201347" y="457422"/>
                    <a:pt x="1225788" y="450233"/>
                  </a:cubicBezTo>
                  <a:cubicBezTo>
                    <a:pt x="1250229" y="443044"/>
                    <a:pt x="1284735" y="405663"/>
                    <a:pt x="1312052" y="389848"/>
                  </a:cubicBezTo>
                  <a:cubicBezTo>
                    <a:pt x="1339369" y="374033"/>
                    <a:pt x="1362373" y="372596"/>
                    <a:pt x="1389690" y="355343"/>
                  </a:cubicBezTo>
                  <a:cubicBezTo>
                    <a:pt x="1417007" y="338090"/>
                    <a:pt x="1447199" y="305022"/>
                    <a:pt x="1475954" y="286331"/>
                  </a:cubicBezTo>
                  <a:cubicBezTo>
                    <a:pt x="1504709" y="267640"/>
                    <a:pt x="1539214" y="276267"/>
                    <a:pt x="1562218" y="243199"/>
                  </a:cubicBezTo>
                  <a:cubicBezTo>
                    <a:pt x="1585222" y="210131"/>
                    <a:pt x="1590973" y="115241"/>
                    <a:pt x="1613977" y="87924"/>
                  </a:cubicBezTo>
                  <a:cubicBezTo>
                    <a:pt x="1636981" y="60607"/>
                    <a:pt x="1675800" y="90799"/>
                    <a:pt x="1700241" y="79297"/>
                  </a:cubicBezTo>
                  <a:cubicBezTo>
                    <a:pt x="1724683" y="67795"/>
                    <a:pt x="1737622" y="31852"/>
                    <a:pt x="1760626" y="18913"/>
                  </a:cubicBezTo>
                  <a:cubicBezTo>
                    <a:pt x="1783630" y="5974"/>
                    <a:pt x="1828200" y="4535"/>
                    <a:pt x="1838264" y="1660"/>
                  </a:cubicBezTo>
                  <a:cubicBezTo>
                    <a:pt x="1848328" y="-1216"/>
                    <a:pt x="1834669" y="222"/>
                    <a:pt x="1821011" y="1660"/>
                  </a:cubicBezTo>
                </a:path>
              </a:pathLst>
            </a:cu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9632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 Box 168"/>
          <p:cNvSpPr txBox="1">
            <a:spLocks noChangeArrowheads="1"/>
          </p:cNvSpPr>
          <p:nvPr/>
        </p:nvSpPr>
        <p:spPr bwMode="auto">
          <a:xfrm>
            <a:off x="280988" y="339519"/>
            <a:ext cx="7175499" cy="35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sz="2800" dirty="0">
                <a:latin typeface="Impact" pitchFamily="34" charset="0"/>
              </a:rPr>
              <a:t>INDO – </a:t>
            </a:r>
            <a:r>
              <a:rPr lang="en-US" sz="2800" dirty="0" smtClean="0">
                <a:latin typeface="Impact" pitchFamily="34" charset="0"/>
              </a:rPr>
              <a:t>BANGLADESH PROTOCOL ROUTE</a:t>
            </a:r>
            <a:endParaRPr lang="en-US" sz="2800" dirty="0">
              <a:latin typeface="Impact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269038" y="3332163"/>
            <a:ext cx="3014662" cy="3333750"/>
            <a:chOff x="6265863" y="3124200"/>
            <a:chExt cx="3014662" cy="3333750"/>
          </a:xfrm>
        </p:grpSpPr>
        <p:grpSp>
          <p:nvGrpSpPr>
            <p:cNvPr id="3" name="Group 2"/>
            <p:cNvGrpSpPr/>
            <p:nvPr/>
          </p:nvGrpSpPr>
          <p:grpSpPr>
            <a:xfrm>
              <a:off x="6265863" y="3124200"/>
              <a:ext cx="3014662" cy="3333750"/>
              <a:chOff x="6265863" y="3124200"/>
              <a:chExt cx="3014662" cy="3333750"/>
            </a:xfrm>
          </p:grpSpPr>
          <p:sp>
            <p:nvSpPr>
              <p:cNvPr id="351" name="Text Box 312"/>
              <p:cNvSpPr txBox="1">
                <a:spLocks noChangeArrowheads="1"/>
              </p:cNvSpPr>
              <p:nvPr/>
            </p:nvSpPr>
            <p:spPr bwMode="auto">
              <a:xfrm>
                <a:off x="7018338" y="4014788"/>
                <a:ext cx="1509712" cy="306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400" b="1" u="sng" dirty="0">
                    <a:solidFill>
                      <a:srgbClr val="000000"/>
                    </a:solidFill>
                    <a:latin typeface="Arial Narrow" pitchFamily="34" charset="0"/>
                  </a:rPr>
                  <a:t>Legend</a:t>
                </a:r>
              </a:p>
            </p:txBody>
          </p:sp>
          <p:sp>
            <p:nvSpPr>
              <p:cNvPr id="352" name="Text Box 322"/>
              <p:cNvSpPr txBox="1">
                <a:spLocks noChangeArrowheads="1"/>
              </p:cNvSpPr>
              <p:nvPr/>
            </p:nvSpPr>
            <p:spPr bwMode="auto">
              <a:xfrm>
                <a:off x="6265863" y="5676900"/>
                <a:ext cx="3014662" cy="781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1400" b="1" dirty="0">
                    <a:latin typeface="Arial Narrow" pitchFamily="34" charset="0"/>
                  </a:rPr>
                  <a:t>Kolkata - Guwahati/Pandu  ...... 1535 km</a:t>
                </a: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1400" b="1" dirty="0">
                    <a:latin typeface="Arial Narrow" pitchFamily="34" charset="0"/>
                  </a:rPr>
                  <a:t>Kolkata - Karimganj...................1318 km</a:t>
                </a: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sz="1400" b="1" dirty="0">
                    <a:latin typeface="Arial Narrow" pitchFamily="34" charset="0"/>
                  </a:rPr>
                  <a:t>Dhulian-Rajshahi...........................78 km</a:t>
                </a:r>
              </a:p>
            </p:txBody>
          </p:sp>
          <p:sp>
            <p:nvSpPr>
              <p:cNvPr id="353" name="Text Box 323"/>
              <p:cNvSpPr txBox="1">
                <a:spLocks noChangeArrowheads="1"/>
              </p:cNvSpPr>
              <p:nvPr/>
            </p:nvSpPr>
            <p:spPr bwMode="auto">
              <a:xfrm>
                <a:off x="6553200" y="5334000"/>
                <a:ext cx="24384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400" b="1" u="sng" dirty="0">
                    <a:solidFill>
                      <a:srgbClr val="000000"/>
                    </a:solidFill>
                    <a:latin typeface="Arial Narrow" pitchFamily="34" charset="0"/>
                  </a:rPr>
                  <a:t>Protocol route distances</a:t>
                </a:r>
              </a:p>
            </p:txBody>
          </p:sp>
          <p:sp>
            <p:nvSpPr>
              <p:cNvPr id="354" name="Text Box 325"/>
              <p:cNvSpPr txBox="1">
                <a:spLocks noChangeArrowheads="1"/>
              </p:cNvSpPr>
              <p:nvPr/>
            </p:nvSpPr>
            <p:spPr bwMode="auto">
              <a:xfrm>
                <a:off x="7553325" y="3124200"/>
                <a:ext cx="422275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sz="2800" b="1" dirty="0">
                    <a:solidFill>
                      <a:srgbClr val="000000"/>
                    </a:solidFill>
                    <a:latin typeface="Calibri" pitchFamily="34" charset="0"/>
                  </a:rPr>
                  <a:t>N</a:t>
                </a:r>
              </a:p>
            </p:txBody>
          </p:sp>
          <p:sp>
            <p:nvSpPr>
              <p:cNvPr id="355" name="Line 326"/>
              <p:cNvSpPr>
                <a:spLocks noChangeShapeType="1"/>
              </p:cNvSpPr>
              <p:nvPr/>
            </p:nvSpPr>
            <p:spPr bwMode="auto">
              <a:xfrm flipV="1">
                <a:off x="7772400" y="3452813"/>
                <a:ext cx="0" cy="457200"/>
              </a:xfrm>
              <a:prstGeom prst="line">
                <a:avLst/>
              </a:prstGeom>
              <a:noFill/>
              <a:ln w="127000">
                <a:solidFill>
                  <a:srgbClr val="FF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5" name="Line 159"/>
              <p:cNvSpPr>
                <a:spLocks noChangeShapeType="1"/>
              </p:cNvSpPr>
              <p:nvPr/>
            </p:nvSpPr>
            <p:spPr bwMode="auto">
              <a:xfrm>
                <a:off x="8399463" y="4343400"/>
                <a:ext cx="474662" cy="0"/>
              </a:xfrm>
              <a:prstGeom prst="line">
                <a:avLst/>
              </a:prstGeom>
              <a:noFill/>
              <a:ln w="76200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6" name="Line 160"/>
              <p:cNvSpPr>
                <a:spLocks noChangeShapeType="1"/>
              </p:cNvSpPr>
              <p:nvPr/>
            </p:nvSpPr>
            <p:spPr bwMode="auto">
              <a:xfrm>
                <a:off x="8410575" y="5083175"/>
                <a:ext cx="45243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7" name="Line 161"/>
              <p:cNvSpPr>
                <a:spLocks noChangeShapeType="1"/>
              </p:cNvSpPr>
              <p:nvPr/>
            </p:nvSpPr>
            <p:spPr bwMode="auto">
              <a:xfrm>
                <a:off x="8410575" y="4945063"/>
                <a:ext cx="452438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8" name="Line 162"/>
              <p:cNvSpPr>
                <a:spLocks noChangeShapeType="1"/>
              </p:cNvSpPr>
              <p:nvPr/>
            </p:nvSpPr>
            <p:spPr bwMode="auto">
              <a:xfrm>
                <a:off x="8410575" y="4559300"/>
                <a:ext cx="452438" cy="0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9" name="Line 163"/>
              <p:cNvSpPr>
                <a:spLocks noChangeShapeType="1"/>
              </p:cNvSpPr>
              <p:nvPr/>
            </p:nvSpPr>
            <p:spPr bwMode="auto">
              <a:xfrm>
                <a:off x="8410575" y="4746625"/>
                <a:ext cx="452438" cy="0"/>
              </a:xfrm>
              <a:prstGeom prst="line">
                <a:avLst/>
              </a:prstGeom>
              <a:noFill/>
              <a:ln w="38100">
                <a:solidFill>
                  <a:srgbClr val="FF33CC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0" name="Text Box 164"/>
              <p:cNvSpPr txBox="1">
                <a:spLocks noChangeArrowheads="1"/>
              </p:cNvSpPr>
              <p:nvPr/>
            </p:nvSpPr>
            <p:spPr bwMode="auto">
              <a:xfrm>
                <a:off x="8574088" y="5203825"/>
                <a:ext cx="123825" cy="92075"/>
              </a:xfrm>
              <a:prstGeom prst="rect">
                <a:avLst/>
              </a:prstGeom>
              <a:solidFill>
                <a:srgbClr val="FF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600" dirty="0">
                    <a:solidFill>
                      <a:srgbClr val="000000"/>
                    </a:solidFill>
                    <a:latin typeface="Calibri" pitchFamily="34" charset="0"/>
                  </a:rPr>
                  <a:t>51                     </a:t>
                </a:r>
              </a:p>
            </p:txBody>
          </p:sp>
        </p:grpSp>
        <p:sp>
          <p:nvSpPr>
            <p:cNvPr id="192" name="Text Box 158"/>
            <p:cNvSpPr txBox="1">
              <a:spLocks noChangeArrowheads="1"/>
            </p:cNvSpPr>
            <p:nvPr/>
          </p:nvSpPr>
          <p:spPr bwMode="auto">
            <a:xfrm>
              <a:off x="6646863" y="4248150"/>
              <a:ext cx="2254250" cy="1108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 dirty="0">
                  <a:solidFill>
                    <a:srgbClr val="000000"/>
                  </a:solidFill>
                  <a:latin typeface="Arial Narrow" pitchFamily="34" charset="0"/>
                </a:rPr>
                <a:t>Declared National waterway</a:t>
              </a:r>
            </a:p>
            <a:p>
              <a:pPr eaLnBrk="1" hangingPunct="1"/>
              <a:r>
                <a:rPr lang="en-US" sz="1100" b="1" dirty="0">
                  <a:solidFill>
                    <a:srgbClr val="000000"/>
                  </a:solidFill>
                  <a:latin typeface="Arial Narrow" pitchFamily="34" charset="0"/>
                </a:rPr>
                <a:t>Proposed National waterway</a:t>
              </a:r>
            </a:p>
            <a:p>
              <a:pPr eaLnBrk="1" hangingPunct="1"/>
              <a:r>
                <a:rPr lang="en-US" sz="1100" b="1" dirty="0">
                  <a:solidFill>
                    <a:srgbClr val="000000"/>
                  </a:solidFill>
                  <a:latin typeface="Arial Narrow" pitchFamily="34" charset="0"/>
                </a:rPr>
                <a:t>Protocol route</a:t>
              </a:r>
            </a:p>
            <a:p>
              <a:pPr eaLnBrk="1" hangingPunct="1"/>
              <a:r>
                <a:rPr lang="en-US" sz="1100" b="1" dirty="0">
                  <a:solidFill>
                    <a:srgbClr val="000000"/>
                  </a:solidFill>
                  <a:latin typeface="Arial Narrow" pitchFamily="34" charset="0"/>
                </a:rPr>
                <a:t>Road</a:t>
              </a:r>
            </a:p>
            <a:p>
              <a:pPr eaLnBrk="1" hangingPunct="1"/>
              <a:r>
                <a:rPr lang="en-US" sz="1100" b="1" dirty="0">
                  <a:solidFill>
                    <a:srgbClr val="000000"/>
                  </a:solidFill>
                  <a:latin typeface="Arial Narrow" pitchFamily="34" charset="0"/>
                </a:rPr>
                <a:t>Rail</a:t>
              </a:r>
            </a:p>
            <a:p>
              <a:pPr eaLnBrk="1" hangingPunct="1"/>
              <a:r>
                <a:rPr lang="en-US" sz="1100" b="1" dirty="0">
                  <a:solidFill>
                    <a:srgbClr val="000000"/>
                  </a:solidFill>
                  <a:latin typeface="Arial Narrow" pitchFamily="34" charset="0"/>
                </a:rPr>
                <a:t>NH</a:t>
              </a:r>
            </a:p>
          </p:txBody>
        </p:sp>
      </p:grpSp>
      <p:sp>
        <p:nvSpPr>
          <p:cNvPr id="855" name="Freeform 303"/>
          <p:cNvSpPr>
            <a:spLocks/>
          </p:cNvSpPr>
          <p:nvPr/>
        </p:nvSpPr>
        <p:spPr bwMode="auto">
          <a:xfrm>
            <a:off x="831850" y="828675"/>
            <a:ext cx="3740150" cy="5816600"/>
          </a:xfrm>
          <a:custGeom>
            <a:avLst/>
            <a:gdLst>
              <a:gd name="T0" fmla="*/ 2147483647 w 2356"/>
              <a:gd name="T1" fmla="*/ 2147483647 h 3664"/>
              <a:gd name="T2" fmla="*/ 2147483647 w 2356"/>
              <a:gd name="T3" fmla="*/ 2147483647 h 3664"/>
              <a:gd name="T4" fmla="*/ 2147483647 w 2356"/>
              <a:gd name="T5" fmla="*/ 2147483647 h 3664"/>
              <a:gd name="T6" fmla="*/ 2147483647 w 2356"/>
              <a:gd name="T7" fmla="*/ 2147483647 h 3664"/>
              <a:gd name="T8" fmla="*/ 2147483647 w 2356"/>
              <a:gd name="T9" fmla="*/ 2147483647 h 3664"/>
              <a:gd name="T10" fmla="*/ 2147483647 w 2356"/>
              <a:gd name="T11" fmla="*/ 2147483647 h 3664"/>
              <a:gd name="T12" fmla="*/ 2147483647 w 2356"/>
              <a:gd name="T13" fmla="*/ 2147483647 h 3664"/>
              <a:gd name="T14" fmla="*/ 2147483647 w 2356"/>
              <a:gd name="T15" fmla="*/ 2147483647 h 3664"/>
              <a:gd name="T16" fmla="*/ 2147483647 w 2356"/>
              <a:gd name="T17" fmla="*/ 2147483647 h 3664"/>
              <a:gd name="T18" fmla="*/ 2147483647 w 2356"/>
              <a:gd name="T19" fmla="*/ 2147483647 h 3664"/>
              <a:gd name="T20" fmla="*/ 2147483647 w 2356"/>
              <a:gd name="T21" fmla="*/ 2147483647 h 3664"/>
              <a:gd name="T22" fmla="*/ 2147483647 w 2356"/>
              <a:gd name="T23" fmla="*/ 2147483647 h 3664"/>
              <a:gd name="T24" fmla="*/ 2147483647 w 2356"/>
              <a:gd name="T25" fmla="*/ 2147483647 h 3664"/>
              <a:gd name="T26" fmla="*/ 2147483647 w 2356"/>
              <a:gd name="T27" fmla="*/ 2147483647 h 3664"/>
              <a:gd name="T28" fmla="*/ 2147483647 w 2356"/>
              <a:gd name="T29" fmla="*/ 2147483647 h 3664"/>
              <a:gd name="T30" fmla="*/ 2147483647 w 2356"/>
              <a:gd name="T31" fmla="*/ 2147483647 h 3664"/>
              <a:gd name="T32" fmla="*/ 2147483647 w 2356"/>
              <a:gd name="T33" fmla="*/ 2147483647 h 3664"/>
              <a:gd name="T34" fmla="*/ 2147483647 w 2356"/>
              <a:gd name="T35" fmla="*/ 2147483647 h 3664"/>
              <a:gd name="T36" fmla="*/ 2147483647 w 2356"/>
              <a:gd name="T37" fmla="*/ 2147483647 h 3664"/>
              <a:gd name="T38" fmla="*/ 2147483647 w 2356"/>
              <a:gd name="T39" fmla="*/ 2147483647 h 3664"/>
              <a:gd name="T40" fmla="*/ 2147483647 w 2356"/>
              <a:gd name="T41" fmla="*/ 2147483647 h 3664"/>
              <a:gd name="T42" fmla="*/ 2147483647 w 2356"/>
              <a:gd name="T43" fmla="*/ 2147483647 h 3664"/>
              <a:gd name="T44" fmla="*/ 2147483647 w 2356"/>
              <a:gd name="T45" fmla="*/ 2147483647 h 3664"/>
              <a:gd name="T46" fmla="*/ 2147483647 w 2356"/>
              <a:gd name="T47" fmla="*/ 2147483647 h 3664"/>
              <a:gd name="T48" fmla="*/ 2147483647 w 2356"/>
              <a:gd name="T49" fmla="*/ 2147483647 h 3664"/>
              <a:gd name="T50" fmla="*/ 2147483647 w 2356"/>
              <a:gd name="T51" fmla="*/ 2147483647 h 3664"/>
              <a:gd name="T52" fmla="*/ 2147483647 w 2356"/>
              <a:gd name="T53" fmla="*/ 2147483647 h 3664"/>
              <a:gd name="T54" fmla="*/ 2147483647 w 2356"/>
              <a:gd name="T55" fmla="*/ 2147483647 h 3664"/>
              <a:gd name="T56" fmla="*/ 2147483647 w 2356"/>
              <a:gd name="T57" fmla="*/ 2147483647 h 3664"/>
              <a:gd name="T58" fmla="*/ 2147483647 w 2356"/>
              <a:gd name="T59" fmla="*/ 2147483647 h 3664"/>
              <a:gd name="T60" fmla="*/ 2147483647 w 2356"/>
              <a:gd name="T61" fmla="*/ 2147483647 h 3664"/>
              <a:gd name="T62" fmla="*/ 2147483647 w 2356"/>
              <a:gd name="T63" fmla="*/ 2147483647 h 3664"/>
              <a:gd name="T64" fmla="*/ 2147483647 w 2356"/>
              <a:gd name="T65" fmla="*/ 2147483647 h 3664"/>
              <a:gd name="T66" fmla="*/ 2147483647 w 2356"/>
              <a:gd name="T67" fmla="*/ 2147483647 h 3664"/>
              <a:gd name="T68" fmla="*/ 2147483647 w 2356"/>
              <a:gd name="T69" fmla="*/ 2147483647 h 3664"/>
              <a:gd name="T70" fmla="*/ 2147483647 w 2356"/>
              <a:gd name="T71" fmla="*/ 2147483647 h 3664"/>
              <a:gd name="T72" fmla="*/ 2147483647 w 2356"/>
              <a:gd name="T73" fmla="*/ 2147483647 h 3664"/>
              <a:gd name="T74" fmla="*/ 2147483647 w 2356"/>
              <a:gd name="T75" fmla="*/ 2147483647 h 3664"/>
              <a:gd name="T76" fmla="*/ 2147483647 w 2356"/>
              <a:gd name="T77" fmla="*/ 2147483647 h 3664"/>
              <a:gd name="T78" fmla="*/ 2147483647 w 2356"/>
              <a:gd name="T79" fmla="*/ 2147483647 h 3664"/>
              <a:gd name="T80" fmla="*/ 2147483647 w 2356"/>
              <a:gd name="T81" fmla="*/ 2147483647 h 3664"/>
              <a:gd name="T82" fmla="*/ 2147483647 w 2356"/>
              <a:gd name="T83" fmla="*/ 2147483647 h 3664"/>
              <a:gd name="T84" fmla="*/ 2147483647 w 2356"/>
              <a:gd name="T85" fmla="*/ 2147483647 h 3664"/>
              <a:gd name="T86" fmla="*/ 2147483647 w 2356"/>
              <a:gd name="T87" fmla="*/ 2147483647 h 3664"/>
              <a:gd name="T88" fmla="*/ 2147483647 w 2356"/>
              <a:gd name="T89" fmla="*/ 2147483647 h 3664"/>
              <a:gd name="T90" fmla="*/ 2147483647 w 2356"/>
              <a:gd name="T91" fmla="*/ 2147483647 h 3664"/>
              <a:gd name="T92" fmla="*/ 2147483647 w 2356"/>
              <a:gd name="T93" fmla="*/ 2147483647 h 3664"/>
              <a:gd name="T94" fmla="*/ 2147483647 w 2356"/>
              <a:gd name="T95" fmla="*/ 2147483647 h 3664"/>
              <a:gd name="T96" fmla="*/ 2147483647 w 2356"/>
              <a:gd name="T97" fmla="*/ 2147483647 h 3664"/>
              <a:gd name="T98" fmla="*/ 2147483647 w 2356"/>
              <a:gd name="T99" fmla="*/ 2147483647 h 3664"/>
              <a:gd name="T100" fmla="*/ 2147483647 w 2356"/>
              <a:gd name="T101" fmla="*/ 2147483647 h 3664"/>
              <a:gd name="T102" fmla="*/ 2147483647 w 2356"/>
              <a:gd name="T103" fmla="*/ 2147483647 h 3664"/>
              <a:gd name="T104" fmla="*/ 2147483647 w 2356"/>
              <a:gd name="T105" fmla="*/ 2147483647 h 3664"/>
              <a:gd name="T106" fmla="*/ 2147483647 w 2356"/>
              <a:gd name="T107" fmla="*/ 2147483647 h 3664"/>
              <a:gd name="T108" fmla="*/ 2147483647 w 2356"/>
              <a:gd name="T109" fmla="*/ 2147483647 h 3664"/>
              <a:gd name="T110" fmla="*/ 2147483647 w 2356"/>
              <a:gd name="T111" fmla="*/ 2147483647 h 3664"/>
              <a:gd name="T112" fmla="*/ 2147483647 w 2356"/>
              <a:gd name="T113" fmla="*/ 2147483647 h 3664"/>
              <a:gd name="T114" fmla="*/ 2147483647 w 2356"/>
              <a:gd name="T115" fmla="*/ 2147483647 h 3664"/>
              <a:gd name="T116" fmla="*/ 2147483647 w 2356"/>
              <a:gd name="T117" fmla="*/ 2147483647 h 36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356"/>
              <a:gd name="T178" fmla="*/ 0 h 3664"/>
              <a:gd name="T179" fmla="*/ 2356 w 2356"/>
              <a:gd name="T180" fmla="*/ 3664 h 366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356" h="3664">
                <a:moveTo>
                  <a:pt x="2356" y="11"/>
                </a:moveTo>
                <a:cubicBezTo>
                  <a:pt x="2347" y="14"/>
                  <a:pt x="2323" y="27"/>
                  <a:pt x="2302" y="33"/>
                </a:cubicBezTo>
                <a:cubicBezTo>
                  <a:pt x="2281" y="39"/>
                  <a:pt x="2251" y="45"/>
                  <a:pt x="2232" y="45"/>
                </a:cubicBezTo>
                <a:cubicBezTo>
                  <a:pt x="2213" y="45"/>
                  <a:pt x="2200" y="40"/>
                  <a:pt x="2190" y="33"/>
                </a:cubicBezTo>
                <a:cubicBezTo>
                  <a:pt x="2180" y="26"/>
                  <a:pt x="2180" y="10"/>
                  <a:pt x="2174" y="5"/>
                </a:cubicBezTo>
                <a:cubicBezTo>
                  <a:pt x="2168" y="0"/>
                  <a:pt x="2160" y="4"/>
                  <a:pt x="2152" y="5"/>
                </a:cubicBezTo>
                <a:cubicBezTo>
                  <a:pt x="2144" y="6"/>
                  <a:pt x="2136" y="7"/>
                  <a:pt x="2128" y="13"/>
                </a:cubicBezTo>
                <a:cubicBezTo>
                  <a:pt x="2120" y="19"/>
                  <a:pt x="2110" y="33"/>
                  <a:pt x="2102" y="39"/>
                </a:cubicBezTo>
                <a:cubicBezTo>
                  <a:pt x="2094" y="45"/>
                  <a:pt x="2090" y="49"/>
                  <a:pt x="2080" y="49"/>
                </a:cubicBezTo>
                <a:cubicBezTo>
                  <a:pt x="2070" y="49"/>
                  <a:pt x="2060" y="45"/>
                  <a:pt x="2042" y="41"/>
                </a:cubicBezTo>
                <a:cubicBezTo>
                  <a:pt x="2024" y="37"/>
                  <a:pt x="1991" y="27"/>
                  <a:pt x="1970" y="27"/>
                </a:cubicBezTo>
                <a:cubicBezTo>
                  <a:pt x="1949" y="27"/>
                  <a:pt x="1936" y="31"/>
                  <a:pt x="1918" y="39"/>
                </a:cubicBezTo>
                <a:cubicBezTo>
                  <a:pt x="1900" y="47"/>
                  <a:pt x="1881" y="70"/>
                  <a:pt x="1862" y="77"/>
                </a:cubicBezTo>
                <a:cubicBezTo>
                  <a:pt x="1843" y="84"/>
                  <a:pt x="1822" y="78"/>
                  <a:pt x="1802" y="83"/>
                </a:cubicBezTo>
                <a:cubicBezTo>
                  <a:pt x="1782" y="88"/>
                  <a:pt x="1758" y="106"/>
                  <a:pt x="1742" y="107"/>
                </a:cubicBezTo>
                <a:cubicBezTo>
                  <a:pt x="1726" y="108"/>
                  <a:pt x="1717" y="95"/>
                  <a:pt x="1706" y="89"/>
                </a:cubicBezTo>
                <a:cubicBezTo>
                  <a:pt x="1695" y="83"/>
                  <a:pt x="1688" y="74"/>
                  <a:pt x="1678" y="71"/>
                </a:cubicBezTo>
                <a:cubicBezTo>
                  <a:pt x="1668" y="68"/>
                  <a:pt x="1655" y="72"/>
                  <a:pt x="1646" y="71"/>
                </a:cubicBezTo>
                <a:cubicBezTo>
                  <a:pt x="1637" y="70"/>
                  <a:pt x="1638" y="70"/>
                  <a:pt x="1626" y="67"/>
                </a:cubicBezTo>
                <a:cubicBezTo>
                  <a:pt x="1614" y="64"/>
                  <a:pt x="1584" y="57"/>
                  <a:pt x="1572" y="55"/>
                </a:cubicBezTo>
                <a:cubicBezTo>
                  <a:pt x="1560" y="53"/>
                  <a:pt x="1559" y="55"/>
                  <a:pt x="1552" y="57"/>
                </a:cubicBezTo>
                <a:cubicBezTo>
                  <a:pt x="1545" y="59"/>
                  <a:pt x="1542" y="60"/>
                  <a:pt x="1530" y="67"/>
                </a:cubicBezTo>
                <a:cubicBezTo>
                  <a:pt x="1518" y="74"/>
                  <a:pt x="1495" y="94"/>
                  <a:pt x="1478" y="99"/>
                </a:cubicBezTo>
                <a:cubicBezTo>
                  <a:pt x="1461" y="104"/>
                  <a:pt x="1444" y="95"/>
                  <a:pt x="1428" y="95"/>
                </a:cubicBezTo>
                <a:cubicBezTo>
                  <a:pt x="1412" y="95"/>
                  <a:pt x="1396" y="91"/>
                  <a:pt x="1380" y="99"/>
                </a:cubicBezTo>
                <a:cubicBezTo>
                  <a:pt x="1364" y="107"/>
                  <a:pt x="1346" y="130"/>
                  <a:pt x="1332" y="141"/>
                </a:cubicBezTo>
                <a:cubicBezTo>
                  <a:pt x="1318" y="152"/>
                  <a:pt x="1313" y="157"/>
                  <a:pt x="1298" y="167"/>
                </a:cubicBezTo>
                <a:cubicBezTo>
                  <a:pt x="1283" y="177"/>
                  <a:pt x="1258" y="186"/>
                  <a:pt x="1240" y="199"/>
                </a:cubicBezTo>
                <a:cubicBezTo>
                  <a:pt x="1222" y="212"/>
                  <a:pt x="1203" y="232"/>
                  <a:pt x="1188" y="245"/>
                </a:cubicBezTo>
                <a:cubicBezTo>
                  <a:pt x="1173" y="258"/>
                  <a:pt x="1163" y="268"/>
                  <a:pt x="1150" y="279"/>
                </a:cubicBezTo>
                <a:cubicBezTo>
                  <a:pt x="1137" y="290"/>
                  <a:pt x="1120" y="300"/>
                  <a:pt x="1110" y="311"/>
                </a:cubicBezTo>
                <a:cubicBezTo>
                  <a:pt x="1100" y="322"/>
                  <a:pt x="1100" y="336"/>
                  <a:pt x="1092" y="345"/>
                </a:cubicBezTo>
                <a:cubicBezTo>
                  <a:pt x="1084" y="354"/>
                  <a:pt x="1073" y="358"/>
                  <a:pt x="1064" y="365"/>
                </a:cubicBezTo>
                <a:cubicBezTo>
                  <a:pt x="1055" y="372"/>
                  <a:pt x="1041" y="380"/>
                  <a:pt x="1036" y="389"/>
                </a:cubicBezTo>
                <a:cubicBezTo>
                  <a:pt x="1031" y="398"/>
                  <a:pt x="1033" y="407"/>
                  <a:pt x="1034" y="417"/>
                </a:cubicBezTo>
                <a:cubicBezTo>
                  <a:pt x="1035" y="427"/>
                  <a:pt x="1046" y="430"/>
                  <a:pt x="1044" y="449"/>
                </a:cubicBezTo>
                <a:cubicBezTo>
                  <a:pt x="1042" y="468"/>
                  <a:pt x="1026" y="504"/>
                  <a:pt x="1024" y="529"/>
                </a:cubicBezTo>
                <a:cubicBezTo>
                  <a:pt x="1022" y="554"/>
                  <a:pt x="1029" y="581"/>
                  <a:pt x="1032" y="597"/>
                </a:cubicBezTo>
                <a:cubicBezTo>
                  <a:pt x="1035" y="613"/>
                  <a:pt x="1045" y="612"/>
                  <a:pt x="1042" y="625"/>
                </a:cubicBezTo>
                <a:cubicBezTo>
                  <a:pt x="1039" y="638"/>
                  <a:pt x="1020" y="658"/>
                  <a:pt x="1012" y="675"/>
                </a:cubicBezTo>
                <a:cubicBezTo>
                  <a:pt x="1004" y="692"/>
                  <a:pt x="996" y="706"/>
                  <a:pt x="992" y="725"/>
                </a:cubicBezTo>
                <a:cubicBezTo>
                  <a:pt x="988" y="744"/>
                  <a:pt x="983" y="761"/>
                  <a:pt x="986" y="787"/>
                </a:cubicBezTo>
                <a:cubicBezTo>
                  <a:pt x="989" y="813"/>
                  <a:pt x="1005" y="853"/>
                  <a:pt x="1008" y="881"/>
                </a:cubicBezTo>
                <a:cubicBezTo>
                  <a:pt x="1011" y="909"/>
                  <a:pt x="1010" y="933"/>
                  <a:pt x="1006" y="957"/>
                </a:cubicBezTo>
                <a:cubicBezTo>
                  <a:pt x="1002" y="981"/>
                  <a:pt x="993" y="1001"/>
                  <a:pt x="986" y="1023"/>
                </a:cubicBezTo>
                <a:cubicBezTo>
                  <a:pt x="979" y="1045"/>
                  <a:pt x="971" y="1072"/>
                  <a:pt x="966" y="1089"/>
                </a:cubicBezTo>
                <a:cubicBezTo>
                  <a:pt x="961" y="1106"/>
                  <a:pt x="955" y="1112"/>
                  <a:pt x="954" y="1123"/>
                </a:cubicBezTo>
                <a:cubicBezTo>
                  <a:pt x="953" y="1134"/>
                  <a:pt x="951" y="1145"/>
                  <a:pt x="960" y="1153"/>
                </a:cubicBezTo>
                <a:cubicBezTo>
                  <a:pt x="969" y="1161"/>
                  <a:pt x="994" y="1157"/>
                  <a:pt x="1008" y="1169"/>
                </a:cubicBezTo>
                <a:cubicBezTo>
                  <a:pt x="1022" y="1181"/>
                  <a:pt x="1029" y="1202"/>
                  <a:pt x="1044" y="1223"/>
                </a:cubicBezTo>
                <a:cubicBezTo>
                  <a:pt x="1059" y="1244"/>
                  <a:pt x="1091" y="1275"/>
                  <a:pt x="1096" y="1295"/>
                </a:cubicBezTo>
                <a:cubicBezTo>
                  <a:pt x="1101" y="1315"/>
                  <a:pt x="1076" y="1324"/>
                  <a:pt x="1072" y="1343"/>
                </a:cubicBezTo>
                <a:cubicBezTo>
                  <a:pt x="1068" y="1362"/>
                  <a:pt x="1073" y="1393"/>
                  <a:pt x="1072" y="1411"/>
                </a:cubicBezTo>
                <a:cubicBezTo>
                  <a:pt x="1071" y="1429"/>
                  <a:pt x="1065" y="1436"/>
                  <a:pt x="1068" y="1451"/>
                </a:cubicBezTo>
                <a:cubicBezTo>
                  <a:pt x="1071" y="1466"/>
                  <a:pt x="1088" y="1482"/>
                  <a:pt x="1092" y="1499"/>
                </a:cubicBezTo>
                <a:cubicBezTo>
                  <a:pt x="1096" y="1516"/>
                  <a:pt x="1094" y="1528"/>
                  <a:pt x="1090" y="1553"/>
                </a:cubicBezTo>
                <a:cubicBezTo>
                  <a:pt x="1086" y="1578"/>
                  <a:pt x="1071" y="1623"/>
                  <a:pt x="1070" y="1649"/>
                </a:cubicBezTo>
                <a:cubicBezTo>
                  <a:pt x="1069" y="1675"/>
                  <a:pt x="1080" y="1689"/>
                  <a:pt x="1086" y="1707"/>
                </a:cubicBezTo>
                <a:cubicBezTo>
                  <a:pt x="1092" y="1725"/>
                  <a:pt x="1100" y="1744"/>
                  <a:pt x="1104" y="1759"/>
                </a:cubicBezTo>
                <a:cubicBezTo>
                  <a:pt x="1108" y="1774"/>
                  <a:pt x="1121" y="1785"/>
                  <a:pt x="1112" y="1799"/>
                </a:cubicBezTo>
                <a:cubicBezTo>
                  <a:pt x="1103" y="1813"/>
                  <a:pt x="1051" y="1821"/>
                  <a:pt x="1050" y="1843"/>
                </a:cubicBezTo>
                <a:cubicBezTo>
                  <a:pt x="1049" y="1865"/>
                  <a:pt x="1086" y="1911"/>
                  <a:pt x="1104" y="1931"/>
                </a:cubicBezTo>
                <a:cubicBezTo>
                  <a:pt x="1122" y="1951"/>
                  <a:pt x="1141" y="1952"/>
                  <a:pt x="1156" y="1965"/>
                </a:cubicBezTo>
                <a:cubicBezTo>
                  <a:pt x="1171" y="1978"/>
                  <a:pt x="1177" y="1994"/>
                  <a:pt x="1194" y="2007"/>
                </a:cubicBezTo>
                <a:cubicBezTo>
                  <a:pt x="1211" y="2020"/>
                  <a:pt x="1242" y="2032"/>
                  <a:pt x="1260" y="2041"/>
                </a:cubicBezTo>
                <a:cubicBezTo>
                  <a:pt x="1278" y="2050"/>
                  <a:pt x="1291" y="2051"/>
                  <a:pt x="1304" y="2063"/>
                </a:cubicBezTo>
                <a:cubicBezTo>
                  <a:pt x="1317" y="2075"/>
                  <a:pt x="1326" y="2094"/>
                  <a:pt x="1340" y="2111"/>
                </a:cubicBezTo>
                <a:cubicBezTo>
                  <a:pt x="1354" y="2128"/>
                  <a:pt x="1365" y="2148"/>
                  <a:pt x="1386" y="2163"/>
                </a:cubicBezTo>
                <a:cubicBezTo>
                  <a:pt x="1407" y="2178"/>
                  <a:pt x="1444" y="2192"/>
                  <a:pt x="1468" y="2203"/>
                </a:cubicBezTo>
                <a:cubicBezTo>
                  <a:pt x="1492" y="2214"/>
                  <a:pt x="1512" y="2223"/>
                  <a:pt x="1530" y="2227"/>
                </a:cubicBezTo>
                <a:cubicBezTo>
                  <a:pt x="1548" y="2231"/>
                  <a:pt x="1558" y="2228"/>
                  <a:pt x="1574" y="2229"/>
                </a:cubicBezTo>
                <a:cubicBezTo>
                  <a:pt x="1590" y="2230"/>
                  <a:pt x="1610" y="2231"/>
                  <a:pt x="1626" y="2233"/>
                </a:cubicBezTo>
                <a:cubicBezTo>
                  <a:pt x="1642" y="2235"/>
                  <a:pt x="1655" y="2238"/>
                  <a:pt x="1668" y="2243"/>
                </a:cubicBezTo>
                <a:cubicBezTo>
                  <a:pt x="1681" y="2248"/>
                  <a:pt x="1685" y="2256"/>
                  <a:pt x="1702" y="2261"/>
                </a:cubicBezTo>
                <a:cubicBezTo>
                  <a:pt x="1719" y="2266"/>
                  <a:pt x="1756" y="2264"/>
                  <a:pt x="1770" y="2275"/>
                </a:cubicBezTo>
                <a:cubicBezTo>
                  <a:pt x="1784" y="2286"/>
                  <a:pt x="1783" y="2310"/>
                  <a:pt x="1786" y="2329"/>
                </a:cubicBezTo>
                <a:cubicBezTo>
                  <a:pt x="1789" y="2348"/>
                  <a:pt x="1790" y="2368"/>
                  <a:pt x="1790" y="2391"/>
                </a:cubicBezTo>
                <a:cubicBezTo>
                  <a:pt x="1790" y="2414"/>
                  <a:pt x="1789" y="2449"/>
                  <a:pt x="1788" y="2469"/>
                </a:cubicBezTo>
                <a:cubicBezTo>
                  <a:pt x="1787" y="2489"/>
                  <a:pt x="1783" y="2496"/>
                  <a:pt x="1786" y="2511"/>
                </a:cubicBezTo>
                <a:cubicBezTo>
                  <a:pt x="1789" y="2526"/>
                  <a:pt x="1796" y="2547"/>
                  <a:pt x="1804" y="2559"/>
                </a:cubicBezTo>
                <a:cubicBezTo>
                  <a:pt x="1812" y="2571"/>
                  <a:pt x="1822" y="2572"/>
                  <a:pt x="1834" y="2583"/>
                </a:cubicBezTo>
                <a:cubicBezTo>
                  <a:pt x="1846" y="2594"/>
                  <a:pt x="1868" y="2614"/>
                  <a:pt x="1878" y="2627"/>
                </a:cubicBezTo>
                <a:cubicBezTo>
                  <a:pt x="1888" y="2640"/>
                  <a:pt x="1898" y="2647"/>
                  <a:pt x="1896" y="2659"/>
                </a:cubicBezTo>
                <a:cubicBezTo>
                  <a:pt x="1894" y="2671"/>
                  <a:pt x="1879" y="2690"/>
                  <a:pt x="1868" y="2697"/>
                </a:cubicBezTo>
                <a:cubicBezTo>
                  <a:pt x="1857" y="2704"/>
                  <a:pt x="1842" y="2700"/>
                  <a:pt x="1832" y="2703"/>
                </a:cubicBezTo>
                <a:cubicBezTo>
                  <a:pt x="1822" y="2706"/>
                  <a:pt x="1816" y="2713"/>
                  <a:pt x="1806" y="2717"/>
                </a:cubicBezTo>
                <a:cubicBezTo>
                  <a:pt x="1796" y="2721"/>
                  <a:pt x="1777" y="2719"/>
                  <a:pt x="1770" y="2727"/>
                </a:cubicBezTo>
                <a:cubicBezTo>
                  <a:pt x="1763" y="2735"/>
                  <a:pt x="1764" y="2754"/>
                  <a:pt x="1764" y="2767"/>
                </a:cubicBezTo>
                <a:cubicBezTo>
                  <a:pt x="1764" y="2780"/>
                  <a:pt x="1773" y="2797"/>
                  <a:pt x="1770" y="2803"/>
                </a:cubicBezTo>
                <a:cubicBezTo>
                  <a:pt x="1767" y="2809"/>
                  <a:pt x="1755" y="2813"/>
                  <a:pt x="1748" y="2805"/>
                </a:cubicBezTo>
                <a:cubicBezTo>
                  <a:pt x="1741" y="2797"/>
                  <a:pt x="1733" y="2766"/>
                  <a:pt x="1726" y="2753"/>
                </a:cubicBezTo>
                <a:cubicBezTo>
                  <a:pt x="1719" y="2740"/>
                  <a:pt x="1714" y="2732"/>
                  <a:pt x="1708" y="2729"/>
                </a:cubicBezTo>
                <a:cubicBezTo>
                  <a:pt x="1702" y="2726"/>
                  <a:pt x="1698" y="2730"/>
                  <a:pt x="1692" y="2737"/>
                </a:cubicBezTo>
                <a:cubicBezTo>
                  <a:pt x="1686" y="2744"/>
                  <a:pt x="1681" y="2762"/>
                  <a:pt x="1674" y="2771"/>
                </a:cubicBezTo>
                <a:cubicBezTo>
                  <a:pt x="1667" y="2780"/>
                  <a:pt x="1655" y="2782"/>
                  <a:pt x="1648" y="2791"/>
                </a:cubicBezTo>
                <a:cubicBezTo>
                  <a:pt x="1641" y="2800"/>
                  <a:pt x="1643" y="2816"/>
                  <a:pt x="1634" y="2823"/>
                </a:cubicBezTo>
                <a:cubicBezTo>
                  <a:pt x="1625" y="2830"/>
                  <a:pt x="1607" y="2830"/>
                  <a:pt x="1594" y="2835"/>
                </a:cubicBezTo>
                <a:cubicBezTo>
                  <a:pt x="1581" y="2840"/>
                  <a:pt x="1568" y="2850"/>
                  <a:pt x="1554" y="2855"/>
                </a:cubicBezTo>
                <a:cubicBezTo>
                  <a:pt x="1540" y="2860"/>
                  <a:pt x="1520" y="2864"/>
                  <a:pt x="1508" y="2863"/>
                </a:cubicBezTo>
                <a:cubicBezTo>
                  <a:pt x="1496" y="2862"/>
                  <a:pt x="1491" y="2853"/>
                  <a:pt x="1482" y="2851"/>
                </a:cubicBezTo>
                <a:cubicBezTo>
                  <a:pt x="1473" y="2849"/>
                  <a:pt x="1466" y="2847"/>
                  <a:pt x="1456" y="2849"/>
                </a:cubicBezTo>
                <a:cubicBezTo>
                  <a:pt x="1446" y="2851"/>
                  <a:pt x="1429" y="2853"/>
                  <a:pt x="1420" y="2863"/>
                </a:cubicBezTo>
                <a:cubicBezTo>
                  <a:pt x="1411" y="2873"/>
                  <a:pt x="1405" y="2896"/>
                  <a:pt x="1400" y="2907"/>
                </a:cubicBezTo>
                <a:cubicBezTo>
                  <a:pt x="1395" y="2918"/>
                  <a:pt x="1392" y="2922"/>
                  <a:pt x="1390" y="2931"/>
                </a:cubicBezTo>
                <a:cubicBezTo>
                  <a:pt x="1388" y="2940"/>
                  <a:pt x="1392" y="2952"/>
                  <a:pt x="1388" y="2961"/>
                </a:cubicBezTo>
                <a:cubicBezTo>
                  <a:pt x="1384" y="2970"/>
                  <a:pt x="1372" y="2975"/>
                  <a:pt x="1364" y="2987"/>
                </a:cubicBezTo>
                <a:cubicBezTo>
                  <a:pt x="1356" y="2999"/>
                  <a:pt x="1347" y="3024"/>
                  <a:pt x="1340" y="3035"/>
                </a:cubicBezTo>
                <a:cubicBezTo>
                  <a:pt x="1333" y="3046"/>
                  <a:pt x="1329" y="3049"/>
                  <a:pt x="1323" y="3054"/>
                </a:cubicBezTo>
                <a:cubicBezTo>
                  <a:pt x="1317" y="3059"/>
                  <a:pt x="1307" y="3068"/>
                  <a:pt x="1302" y="3067"/>
                </a:cubicBezTo>
                <a:cubicBezTo>
                  <a:pt x="1297" y="3066"/>
                  <a:pt x="1295" y="3054"/>
                  <a:pt x="1291" y="3045"/>
                </a:cubicBezTo>
                <a:cubicBezTo>
                  <a:pt x="1287" y="3036"/>
                  <a:pt x="1287" y="3018"/>
                  <a:pt x="1278" y="3009"/>
                </a:cubicBezTo>
                <a:cubicBezTo>
                  <a:pt x="1269" y="3000"/>
                  <a:pt x="1249" y="3000"/>
                  <a:pt x="1234" y="2993"/>
                </a:cubicBezTo>
                <a:cubicBezTo>
                  <a:pt x="1219" y="2986"/>
                  <a:pt x="1206" y="2972"/>
                  <a:pt x="1190" y="2965"/>
                </a:cubicBezTo>
                <a:cubicBezTo>
                  <a:pt x="1174" y="2958"/>
                  <a:pt x="1150" y="2947"/>
                  <a:pt x="1136" y="2953"/>
                </a:cubicBezTo>
                <a:cubicBezTo>
                  <a:pt x="1122" y="2959"/>
                  <a:pt x="1112" y="2988"/>
                  <a:pt x="1104" y="2999"/>
                </a:cubicBezTo>
                <a:cubicBezTo>
                  <a:pt x="1096" y="3010"/>
                  <a:pt x="1090" y="3018"/>
                  <a:pt x="1086" y="3017"/>
                </a:cubicBezTo>
                <a:cubicBezTo>
                  <a:pt x="1082" y="3016"/>
                  <a:pt x="1084" y="3006"/>
                  <a:pt x="1078" y="2995"/>
                </a:cubicBezTo>
                <a:cubicBezTo>
                  <a:pt x="1072" y="2984"/>
                  <a:pt x="1058" y="2966"/>
                  <a:pt x="1050" y="2953"/>
                </a:cubicBezTo>
                <a:cubicBezTo>
                  <a:pt x="1042" y="2940"/>
                  <a:pt x="1036" y="2912"/>
                  <a:pt x="1028" y="2919"/>
                </a:cubicBezTo>
                <a:cubicBezTo>
                  <a:pt x="1020" y="2926"/>
                  <a:pt x="1010" y="2967"/>
                  <a:pt x="1002" y="2995"/>
                </a:cubicBezTo>
                <a:cubicBezTo>
                  <a:pt x="994" y="3023"/>
                  <a:pt x="989" y="3059"/>
                  <a:pt x="982" y="3085"/>
                </a:cubicBezTo>
                <a:cubicBezTo>
                  <a:pt x="975" y="3111"/>
                  <a:pt x="964" y="3135"/>
                  <a:pt x="962" y="3153"/>
                </a:cubicBezTo>
                <a:cubicBezTo>
                  <a:pt x="960" y="3171"/>
                  <a:pt x="976" y="3185"/>
                  <a:pt x="968" y="3193"/>
                </a:cubicBezTo>
                <a:cubicBezTo>
                  <a:pt x="960" y="3201"/>
                  <a:pt x="927" y="3193"/>
                  <a:pt x="916" y="3203"/>
                </a:cubicBezTo>
                <a:cubicBezTo>
                  <a:pt x="905" y="3213"/>
                  <a:pt x="907" y="3238"/>
                  <a:pt x="900" y="3251"/>
                </a:cubicBezTo>
                <a:cubicBezTo>
                  <a:pt x="893" y="3264"/>
                  <a:pt x="879" y="3271"/>
                  <a:pt x="872" y="3283"/>
                </a:cubicBezTo>
                <a:cubicBezTo>
                  <a:pt x="865" y="3295"/>
                  <a:pt x="863" y="3315"/>
                  <a:pt x="858" y="3325"/>
                </a:cubicBezTo>
                <a:cubicBezTo>
                  <a:pt x="853" y="3335"/>
                  <a:pt x="841" y="3335"/>
                  <a:pt x="840" y="3343"/>
                </a:cubicBezTo>
                <a:cubicBezTo>
                  <a:pt x="839" y="3351"/>
                  <a:pt x="854" y="3364"/>
                  <a:pt x="854" y="3373"/>
                </a:cubicBezTo>
                <a:cubicBezTo>
                  <a:pt x="854" y="3382"/>
                  <a:pt x="849" y="3394"/>
                  <a:pt x="842" y="3399"/>
                </a:cubicBezTo>
                <a:cubicBezTo>
                  <a:pt x="835" y="3404"/>
                  <a:pt x="823" y="3404"/>
                  <a:pt x="814" y="3403"/>
                </a:cubicBezTo>
                <a:cubicBezTo>
                  <a:pt x="805" y="3402"/>
                  <a:pt x="792" y="3399"/>
                  <a:pt x="788" y="3393"/>
                </a:cubicBezTo>
                <a:cubicBezTo>
                  <a:pt x="784" y="3387"/>
                  <a:pt x="795" y="3374"/>
                  <a:pt x="792" y="3369"/>
                </a:cubicBezTo>
                <a:cubicBezTo>
                  <a:pt x="789" y="3364"/>
                  <a:pt x="777" y="3347"/>
                  <a:pt x="772" y="3361"/>
                </a:cubicBezTo>
                <a:cubicBezTo>
                  <a:pt x="767" y="3375"/>
                  <a:pt x="770" y="3435"/>
                  <a:pt x="760" y="3453"/>
                </a:cubicBezTo>
                <a:cubicBezTo>
                  <a:pt x="750" y="3471"/>
                  <a:pt x="724" y="3462"/>
                  <a:pt x="714" y="3469"/>
                </a:cubicBezTo>
                <a:cubicBezTo>
                  <a:pt x="704" y="3476"/>
                  <a:pt x="715" y="3494"/>
                  <a:pt x="700" y="3493"/>
                </a:cubicBezTo>
                <a:cubicBezTo>
                  <a:pt x="685" y="3492"/>
                  <a:pt x="640" y="3464"/>
                  <a:pt x="624" y="3461"/>
                </a:cubicBezTo>
                <a:cubicBezTo>
                  <a:pt x="608" y="3458"/>
                  <a:pt x="613" y="3475"/>
                  <a:pt x="604" y="3477"/>
                </a:cubicBezTo>
                <a:cubicBezTo>
                  <a:pt x="595" y="3479"/>
                  <a:pt x="584" y="3480"/>
                  <a:pt x="570" y="3475"/>
                </a:cubicBezTo>
                <a:cubicBezTo>
                  <a:pt x="556" y="3470"/>
                  <a:pt x="534" y="3458"/>
                  <a:pt x="520" y="3449"/>
                </a:cubicBezTo>
                <a:cubicBezTo>
                  <a:pt x="506" y="3440"/>
                  <a:pt x="501" y="3428"/>
                  <a:pt x="486" y="3421"/>
                </a:cubicBezTo>
                <a:cubicBezTo>
                  <a:pt x="471" y="3414"/>
                  <a:pt x="445" y="3402"/>
                  <a:pt x="432" y="3405"/>
                </a:cubicBezTo>
                <a:cubicBezTo>
                  <a:pt x="419" y="3408"/>
                  <a:pt x="408" y="3426"/>
                  <a:pt x="406" y="3437"/>
                </a:cubicBezTo>
                <a:cubicBezTo>
                  <a:pt x="404" y="3448"/>
                  <a:pt x="422" y="3457"/>
                  <a:pt x="420" y="3469"/>
                </a:cubicBezTo>
                <a:cubicBezTo>
                  <a:pt x="418" y="3481"/>
                  <a:pt x="403" y="3505"/>
                  <a:pt x="396" y="3511"/>
                </a:cubicBezTo>
                <a:cubicBezTo>
                  <a:pt x="389" y="3517"/>
                  <a:pt x="385" y="3507"/>
                  <a:pt x="380" y="3505"/>
                </a:cubicBezTo>
                <a:cubicBezTo>
                  <a:pt x="375" y="3503"/>
                  <a:pt x="372" y="3494"/>
                  <a:pt x="368" y="3499"/>
                </a:cubicBezTo>
                <a:cubicBezTo>
                  <a:pt x="364" y="3504"/>
                  <a:pt x="362" y="3527"/>
                  <a:pt x="354" y="3535"/>
                </a:cubicBezTo>
                <a:cubicBezTo>
                  <a:pt x="346" y="3543"/>
                  <a:pt x="332" y="3543"/>
                  <a:pt x="322" y="3549"/>
                </a:cubicBezTo>
                <a:cubicBezTo>
                  <a:pt x="312" y="3555"/>
                  <a:pt x="304" y="3568"/>
                  <a:pt x="296" y="3573"/>
                </a:cubicBezTo>
                <a:cubicBezTo>
                  <a:pt x="288" y="3578"/>
                  <a:pt x="280" y="3577"/>
                  <a:pt x="272" y="3581"/>
                </a:cubicBezTo>
                <a:cubicBezTo>
                  <a:pt x="264" y="3585"/>
                  <a:pt x="254" y="3593"/>
                  <a:pt x="250" y="3599"/>
                </a:cubicBezTo>
                <a:cubicBezTo>
                  <a:pt x="246" y="3605"/>
                  <a:pt x="252" y="3610"/>
                  <a:pt x="248" y="3615"/>
                </a:cubicBezTo>
                <a:cubicBezTo>
                  <a:pt x="244" y="3620"/>
                  <a:pt x="233" y="3623"/>
                  <a:pt x="228" y="3629"/>
                </a:cubicBezTo>
                <a:cubicBezTo>
                  <a:pt x="223" y="3635"/>
                  <a:pt x="226" y="3646"/>
                  <a:pt x="220" y="3651"/>
                </a:cubicBezTo>
                <a:cubicBezTo>
                  <a:pt x="214" y="3656"/>
                  <a:pt x="202" y="3664"/>
                  <a:pt x="192" y="3659"/>
                </a:cubicBezTo>
                <a:cubicBezTo>
                  <a:pt x="182" y="3654"/>
                  <a:pt x="173" y="3630"/>
                  <a:pt x="162" y="3623"/>
                </a:cubicBezTo>
                <a:cubicBezTo>
                  <a:pt x="151" y="3616"/>
                  <a:pt x="136" y="3628"/>
                  <a:pt x="126" y="3619"/>
                </a:cubicBezTo>
                <a:cubicBezTo>
                  <a:pt x="116" y="3610"/>
                  <a:pt x="109" y="3583"/>
                  <a:pt x="102" y="3569"/>
                </a:cubicBezTo>
                <a:cubicBezTo>
                  <a:pt x="95" y="3555"/>
                  <a:pt x="88" y="3545"/>
                  <a:pt x="84" y="3533"/>
                </a:cubicBezTo>
                <a:cubicBezTo>
                  <a:pt x="80" y="3521"/>
                  <a:pt x="80" y="3510"/>
                  <a:pt x="76" y="3497"/>
                </a:cubicBezTo>
                <a:cubicBezTo>
                  <a:pt x="72" y="3484"/>
                  <a:pt x="53" y="3474"/>
                  <a:pt x="58" y="3455"/>
                </a:cubicBezTo>
                <a:cubicBezTo>
                  <a:pt x="63" y="3436"/>
                  <a:pt x="103" y="3405"/>
                  <a:pt x="108" y="3381"/>
                </a:cubicBezTo>
                <a:cubicBezTo>
                  <a:pt x="113" y="3357"/>
                  <a:pt x="102" y="3325"/>
                  <a:pt x="90" y="3309"/>
                </a:cubicBezTo>
                <a:cubicBezTo>
                  <a:pt x="78" y="3293"/>
                  <a:pt x="52" y="3290"/>
                  <a:pt x="38" y="3287"/>
                </a:cubicBezTo>
                <a:cubicBezTo>
                  <a:pt x="24" y="3284"/>
                  <a:pt x="8" y="3300"/>
                  <a:pt x="4" y="3291"/>
                </a:cubicBezTo>
                <a:cubicBezTo>
                  <a:pt x="0" y="3282"/>
                  <a:pt x="12" y="3252"/>
                  <a:pt x="14" y="3235"/>
                </a:cubicBezTo>
                <a:cubicBezTo>
                  <a:pt x="16" y="3218"/>
                  <a:pt x="14" y="3202"/>
                  <a:pt x="14" y="3189"/>
                </a:cubicBezTo>
                <a:cubicBezTo>
                  <a:pt x="14" y="3176"/>
                  <a:pt x="11" y="3166"/>
                  <a:pt x="16" y="3155"/>
                </a:cubicBezTo>
                <a:cubicBezTo>
                  <a:pt x="21" y="3144"/>
                  <a:pt x="39" y="3135"/>
                  <a:pt x="42" y="3123"/>
                </a:cubicBezTo>
                <a:cubicBezTo>
                  <a:pt x="45" y="3111"/>
                  <a:pt x="26" y="3098"/>
                  <a:pt x="32" y="3085"/>
                </a:cubicBezTo>
                <a:cubicBezTo>
                  <a:pt x="38" y="3072"/>
                  <a:pt x="68" y="3059"/>
                  <a:pt x="80" y="3047"/>
                </a:cubicBezTo>
                <a:cubicBezTo>
                  <a:pt x="92" y="3035"/>
                  <a:pt x="93" y="3017"/>
                  <a:pt x="106" y="3011"/>
                </a:cubicBezTo>
                <a:cubicBezTo>
                  <a:pt x="119" y="3005"/>
                  <a:pt x="147" y="3015"/>
                  <a:pt x="160" y="3009"/>
                </a:cubicBezTo>
                <a:cubicBezTo>
                  <a:pt x="173" y="3003"/>
                  <a:pt x="181" y="2990"/>
                  <a:pt x="186" y="2977"/>
                </a:cubicBezTo>
                <a:cubicBezTo>
                  <a:pt x="191" y="2964"/>
                  <a:pt x="191" y="2941"/>
                  <a:pt x="192" y="2931"/>
                </a:cubicBezTo>
              </a:path>
            </a:pathLst>
          </a:custGeom>
          <a:noFill/>
          <a:ln w="28575">
            <a:solidFill>
              <a:srgbClr val="FF00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2" name="Text Box 180"/>
          <p:cNvSpPr txBox="1">
            <a:spLocks noChangeArrowheads="1"/>
          </p:cNvSpPr>
          <p:nvPr/>
        </p:nvSpPr>
        <p:spPr bwMode="auto">
          <a:xfrm rot="4430154">
            <a:off x="355600" y="3910013"/>
            <a:ext cx="1271587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i="1" dirty="0">
                <a:solidFill>
                  <a:schemeClr val="bg2"/>
                </a:solidFill>
                <a:latin typeface="Calibri" pitchFamily="34" charset="0"/>
              </a:rPr>
              <a:t>NW-1</a:t>
            </a:r>
          </a:p>
        </p:txBody>
      </p:sp>
      <p:sp>
        <p:nvSpPr>
          <p:cNvPr id="226" name="Line 184"/>
          <p:cNvSpPr>
            <a:spLocks noChangeShapeType="1"/>
          </p:cNvSpPr>
          <p:nvPr/>
        </p:nvSpPr>
        <p:spPr bwMode="auto">
          <a:xfrm>
            <a:off x="1079500" y="962025"/>
            <a:ext cx="39688" cy="17621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lIns="109538" tIns="55562" rIns="109538" bIns="55562"/>
          <a:lstStyle/>
          <a:p>
            <a:endParaRPr lang="en-US" dirty="0"/>
          </a:p>
        </p:txBody>
      </p:sp>
      <p:sp>
        <p:nvSpPr>
          <p:cNvPr id="326" name="Text Box 284"/>
          <p:cNvSpPr txBox="1">
            <a:spLocks noChangeArrowheads="1"/>
          </p:cNvSpPr>
          <p:nvPr/>
        </p:nvSpPr>
        <p:spPr bwMode="auto">
          <a:xfrm rot="30815">
            <a:off x="-177800" y="6767513"/>
            <a:ext cx="5334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00" b="1" dirty="0">
                <a:solidFill>
                  <a:schemeClr val="bg2"/>
                </a:solidFill>
                <a:latin typeface="Arial Narrow" pitchFamily="34" charset="0"/>
              </a:rPr>
              <a:t>ORISSA </a:t>
            </a:r>
          </a:p>
        </p:txBody>
      </p:sp>
      <p:sp>
        <p:nvSpPr>
          <p:cNvPr id="335" name="Text Box 293"/>
          <p:cNvSpPr txBox="1">
            <a:spLocks noChangeArrowheads="1"/>
          </p:cNvSpPr>
          <p:nvPr/>
        </p:nvSpPr>
        <p:spPr bwMode="auto">
          <a:xfrm>
            <a:off x="7337425" y="20638"/>
            <a:ext cx="12192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 dirty="0">
                <a:solidFill>
                  <a:schemeClr val="bg2"/>
                </a:solidFill>
                <a:latin typeface="Calibri" pitchFamily="34" charset="0"/>
              </a:rPr>
              <a:t>NAGALAND</a:t>
            </a:r>
          </a:p>
        </p:txBody>
      </p:sp>
      <p:sp>
        <p:nvSpPr>
          <p:cNvPr id="350" name="Freeform 309"/>
          <p:cNvSpPr>
            <a:spLocks/>
          </p:cNvSpPr>
          <p:nvPr/>
        </p:nvSpPr>
        <p:spPr bwMode="auto">
          <a:xfrm>
            <a:off x="5505450" y="2400300"/>
            <a:ext cx="115888" cy="23813"/>
          </a:xfrm>
          <a:custGeom>
            <a:avLst/>
            <a:gdLst>
              <a:gd name="T0" fmla="*/ 0 w 73"/>
              <a:gd name="T1" fmla="*/ 2147483647 h 15"/>
              <a:gd name="T2" fmla="*/ 2147483647 w 73"/>
              <a:gd name="T3" fmla="*/ 2147483647 h 15"/>
              <a:gd name="T4" fmla="*/ 2147483647 w 73"/>
              <a:gd name="T5" fmla="*/ 2147483647 h 15"/>
              <a:gd name="T6" fmla="*/ 2147483647 w 73"/>
              <a:gd name="T7" fmla="*/ 2147483647 h 15"/>
              <a:gd name="T8" fmla="*/ 2147483647 w 73"/>
              <a:gd name="T9" fmla="*/ 2147483647 h 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3"/>
              <a:gd name="T16" fmla="*/ 0 h 15"/>
              <a:gd name="T17" fmla="*/ 73 w 73"/>
              <a:gd name="T18" fmla="*/ 15 h 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3" h="15">
                <a:moveTo>
                  <a:pt x="0" y="11"/>
                </a:moveTo>
                <a:cubicBezTo>
                  <a:pt x="2" y="12"/>
                  <a:pt x="8" y="15"/>
                  <a:pt x="13" y="15"/>
                </a:cubicBezTo>
                <a:cubicBezTo>
                  <a:pt x="18" y="15"/>
                  <a:pt x="25" y="14"/>
                  <a:pt x="31" y="12"/>
                </a:cubicBezTo>
                <a:cubicBezTo>
                  <a:pt x="37" y="10"/>
                  <a:pt x="43" y="2"/>
                  <a:pt x="50" y="1"/>
                </a:cubicBezTo>
                <a:cubicBezTo>
                  <a:pt x="57" y="0"/>
                  <a:pt x="68" y="5"/>
                  <a:pt x="73" y="6"/>
                </a:cubicBezTo>
              </a:path>
            </a:pathLst>
          </a:custGeom>
          <a:noFill/>
          <a:ln w="9525">
            <a:solidFill>
              <a:srgbClr val="FFFF7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-295275" y="776288"/>
            <a:ext cx="8166100" cy="6205537"/>
            <a:chOff x="-295275" y="776288"/>
            <a:chExt cx="8166100" cy="6205537"/>
          </a:xfrm>
        </p:grpSpPr>
        <p:grpSp>
          <p:nvGrpSpPr>
            <p:cNvPr id="21" name="Group 20"/>
            <p:cNvGrpSpPr/>
            <p:nvPr/>
          </p:nvGrpSpPr>
          <p:grpSpPr>
            <a:xfrm>
              <a:off x="-295275" y="776288"/>
              <a:ext cx="8166100" cy="6205537"/>
              <a:chOff x="-295275" y="776288"/>
              <a:chExt cx="8166100" cy="6205537"/>
            </a:xfrm>
          </p:grpSpPr>
          <p:sp>
            <p:nvSpPr>
              <p:cNvPr id="257" name="Text Box 215"/>
              <p:cNvSpPr txBox="1">
                <a:spLocks noChangeArrowheads="1"/>
              </p:cNvSpPr>
              <p:nvPr/>
            </p:nvSpPr>
            <p:spPr bwMode="auto">
              <a:xfrm>
                <a:off x="6232525" y="1810839"/>
                <a:ext cx="146050" cy="169277"/>
              </a:xfrm>
              <a:prstGeom prst="rect">
                <a:avLst/>
              </a:prstGeom>
              <a:solidFill>
                <a:srgbClr val="FF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100" dirty="0">
                    <a:latin typeface="Calibri" pitchFamily="34" charset="0"/>
                  </a:rPr>
                  <a:t>53                     </a:t>
                </a:r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-295275" y="776288"/>
                <a:ext cx="8166100" cy="6205537"/>
                <a:chOff x="-295275" y="776288"/>
                <a:chExt cx="8166100" cy="6205537"/>
              </a:xfrm>
            </p:grpSpPr>
            <p:grpSp>
              <p:nvGrpSpPr>
                <p:cNvPr id="19" name="Group 18"/>
                <p:cNvGrpSpPr/>
                <p:nvPr/>
              </p:nvGrpSpPr>
              <p:grpSpPr>
                <a:xfrm>
                  <a:off x="41275" y="814989"/>
                  <a:ext cx="6640513" cy="5264537"/>
                  <a:chOff x="41275" y="814989"/>
                  <a:chExt cx="6640513" cy="5264537"/>
                </a:xfrm>
              </p:grpSpPr>
              <p:sp>
                <p:nvSpPr>
                  <p:cNvPr id="244" name="Text Box 20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52713" y="918177"/>
                    <a:ext cx="144462" cy="138499"/>
                  </a:xfrm>
                  <a:prstGeom prst="rect">
                    <a:avLst/>
                  </a:prstGeom>
                  <a:solidFill>
                    <a:srgbClr val="FFDDDD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</a:pPr>
                    <a:r>
                      <a:rPr lang="en-US" sz="900" dirty="0">
                        <a:latin typeface="Calibri" pitchFamily="34" charset="0"/>
                      </a:rPr>
                      <a:t>31                     </a:t>
                    </a:r>
                  </a:p>
                </p:txBody>
              </p:sp>
              <p:sp>
                <p:nvSpPr>
                  <p:cNvPr id="247" name="Text Box 20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49800" y="1296002"/>
                    <a:ext cx="146050" cy="138499"/>
                  </a:xfrm>
                  <a:prstGeom prst="rect">
                    <a:avLst/>
                  </a:prstGeom>
                  <a:solidFill>
                    <a:srgbClr val="FFDDDD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</a:pPr>
                    <a:r>
                      <a:rPr lang="en-US" sz="900" dirty="0">
                        <a:latin typeface="Calibri" pitchFamily="34" charset="0"/>
                      </a:rPr>
                      <a:t>40                     </a:t>
                    </a:r>
                  </a:p>
                </p:txBody>
              </p:sp>
              <p:sp>
                <p:nvSpPr>
                  <p:cNvPr id="248" name="Text Box 20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97200" y="1594452"/>
                    <a:ext cx="146050" cy="138499"/>
                  </a:xfrm>
                  <a:prstGeom prst="rect">
                    <a:avLst/>
                  </a:prstGeom>
                  <a:solidFill>
                    <a:srgbClr val="FFDDDD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</a:pPr>
                    <a:r>
                      <a:rPr lang="en-US" sz="900" dirty="0">
                        <a:latin typeface="Calibri" pitchFamily="34" charset="0"/>
                      </a:rPr>
                      <a:t>51                     </a:t>
                    </a:r>
                  </a:p>
                </p:txBody>
              </p:sp>
              <p:sp>
                <p:nvSpPr>
                  <p:cNvPr id="250" name="Text Box 20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49938" y="3197827"/>
                    <a:ext cx="144462" cy="138499"/>
                  </a:xfrm>
                  <a:prstGeom prst="rect">
                    <a:avLst/>
                  </a:prstGeom>
                  <a:solidFill>
                    <a:srgbClr val="FFDDDD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</a:pPr>
                    <a:r>
                      <a:rPr lang="en-US" sz="900" dirty="0">
                        <a:latin typeface="Calibri" pitchFamily="34" charset="0"/>
                      </a:rPr>
                      <a:t>54                     </a:t>
                    </a:r>
                  </a:p>
                </p:txBody>
              </p:sp>
              <p:sp>
                <p:nvSpPr>
                  <p:cNvPr id="254" name="Text Box 2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73650" y="814989"/>
                    <a:ext cx="144463" cy="138499"/>
                  </a:xfrm>
                  <a:prstGeom prst="rect">
                    <a:avLst/>
                  </a:prstGeom>
                  <a:solidFill>
                    <a:srgbClr val="FFDDDD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</a:pPr>
                    <a:r>
                      <a:rPr lang="en-US" sz="900" dirty="0">
                        <a:latin typeface="Calibri" pitchFamily="34" charset="0"/>
                      </a:rPr>
                      <a:t>37                     </a:t>
                    </a:r>
                  </a:p>
                </p:txBody>
              </p:sp>
              <p:sp>
                <p:nvSpPr>
                  <p:cNvPr id="255" name="Text Box 2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54413" y="1081689"/>
                    <a:ext cx="144462" cy="138499"/>
                  </a:xfrm>
                  <a:prstGeom prst="rect">
                    <a:avLst/>
                  </a:prstGeom>
                  <a:solidFill>
                    <a:srgbClr val="FFDDDD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</a:pPr>
                    <a:r>
                      <a:rPr lang="en-US" sz="900" dirty="0">
                        <a:latin typeface="Calibri" pitchFamily="34" charset="0"/>
                      </a:rPr>
                      <a:t>37                     </a:t>
                    </a:r>
                  </a:p>
                </p:txBody>
              </p:sp>
              <p:sp>
                <p:nvSpPr>
                  <p:cNvPr id="256" name="Text Box 2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94288" y="3350227"/>
                    <a:ext cx="144462" cy="138499"/>
                  </a:xfrm>
                  <a:prstGeom prst="rect">
                    <a:avLst/>
                  </a:prstGeom>
                  <a:solidFill>
                    <a:srgbClr val="FFDDDD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</a:pPr>
                    <a:r>
                      <a:rPr lang="en-US" sz="900" dirty="0">
                        <a:latin typeface="Calibri" pitchFamily="34" charset="0"/>
                      </a:rPr>
                      <a:t>44                     </a:t>
                    </a:r>
                  </a:p>
                </p:txBody>
              </p:sp>
              <p:sp>
                <p:nvSpPr>
                  <p:cNvPr id="337" name="Text Box 29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537325" y="2359627"/>
                    <a:ext cx="144463" cy="138499"/>
                  </a:xfrm>
                  <a:prstGeom prst="rect">
                    <a:avLst/>
                  </a:prstGeom>
                  <a:solidFill>
                    <a:srgbClr val="FFDDDD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</a:pPr>
                    <a:r>
                      <a:rPr lang="en-US" sz="900" dirty="0">
                        <a:latin typeface="Calibri" pitchFamily="34" charset="0"/>
                      </a:rPr>
                      <a:t>53                     </a:t>
                    </a:r>
                  </a:p>
                </p:txBody>
              </p:sp>
              <p:sp>
                <p:nvSpPr>
                  <p:cNvPr id="338" name="Text Box 29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82625" y="2319939"/>
                    <a:ext cx="144463" cy="138499"/>
                  </a:xfrm>
                  <a:prstGeom prst="rect">
                    <a:avLst/>
                  </a:prstGeom>
                  <a:solidFill>
                    <a:srgbClr val="FFDDDD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</a:pPr>
                    <a:r>
                      <a:rPr lang="en-US" sz="900" dirty="0">
                        <a:latin typeface="Calibri" pitchFamily="34" charset="0"/>
                      </a:rPr>
                      <a:t>34                     </a:t>
                    </a:r>
                  </a:p>
                </p:txBody>
              </p:sp>
              <p:sp>
                <p:nvSpPr>
                  <p:cNvPr id="339" name="Text Box 2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44625" y="5052027"/>
                    <a:ext cx="144463" cy="138499"/>
                  </a:xfrm>
                  <a:prstGeom prst="rect">
                    <a:avLst/>
                  </a:prstGeom>
                  <a:solidFill>
                    <a:srgbClr val="FFDDDD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</a:pPr>
                    <a:r>
                      <a:rPr lang="en-US" sz="900" dirty="0">
                        <a:latin typeface="Calibri" pitchFamily="34" charset="0"/>
                      </a:rPr>
                      <a:t>35                     </a:t>
                    </a:r>
                  </a:p>
                </p:txBody>
              </p:sp>
              <p:sp>
                <p:nvSpPr>
                  <p:cNvPr id="340" name="Text Box 29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8925" y="4569427"/>
                    <a:ext cx="144463" cy="138499"/>
                  </a:xfrm>
                  <a:prstGeom prst="rect">
                    <a:avLst/>
                  </a:prstGeom>
                  <a:solidFill>
                    <a:srgbClr val="FFDDDD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</a:pPr>
                    <a:r>
                      <a:rPr lang="en-US" sz="900" dirty="0">
                        <a:latin typeface="Calibri" pitchFamily="34" charset="0"/>
                      </a:rPr>
                      <a:t>2                    </a:t>
                    </a:r>
                  </a:p>
                </p:txBody>
              </p:sp>
              <p:sp>
                <p:nvSpPr>
                  <p:cNvPr id="341" name="Text Box 29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6525" y="5750527"/>
                    <a:ext cx="144463" cy="138499"/>
                  </a:xfrm>
                  <a:prstGeom prst="rect">
                    <a:avLst/>
                  </a:prstGeom>
                  <a:solidFill>
                    <a:srgbClr val="FFDDDD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</a:pPr>
                    <a:r>
                      <a:rPr lang="en-US" sz="900" dirty="0">
                        <a:latin typeface="Calibri" pitchFamily="34" charset="0"/>
                      </a:rPr>
                      <a:t>6                    </a:t>
                    </a:r>
                  </a:p>
                </p:txBody>
              </p:sp>
              <p:sp>
                <p:nvSpPr>
                  <p:cNvPr id="342" name="Text Box 30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93725" y="5941027"/>
                    <a:ext cx="144463" cy="138499"/>
                  </a:xfrm>
                  <a:prstGeom prst="rect">
                    <a:avLst/>
                  </a:prstGeom>
                  <a:solidFill>
                    <a:srgbClr val="FFDDDD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</a:pPr>
                    <a:r>
                      <a:rPr lang="en-US" sz="900" dirty="0">
                        <a:latin typeface="Calibri" pitchFamily="34" charset="0"/>
                      </a:rPr>
                      <a:t>41                    </a:t>
                    </a:r>
                  </a:p>
                </p:txBody>
              </p:sp>
              <p:sp>
                <p:nvSpPr>
                  <p:cNvPr id="343" name="Text Box 30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275" y="1521427"/>
                    <a:ext cx="144463" cy="138499"/>
                  </a:xfrm>
                  <a:prstGeom prst="rect">
                    <a:avLst/>
                  </a:prstGeom>
                  <a:solidFill>
                    <a:srgbClr val="FFDDDD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</a:pPr>
                    <a:r>
                      <a:rPr lang="en-US" sz="900" dirty="0">
                        <a:latin typeface="Calibri" pitchFamily="34" charset="0"/>
                      </a:rPr>
                      <a:t>31                     </a:t>
                    </a:r>
                  </a:p>
                </p:txBody>
              </p:sp>
            </p:grpSp>
            <p:grpSp>
              <p:nvGrpSpPr>
                <p:cNvPr id="18" name="Group 17"/>
                <p:cNvGrpSpPr/>
                <p:nvPr/>
              </p:nvGrpSpPr>
              <p:grpSpPr>
                <a:xfrm>
                  <a:off x="-295275" y="776288"/>
                  <a:ext cx="8166100" cy="6205537"/>
                  <a:chOff x="-295275" y="776288"/>
                  <a:chExt cx="8166100" cy="6205537"/>
                </a:xfrm>
              </p:grpSpPr>
              <p:grpSp>
                <p:nvGrpSpPr>
                  <p:cNvPr id="17" name="Group 16"/>
                  <p:cNvGrpSpPr/>
                  <p:nvPr/>
                </p:nvGrpSpPr>
                <p:grpSpPr>
                  <a:xfrm>
                    <a:off x="-95250" y="2105025"/>
                    <a:ext cx="5403850" cy="4876800"/>
                    <a:chOff x="-95250" y="2105025"/>
                    <a:chExt cx="5403850" cy="4876800"/>
                  </a:xfrm>
                </p:grpSpPr>
                <p:sp>
                  <p:nvSpPr>
                    <p:cNvPr id="211" name="Text Box 169"/>
                    <p:cNvSpPr txBox="1">
                      <a:spLocks noChangeArrowheads="1"/>
                    </p:cNvSpPr>
                    <p:nvPr/>
                  </p:nvSpPr>
                  <p:spPr bwMode="auto">
                    <a:xfrm rot="-5458273">
                      <a:off x="-271462" y="2579687"/>
                      <a:ext cx="608012" cy="1063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57150" algn="ctr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sz="700" b="1" dirty="0">
                          <a:solidFill>
                            <a:schemeClr val="bg2"/>
                          </a:solidFill>
                          <a:latin typeface="Calibri" pitchFamily="34" charset="0"/>
                        </a:rPr>
                        <a:t>JHARKHAND</a:t>
                      </a:r>
                    </a:p>
                  </p:txBody>
                </p:sp>
                <p:sp>
                  <p:nvSpPr>
                    <p:cNvPr id="258" name="Text Box 216"/>
                    <p:cNvSpPr txBox="1">
                      <a:spLocks noChangeArrowheads="1"/>
                    </p:cNvSpPr>
                    <p:nvPr/>
                  </p:nvSpPr>
                  <p:spPr bwMode="auto">
                    <a:xfrm rot="3754973">
                      <a:off x="2251075" y="2611438"/>
                      <a:ext cx="657225" cy="12382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57150" algn="ctr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sz="800" b="1" i="1" dirty="0">
                          <a:solidFill>
                            <a:schemeClr val="bg2"/>
                          </a:solidFill>
                          <a:latin typeface="Calibri" pitchFamily="34" charset="0"/>
                        </a:rPr>
                        <a:t>Jamuna R.</a:t>
                      </a:r>
                    </a:p>
                  </p:txBody>
                </p:sp>
                <p:sp>
                  <p:nvSpPr>
                    <p:cNvPr id="259" name="Text Box 217"/>
                    <p:cNvSpPr txBox="1">
                      <a:spLocks noChangeArrowheads="1"/>
                    </p:cNvSpPr>
                    <p:nvPr/>
                  </p:nvSpPr>
                  <p:spPr bwMode="auto">
                    <a:xfrm rot="1659680">
                      <a:off x="1223963" y="3402013"/>
                      <a:ext cx="727075" cy="920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57150" algn="ctr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sz="600" b="1" i="1" dirty="0">
                          <a:solidFill>
                            <a:schemeClr val="bg2"/>
                          </a:solidFill>
                          <a:latin typeface="Calibri" pitchFamily="34" charset="0"/>
                        </a:rPr>
                        <a:t>Ganga R.</a:t>
                      </a:r>
                    </a:p>
                  </p:txBody>
                </p:sp>
                <p:sp>
                  <p:nvSpPr>
                    <p:cNvPr id="260" name="Text Box 218"/>
                    <p:cNvSpPr txBox="1">
                      <a:spLocks noChangeArrowheads="1"/>
                    </p:cNvSpPr>
                    <p:nvPr/>
                  </p:nvSpPr>
                  <p:spPr bwMode="auto">
                    <a:xfrm rot="-3364625">
                      <a:off x="3351213" y="3706812"/>
                      <a:ext cx="654050" cy="920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57150" algn="ctr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sz="600" b="1" i="1" dirty="0">
                          <a:solidFill>
                            <a:schemeClr val="bg2"/>
                          </a:solidFill>
                          <a:latin typeface="Calibri" pitchFamily="34" charset="0"/>
                        </a:rPr>
                        <a:t>Meghna R.`</a:t>
                      </a:r>
                    </a:p>
                  </p:txBody>
                </p:sp>
                <p:sp>
                  <p:nvSpPr>
                    <p:cNvPr id="261" name="Text Box 219"/>
                    <p:cNvSpPr txBox="1">
                      <a:spLocks noChangeArrowheads="1"/>
                    </p:cNvSpPr>
                    <p:nvPr/>
                  </p:nvSpPr>
                  <p:spPr bwMode="auto">
                    <a:xfrm rot="-762746">
                      <a:off x="4429125" y="2611438"/>
                      <a:ext cx="879475" cy="920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57150" algn="ctr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sz="600" b="1" i="1" dirty="0">
                          <a:latin typeface="Calibri" pitchFamily="34" charset="0"/>
                        </a:rPr>
                        <a:t>Kusiyara R.</a:t>
                      </a:r>
                    </a:p>
                  </p:txBody>
                </p:sp>
                <p:sp>
                  <p:nvSpPr>
                    <p:cNvPr id="262" name="Text Box 220"/>
                    <p:cNvSpPr txBox="1">
                      <a:spLocks noChangeArrowheads="1"/>
                    </p:cNvSpPr>
                    <p:nvPr/>
                  </p:nvSpPr>
                  <p:spPr bwMode="auto">
                    <a:xfrm rot="433024">
                      <a:off x="4119563" y="2185988"/>
                      <a:ext cx="882650" cy="920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57150" algn="ctr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sz="600" b="1" i="1" dirty="0">
                          <a:solidFill>
                            <a:schemeClr val="bg2"/>
                          </a:solidFill>
                          <a:latin typeface="Calibri" pitchFamily="34" charset="0"/>
                        </a:rPr>
                        <a:t>Surma R.</a:t>
                      </a:r>
                    </a:p>
                  </p:txBody>
                </p:sp>
                <p:sp>
                  <p:nvSpPr>
                    <p:cNvPr id="263" name="Text Box 221"/>
                    <p:cNvSpPr txBox="1">
                      <a:spLocks noChangeArrowheads="1"/>
                    </p:cNvSpPr>
                    <p:nvPr/>
                  </p:nvSpPr>
                  <p:spPr bwMode="auto">
                    <a:xfrm rot="2866060">
                      <a:off x="3717132" y="5142706"/>
                      <a:ext cx="652462" cy="920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57150" algn="ctr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sz="600" b="1" i="1" dirty="0">
                          <a:solidFill>
                            <a:schemeClr val="bg2"/>
                          </a:solidFill>
                          <a:latin typeface="Calibri" pitchFamily="34" charset="0"/>
                        </a:rPr>
                        <a:t>Meghna R.</a:t>
                      </a:r>
                    </a:p>
                  </p:txBody>
                </p:sp>
                <p:sp>
                  <p:nvSpPr>
                    <p:cNvPr id="264" name="Text Box 222"/>
                    <p:cNvSpPr txBox="1">
                      <a:spLocks noChangeArrowheads="1"/>
                    </p:cNvSpPr>
                    <p:nvPr/>
                  </p:nvSpPr>
                  <p:spPr bwMode="auto">
                    <a:xfrm rot="-414985">
                      <a:off x="808038" y="6767513"/>
                      <a:ext cx="1212850" cy="1079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57150" algn="ctr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sz="700" b="1" i="1" dirty="0">
                          <a:solidFill>
                            <a:schemeClr val="bg2"/>
                          </a:solidFill>
                          <a:latin typeface="Calibri" pitchFamily="34" charset="0"/>
                        </a:rPr>
                        <a:t>Sunderbans</a:t>
                      </a:r>
                    </a:p>
                  </p:txBody>
                </p:sp>
                <p:sp>
                  <p:nvSpPr>
                    <p:cNvPr id="265" name="Text Box 223"/>
                    <p:cNvSpPr txBox="1">
                      <a:spLocks noChangeArrowheads="1"/>
                    </p:cNvSpPr>
                    <p:nvPr/>
                  </p:nvSpPr>
                  <p:spPr bwMode="auto">
                    <a:xfrm rot="-3441573">
                      <a:off x="361951" y="6399212"/>
                      <a:ext cx="654050" cy="920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57150" algn="ctr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sz="600" b="1" i="1" dirty="0">
                          <a:solidFill>
                            <a:schemeClr val="bg2"/>
                          </a:solidFill>
                          <a:latin typeface="Calibri" pitchFamily="34" charset="0"/>
                        </a:rPr>
                        <a:t>Hooghly  R.</a:t>
                      </a:r>
                    </a:p>
                  </p:txBody>
                </p:sp>
                <p:sp>
                  <p:nvSpPr>
                    <p:cNvPr id="268" name="Text Box 226"/>
                    <p:cNvSpPr txBox="1">
                      <a:spLocks noChangeArrowheads="1"/>
                    </p:cNvSpPr>
                    <p:nvPr/>
                  </p:nvSpPr>
                  <p:spPr bwMode="auto">
                    <a:xfrm rot="1771721">
                      <a:off x="2098675" y="3411538"/>
                      <a:ext cx="381000" cy="920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sz="600" b="1" i="1" dirty="0">
                          <a:solidFill>
                            <a:schemeClr val="bg2"/>
                          </a:solidFill>
                          <a:latin typeface="Calibri" pitchFamily="34" charset="0"/>
                        </a:rPr>
                        <a:t>Baral R.</a:t>
                      </a:r>
                    </a:p>
                  </p:txBody>
                </p:sp>
                <p:sp>
                  <p:nvSpPr>
                    <p:cNvPr id="287" name="Text Box 245"/>
                    <p:cNvSpPr txBox="1">
                      <a:spLocks noChangeArrowheads="1"/>
                    </p:cNvSpPr>
                    <p:nvPr/>
                  </p:nvSpPr>
                  <p:spPr bwMode="auto">
                    <a:xfrm rot="3066826">
                      <a:off x="1789113" y="6592887"/>
                      <a:ext cx="685800" cy="920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57150" algn="ctr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sz="600" b="1" i="1" dirty="0">
                          <a:solidFill>
                            <a:schemeClr val="bg2"/>
                          </a:solidFill>
                          <a:latin typeface="Calibri" pitchFamily="34" charset="0"/>
                        </a:rPr>
                        <a:t>Raimangal R. </a:t>
                      </a:r>
                    </a:p>
                  </p:txBody>
                </p:sp>
                <p:sp>
                  <p:nvSpPr>
                    <p:cNvPr id="324" name="Text Box 282"/>
                    <p:cNvSpPr txBox="1">
                      <a:spLocks noChangeArrowheads="1"/>
                    </p:cNvSpPr>
                    <p:nvPr/>
                  </p:nvSpPr>
                  <p:spPr bwMode="auto">
                    <a:xfrm rot="1650747">
                      <a:off x="-95250" y="2105025"/>
                      <a:ext cx="474663" cy="920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57150" algn="ctr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sz="600" b="1" i="1" dirty="0">
                          <a:solidFill>
                            <a:schemeClr val="bg2"/>
                          </a:solidFill>
                          <a:latin typeface="Calibri" pitchFamily="34" charset="0"/>
                        </a:rPr>
                        <a:t>Ganga R.</a:t>
                      </a:r>
                    </a:p>
                  </p:txBody>
                </p:sp>
                <p:sp>
                  <p:nvSpPr>
                    <p:cNvPr id="327" name="Text Box 285"/>
                    <p:cNvSpPr txBox="1">
                      <a:spLocks noChangeArrowheads="1"/>
                    </p:cNvSpPr>
                    <p:nvPr/>
                  </p:nvSpPr>
                  <p:spPr bwMode="auto">
                    <a:xfrm rot="1848259">
                      <a:off x="2751138" y="4124325"/>
                      <a:ext cx="727075" cy="920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57150" algn="ctr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sz="600" b="1" i="1" dirty="0">
                          <a:solidFill>
                            <a:schemeClr val="bg2"/>
                          </a:solidFill>
                          <a:latin typeface="Calibri" pitchFamily="34" charset="0"/>
                        </a:rPr>
                        <a:t>Padma R.</a:t>
                      </a:r>
                    </a:p>
                  </p:txBody>
                </p:sp>
              </p:grpSp>
              <p:grpSp>
                <p:nvGrpSpPr>
                  <p:cNvPr id="713" name="Group 712"/>
                  <p:cNvGrpSpPr/>
                  <p:nvPr/>
                </p:nvGrpSpPr>
                <p:grpSpPr>
                  <a:xfrm>
                    <a:off x="-295275" y="776288"/>
                    <a:ext cx="8166100" cy="6049962"/>
                    <a:chOff x="-295275" y="776288"/>
                    <a:chExt cx="8166100" cy="6049962"/>
                  </a:xfrm>
                </p:grpSpPr>
                <p:grpSp>
                  <p:nvGrpSpPr>
                    <p:cNvPr id="714" name="Group 713"/>
                    <p:cNvGrpSpPr/>
                    <p:nvPr/>
                  </p:nvGrpSpPr>
                  <p:grpSpPr>
                    <a:xfrm>
                      <a:off x="928688" y="849313"/>
                      <a:ext cx="6597650" cy="5976937"/>
                      <a:chOff x="928688" y="849313"/>
                      <a:chExt cx="6597650" cy="5976937"/>
                    </a:xfrm>
                  </p:grpSpPr>
                  <p:sp>
                    <p:nvSpPr>
                      <p:cNvPr id="842" name="Text Box 17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928688" y="2789238"/>
                        <a:ext cx="3271837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0" tIns="0" rIns="0" bIns="0">
                        <a:spAutoFit/>
                      </a:bodyPr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9pPr>
                      </a:lstStyle>
                      <a:p>
                        <a:pPr algn="ctr">
                          <a:spcBef>
                            <a:spcPct val="50000"/>
                          </a:spcBef>
                        </a:pPr>
                        <a:r>
                          <a:rPr lang="en-US" b="1" dirty="0">
                            <a:latin typeface="Calibri" pitchFamily="34" charset="0"/>
                          </a:rPr>
                          <a:t>B   A   N   G   L   A   D   E   S   H</a:t>
                        </a:r>
                      </a:p>
                    </p:txBody>
                  </p:sp>
                  <p:sp>
                    <p:nvSpPr>
                      <p:cNvPr id="843" name="Text Box 17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603625" y="1614488"/>
                        <a:ext cx="1447800" cy="18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0" tIns="0" rIns="0" bIns="0">
                        <a:spAutoFit/>
                      </a:bodyPr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9pPr>
                      </a:lstStyle>
                      <a:p>
                        <a:pPr algn="ctr">
                          <a:spcBef>
                            <a:spcPct val="50000"/>
                          </a:spcBef>
                        </a:pPr>
                        <a:r>
                          <a:rPr lang="en-US" sz="1200" b="1" dirty="0">
                            <a:latin typeface="Calibri" pitchFamily="34" charset="0"/>
                          </a:rPr>
                          <a:t>M E G H A L A Y A</a:t>
                        </a:r>
                      </a:p>
                    </p:txBody>
                  </p:sp>
                  <p:sp>
                    <p:nvSpPr>
                      <p:cNvPr id="844" name="Text Box 19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092450" y="3819525"/>
                        <a:ext cx="542925" cy="15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0" tIns="0" rIns="0" bIns="0">
                        <a:spAutoFit/>
                      </a:bodyPr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9pPr>
                      </a:lstStyle>
                      <a:p>
                        <a:pPr algn="ctr">
                          <a:spcBef>
                            <a:spcPct val="50000"/>
                          </a:spcBef>
                        </a:pPr>
                        <a:r>
                          <a:rPr lang="en-US" sz="1000" b="1" dirty="0">
                            <a:latin typeface="Arial Narrow" pitchFamily="34" charset="0"/>
                          </a:rPr>
                          <a:t>DHAKA</a:t>
                        </a:r>
                      </a:p>
                    </p:txBody>
                  </p:sp>
                  <p:sp>
                    <p:nvSpPr>
                      <p:cNvPr id="845" name="Text Box 19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 rot="-56648">
                        <a:off x="5484813" y="1983017"/>
                        <a:ext cx="842962" cy="2154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0" tIns="0" rIns="0" bIns="0">
                        <a:spAutoFit/>
                      </a:bodyPr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9pPr>
                      </a:lstStyle>
                      <a:p>
                        <a:pPr algn="ctr">
                          <a:spcBef>
                            <a:spcPct val="50000"/>
                          </a:spcBef>
                        </a:pPr>
                        <a:r>
                          <a:rPr lang="en-US" sz="1400" b="1" i="1" dirty="0">
                            <a:latin typeface="Calibri" pitchFamily="34" charset="0"/>
                          </a:rPr>
                          <a:t>Barak</a:t>
                        </a:r>
                      </a:p>
                    </p:txBody>
                  </p:sp>
                  <p:sp>
                    <p:nvSpPr>
                      <p:cNvPr id="846" name="Text Box 19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064250" y="2230438"/>
                        <a:ext cx="468313" cy="12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0" tIns="0" rIns="0" bIns="0">
                        <a:spAutoFit/>
                      </a:bodyPr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9pPr>
                      </a:lstStyle>
                      <a:p>
                        <a:pPr algn="ctr">
                          <a:spcBef>
                            <a:spcPct val="50000"/>
                          </a:spcBef>
                        </a:pPr>
                        <a:r>
                          <a:rPr lang="en-US" sz="800" b="1" dirty="0">
                            <a:latin typeface="Arial Narrow" pitchFamily="34" charset="0"/>
                          </a:rPr>
                          <a:t>LAKHIPUR</a:t>
                        </a:r>
                      </a:p>
                    </p:txBody>
                  </p:sp>
                  <p:sp>
                    <p:nvSpPr>
                      <p:cNvPr id="847" name="Text Box 20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549525" y="6580188"/>
                        <a:ext cx="2171700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0" tIns="0" rIns="0" bIns="0">
                        <a:spAutoFit/>
                      </a:bodyPr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9pPr>
                      </a:lstStyle>
                      <a:p>
                        <a:pPr algn="ctr">
                          <a:spcBef>
                            <a:spcPct val="50000"/>
                          </a:spcBef>
                        </a:pPr>
                        <a:r>
                          <a:rPr lang="en-US" sz="1600" b="1" i="1" dirty="0">
                            <a:latin typeface="Calibri" pitchFamily="34" charset="0"/>
                          </a:rPr>
                          <a:t>Bay  of  Bengal</a:t>
                        </a:r>
                      </a:p>
                    </p:txBody>
                  </p:sp>
                  <p:sp>
                    <p:nvSpPr>
                      <p:cNvPr id="848" name="Text Box 20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560888" y="849313"/>
                        <a:ext cx="515937" cy="1384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square" lIns="0" tIns="0" rIns="0" bIns="0">
                        <a:spAutoFit/>
                      </a:bodyPr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9pPr>
                      </a:lstStyle>
                      <a:p>
                        <a:pPr algn="ctr">
                          <a:spcBef>
                            <a:spcPct val="50000"/>
                          </a:spcBef>
                        </a:pPr>
                        <a:r>
                          <a:rPr lang="en-US" sz="900" b="1" dirty="0">
                            <a:latin typeface="Arial Narrow" pitchFamily="34" charset="0"/>
                          </a:rPr>
                          <a:t>DISPUR</a:t>
                        </a:r>
                        <a:endParaRPr lang="en-US" sz="800" b="1" dirty="0">
                          <a:latin typeface="Arial Narrow" pitchFamily="34" charset="0"/>
                        </a:endParaRPr>
                      </a:p>
                    </p:txBody>
                  </p:sp>
                  <p:sp>
                    <p:nvSpPr>
                      <p:cNvPr id="849" name="Text Box 21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360863" y="3763963"/>
                        <a:ext cx="600075" cy="15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0" tIns="0" rIns="0" bIns="0">
                        <a:spAutoFit/>
                      </a:bodyPr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9pPr>
                      </a:lstStyle>
                      <a:p>
                        <a:pPr algn="ctr">
                          <a:spcBef>
                            <a:spcPct val="50000"/>
                          </a:spcBef>
                        </a:pPr>
                        <a:r>
                          <a:rPr lang="en-US" sz="1000" b="1" dirty="0">
                            <a:latin typeface="Arial Narrow" pitchFamily="34" charset="0"/>
                          </a:rPr>
                          <a:t>AGARTALA</a:t>
                        </a:r>
                      </a:p>
                    </p:txBody>
                  </p:sp>
                  <p:sp>
                    <p:nvSpPr>
                      <p:cNvPr id="850" name="Text Box 28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696075" y="2376488"/>
                        <a:ext cx="760413" cy="122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0" tIns="0" rIns="0" bIns="0">
                        <a:spAutoFit/>
                      </a:bodyPr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9pPr>
                      </a:lstStyle>
                      <a:p>
                        <a:pPr algn="ctr">
                          <a:spcBef>
                            <a:spcPct val="50000"/>
                          </a:spcBef>
                        </a:pPr>
                        <a:r>
                          <a:rPr lang="en-US" sz="800" b="1" dirty="0">
                            <a:latin typeface="Arial Narrow" pitchFamily="34" charset="0"/>
                          </a:rPr>
                          <a:t>IMPHAL</a:t>
                        </a:r>
                      </a:p>
                    </p:txBody>
                  </p:sp>
                  <p:sp>
                    <p:nvSpPr>
                      <p:cNvPr id="851" name="Text Box 29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765925" y="1209675"/>
                        <a:ext cx="760413" cy="1384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0" tIns="0" rIns="0" bIns="0">
                        <a:spAutoFit/>
                      </a:bodyPr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9pPr>
                      </a:lstStyle>
                      <a:p>
                        <a:pPr algn="ctr">
                          <a:spcBef>
                            <a:spcPct val="50000"/>
                          </a:spcBef>
                        </a:pPr>
                        <a:r>
                          <a:rPr lang="en-US" sz="900" b="1" dirty="0">
                            <a:latin typeface="Arial Narrow" pitchFamily="34" charset="0"/>
                          </a:rPr>
                          <a:t>KOHIMA</a:t>
                        </a:r>
                        <a:endParaRPr lang="en-US" sz="800" b="1" dirty="0">
                          <a:latin typeface="Arial Narrow" pitchFamily="34" charset="0"/>
                        </a:endParaRPr>
                      </a:p>
                    </p:txBody>
                  </p:sp>
                  <p:sp>
                    <p:nvSpPr>
                      <p:cNvPr id="852" name="Text Box 32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470525" y="2395538"/>
                        <a:ext cx="457200" cy="12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0" tIns="0" rIns="0" bIns="0">
                        <a:spAutoFit/>
                      </a:bodyPr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9pPr>
                      </a:lstStyle>
                      <a:p>
                        <a:pPr algn="ctr">
                          <a:spcBef>
                            <a:spcPct val="50000"/>
                          </a:spcBef>
                        </a:pPr>
                        <a:r>
                          <a:rPr lang="en-US" sz="800" b="1" dirty="0">
                            <a:latin typeface="Arial Narrow" pitchFamily="34" charset="0"/>
                          </a:rPr>
                          <a:t>BHANGA</a:t>
                        </a:r>
                      </a:p>
                    </p:txBody>
                  </p:sp>
                  <p:sp>
                    <p:nvSpPr>
                      <p:cNvPr id="853" name="Text Box 20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352925" y="2390775"/>
                        <a:ext cx="758825" cy="15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0" tIns="0" rIns="0" bIns="0">
                        <a:spAutoFit/>
                      </a:bodyPr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cs typeface="Arial" charset="0"/>
                          </a:defRPr>
                        </a:lvl9pPr>
                      </a:lstStyle>
                      <a:p>
                        <a:pPr algn="ctr">
                          <a:spcBef>
                            <a:spcPct val="50000"/>
                          </a:spcBef>
                        </a:pPr>
                        <a:r>
                          <a:rPr lang="en-US" sz="1000" b="1" dirty="0">
                            <a:latin typeface="Arial Narrow" pitchFamily="34" charset="0"/>
                          </a:rPr>
                          <a:t>SYLHET</a:t>
                        </a:r>
                      </a:p>
                    </p:txBody>
                  </p:sp>
                </p:grpSp>
                <p:grpSp>
                  <p:nvGrpSpPr>
                    <p:cNvPr id="715" name="Group 714"/>
                    <p:cNvGrpSpPr/>
                    <p:nvPr/>
                  </p:nvGrpSpPr>
                  <p:grpSpPr>
                    <a:xfrm>
                      <a:off x="-295275" y="776288"/>
                      <a:ext cx="8166100" cy="5965825"/>
                      <a:chOff x="-295275" y="776288"/>
                      <a:chExt cx="8166100" cy="5965825"/>
                    </a:xfrm>
                  </p:grpSpPr>
                  <p:grpSp>
                    <p:nvGrpSpPr>
                      <p:cNvPr id="716" name="Group 715"/>
                      <p:cNvGrpSpPr/>
                      <p:nvPr/>
                    </p:nvGrpSpPr>
                    <p:grpSpPr>
                      <a:xfrm>
                        <a:off x="-295275" y="776288"/>
                        <a:ext cx="8166100" cy="5965825"/>
                        <a:chOff x="-295275" y="776288"/>
                        <a:chExt cx="8166100" cy="5965825"/>
                      </a:xfrm>
                    </p:grpSpPr>
                    <p:sp>
                      <p:nvSpPr>
                        <p:cNvPr id="801" name="Text Box 171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 rot="3752">
                          <a:off x="-295275" y="1671638"/>
                          <a:ext cx="1085850" cy="184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57150" algn="ctr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lIns="0" tIns="0" rIns="0" bIns="0">
                          <a:spAutoFit/>
                        </a:bodyPr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9pPr>
                        </a:lstStyle>
                        <a:p>
                          <a:pPr algn="ctr">
                            <a:spcBef>
                              <a:spcPct val="50000"/>
                            </a:spcBef>
                          </a:pPr>
                          <a:r>
                            <a:rPr lang="en-US" sz="1200" b="1" dirty="0">
                              <a:solidFill>
                                <a:srgbClr val="000000"/>
                              </a:solidFill>
                              <a:latin typeface="Calibri" pitchFamily="34" charset="0"/>
                            </a:rPr>
                            <a:t>BIHAR</a:t>
                          </a:r>
                        </a:p>
                      </p:txBody>
                    </p:sp>
                    <p:sp>
                      <p:nvSpPr>
                        <p:cNvPr id="802" name="Text Box 17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 rot="-62844">
                          <a:off x="-168275" y="5276850"/>
                          <a:ext cx="1436688" cy="1857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57150" algn="ctr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lIns="0" tIns="0" rIns="0" bIns="0">
                          <a:spAutoFit/>
                        </a:bodyPr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9pPr>
                        </a:lstStyle>
                        <a:p>
                          <a:pPr algn="ctr">
                            <a:spcBef>
                              <a:spcPct val="50000"/>
                            </a:spcBef>
                          </a:pPr>
                          <a:r>
                            <a:rPr lang="en-US" sz="1200" b="1" dirty="0">
                              <a:latin typeface="Calibri" pitchFamily="34" charset="0"/>
                            </a:rPr>
                            <a:t>WEST BENGAL</a:t>
                          </a:r>
                        </a:p>
                      </p:txBody>
                    </p:sp>
                    <p:sp>
                      <p:nvSpPr>
                        <p:cNvPr id="803" name="Text Box 175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51625" y="2044700"/>
                          <a:ext cx="1219200" cy="1857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57150" algn="ctr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lIns="0" tIns="0" rIns="0" bIns="0">
                          <a:spAutoFit/>
                        </a:bodyPr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9pPr>
                        </a:lstStyle>
                        <a:p>
                          <a:pPr algn="ctr">
                            <a:spcBef>
                              <a:spcPct val="50000"/>
                            </a:spcBef>
                          </a:pPr>
                          <a:r>
                            <a:rPr lang="en-US" sz="1200" b="1" dirty="0">
                              <a:latin typeface="Calibri" pitchFamily="34" charset="0"/>
                            </a:rPr>
                            <a:t>MANIPUR</a:t>
                          </a:r>
                        </a:p>
                      </p:txBody>
                    </p:sp>
                    <p:sp>
                      <p:nvSpPr>
                        <p:cNvPr id="804" name="Text Box 176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622925" y="3875088"/>
                          <a:ext cx="1066800" cy="184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57150" algn="ctr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lIns="0" tIns="0" rIns="0" bIns="0">
                          <a:spAutoFit/>
                        </a:bodyPr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9pPr>
                        </a:lstStyle>
                        <a:p>
                          <a:pPr algn="ctr">
                            <a:spcBef>
                              <a:spcPct val="50000"/>
                            </a:spcBef>
                          </a:pPr>
                          <a:r>
                            <a:rPr lang="en-US" sz="1200" b="1" dirty="0">
                              <a:solidFill>
                                <a:srgbClr val="000000"/>
                              </a:solidFill>
                              <a:latin typeface="Calibri" pitchFamily="34" charset="0"/>
                            </a:rPr>
                            <a:t>MIZORAM</a:t>
                          </a:r>
                        </a:p>
                      </p:txBody>
                    </p:sp>
                    <p:sp>
                      <p:nvSpPr>
                        <p:cNvPr id="805" name="Text Box 177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479925" y="3570288"/>
                          <a:ext cx="838200" cy="184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57150" algn="ctr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lIns="0" tIns="0" rIns="0" bIns="0">
                          <a:spAutoFit/>
                        </a:bodyPr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9pPr>
                        </a:lstStyle>
                        <a:p>
                          <a:pPr algn="ctr">
                            <a:spcBef>
                              <a:spcPct val="50000"/>
                            </a:spcBef>
                          </a:pPr>
                          <a:r>
                            <a:rPr lang="en-US" sz="1200" b="1" dirty="0">
                              <a:latin typeface="Calibri" pitchFamily="34" charset="0"/>
                            </a:rPr>
                            <a:t>TRIPURA</a:t>
                          </a:r>
                        </a:p>
                      </p:txBody>
                    </p:sp>
                    <p:sp>
                      <p:nvSpPr>
                        <p:cNvPr id="806" name="Text Box 178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0038" y="6122988"/>
                          <a:ext cx="504825" cy="138112"/>
                        </a:xfrm>
                        <a:prstGeom prst="rect">
                          <a:avLst/>
                        </a:prstGeom>
                        <a:solidFill>
                          <a:srgbClr val="99FF99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57150" algn="ctr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lIns="0" tIns="0" rIns="0" bIns="0">
                          <a:spAutoFit/>
                        </a:bodyPr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9pPr>
                        </a:lstStyle>
                        <a:p>
                          <a:pPr algn="ctr">
                            <a:spcBef>
                              <a:spcPct val="50000"/>
                            </a:spcBef>
                          </a:pPr>
                          <a:r>
                            <a:rPr lang="en-US" sz="900" b="1" dirty="0">
                              <a:latin typeface="Verdana" pitchFamily="34" charset="0"/>
                            </a:rPr>
                            <a:t>HALDIA</a:t>
                          </a:r>
                        </a:p>
                      </p:txBody>
                    </p:sp>
                    <p:sp>
                      <p:nvSpPr>
                        <p:cNvPr id="807" name="Text Box 179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38238" y="5543550"/>
                          <a:ext cx="611187" cy="138113"/>
                        </a:xfrm>
                        <a:prstGeom prst="rect">
                          <a:avLst/>
                        </a:prstGeom>
                        <a:solidFill>
                          <a:srgbClr val="99FF99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57150" algn="ctr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lIns="0" tIns="0" rIns="0" bIns="0">
                          <a:spAutoFit/>
                        </a:bodyPr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9pPr>
                        </a:lstStyle>
                        <a:p>
                          <a:pPr algn="ctr">
                            <a:spcBef>
                              <a:spcPct val="50000"/>
                            </a:spcBef>
                          </a:pPr>
                          <a:r>
                            <a:rPr lang="en-US" sz="900" b="1" dirty="0">
                              <a:latin typeface="Verdana" pitchFamily="34" charset="0"/>
                            </a:rPr>
                            <a:t>KOLKATA</a:t>
                          </a:r>
                        </a:p>
                      </p:txBody>
                    </p:sp>
                    <p:sp>
                      <p:nvSpPr>
                        <p:cNvPr id="808" name="Text Box 181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157413" y="1028700"/>
                          <a:ext cx="527050" cy="139700"/>
                        </a:xfrm>
                        <a:prstGeom prst="rect">
                          <a:avLst/>
                        </a:prstGeom>
                        <a:solidFill>
                          <a:srgbClr val="99FF99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57150" algn="ctr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lIns="0" tIns="0" rIns="0" bIns="0">
                          <a:spAutoFit/>
                        </a:bodyPr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9pPr>
                        </a:lstStyle>
                        <a:p>
                          <a:pPr algn="ctr">
                            <a:spcBef>
                              <a:spcPct val="50000"/>
                            </a:spcBef>
                          </a:pPr>
                          <a:r>
                            <a:rPr lang="en-US" sz="900" b="1" dirty="0">
                              <a:latin typeface="Verdana" pitchFamily="34" charset="0"/>
                            </a:rPr>
                            <a:t>DHUBRI</a:t>
                          </a:r>
                        </a:p>
                      </p:txBody>
                    </p:sp>
                    <p:sp>
                      <p:nvSpPr>
                        <p:cNvPr id="809" name="Text Box 18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89425" y="914400"/>
                          <a:ext cx="468313" cy="139700"/>
                        </a:xfrm>
                        <a:prstGeom prst="rect">
                          <a:avLst/>
                        </a:prstGeom>
                        <a:solidFill>
                          <a:srgbClr val="99FF99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57150" algn="ctr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lIns="0" tIns="0" rIns="0" bIns="0">
                          <a:spAutoFit/>
                        </a:bodyPr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9pPr>
                        </a:lstStyle>
                        <a:p>
                          <a:pPr algn="ctr">
                            <a:spcBef>
                              <a:spcPct val="50000"/>
                            </a:spcBef>
                          </a:pPr>
                          <a:r>
                            <a:rPr lang="en-US" sz="900" b="1" dirty="0">
                              <a:latin typeface="Verdana" pitchFamily="34" charset="0"/>
                            </a:rPr>
                            <a:t>PANDU</a:t>
                          </a:r>
                        </a:p>
                      </p:txBody>
                    </p:sp>
                    <p:sp>
                      <p:nvSpPr>
                        <p:cNvPr id="810" name="Text Box 186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59075" y="776288"/>
                          <a:ext cx="514350" cy="123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57150" algn="ctr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lIns="0" tIns="0" rIns="0" bIns="0">
                          <a:spAutoFit/>
                        </a:bodyPr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9pPr>
                        </a:lstStyle>
                        <a:p>
                          <a:pPr algn="ctr">
                            <a:spcBef>
                              <a:spcPct val="50000"/>
                            </a:spcBef>
                          </a:pPr>
                          <a:r>
                            <a:rPr lang="en-US" sz="800" b="1" dirty="0">
                              <a:latin typeface="Arial Narrow" pitchFamily="34" charset="0"/>
                            </a:rPr>
                            <a:t>JOGIGHOPA</a:t>
                          </a:r>
                        </a:p>
                      </p:txBody>
                    </p:sp>
                    <p:sp>
                      <p:nvSpPr>
                        <p:cNvPr id="811" name="Text Box 187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630488" y="1366838"/>
                          <a:ext cx="603250" cy="1222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57150" algn="ctr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lIns="0" tIns="0" rIns="0" bIns="0">
                          <a:spAutoFit/>
                        </a:bodyPr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9pPr>
                        </a:lstStyle>
                        <a:p>
                          <a:pPr algn="ctr">
                            <a:spcBef>
                              <a:spcPct val="50000"/>
                            </a:spcBef>
                          </a:pPr>
                          <a:r>
                            <a:rPr lang="en-US" sz="800" b="1" dirty="0">
                              <a:latin typeface="Arial Narrow" pitchFamily="34" charset="0"/>
                            </a:rPr>
                            <a:t>SHISHUMARA</a:t>
                          </a:r>
                        </a:p>
                      </p:txBody>
                    </p:sp>
                    <p:sp>
                      <p:nvSpPr>
                        <p:cNvPr id="812" name="Text Box 189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-9525" y="3059113"/>
                          <a:ext cx="609600" cy="139700"/>
                        </a:xfrm>
                        <a:prstGeom prst="rect">
                          <a:avLst/>
                        </a:prstGeom>
                        <a:solidFill>
                          <a:srgbClr val="99FF99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5715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lIns="0" tIns="0" rIns="0" bIns="0">
                          <a:spAutoFit/>
                        </a:bodyPr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9pPr>
                        </a:lstStyle>
                        <a:p>
                          <a:pPr algn="ctr">
                            <a:spcBef>
                              <a:spcPct val="50000"/>
                            </a:spcBef>
                          </a:pPr>
                          <a:r>
                            <a:rPr lang="en-US" sz="900" b="1" dirty="0">
                              <a:latin typeface="Verdana" pitchFamily="34" charset="0"/>
                            </a:rPr>
                            <a:t>DHULIAN</a:t>
                          </a:r>
                        </a:p>
                      </p:txBody>
                    </p:sp>
                    <p:sp>
                      <p:nvSpPr>
                        <p:cNvPr id="813" name="Text Box 190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303838" y="2503488"/>
                          <a:ext cx="784225" cy="138112"/>
                        </a:xfrm>
                        <a:prstGeom prst="rect">
                          <a:avLst/>
                        </a:prstGeom>
                        <a:solidFill>
                          <a:srgbClr val="FFCC66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57150" algn="ctr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lIns="0" tIns="0" rIns="0" bIns="0">
                          <a:spAutoFit/>
                        </a:bodyPr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9pPr>
                        </a:lstStyle>
                        <a:p>
                          <a:pPr algn="ctr">
                            <a:spcBef>
                              <a:spcPct val="50000"/>
                            </a:spcBef>
                          </a:pPr>
                          <a:r>
                            <a:rPr lang="en-US" sz="900" b="1" dirty="0">
                              <a:latin typeface="Verdana" pitchFamily="34" charset="0"/>
                            </a:rPr>
                            <a:t>KARIMGANJ</a:t>
                          </a:r>
                        </a:p>
                      </p:txBody>
                    </p:sp>
                    <p:sp>
                      <p:nvSpPr>
                        <p:cNvPr id="814" name="Text Box 191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62063" y="3211513"/>
                          <a:ext cx="785812" cy="138112"/>
                        </a:xfrm>
                        <a:prstGeom prst="rect">
                          <a:avLst/>
                        </a:prstGeom>
                        <a:solidFill>
                          <a:srgbClr val="99FF99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57150" algn="ctr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lIns="0" tIns="0" rIns="0" bIns="0">
                          <a:spAutoFit/>
                        </a:bodyPr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9pPr>
                        </a:lstStyle>
                        <a:p>
                          <a:pPr algn="ctr">
                            <a:spcBef>
                              <a:spcPct val="50000"/>
                            </a:spcBef>
                          </a:pPr>
                          <a:r>
                            <a:rPr lang="en-US" sz="900" b="1" dirty="0">
                              <a:latin typeface="Verdana" pitchFamily="34" charset="0"/>
                            </a:rPr>
                            <a:t>RAJSHAHI</a:t>
                          </a:r>
                        </a:p>
                      </p:txBody>
                    </p:sp>
                    <p:sp>
                      <p:nvSpPr>
                        <p:cNvPr id="815" name="Text Box 19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438525" y="3978275"/>
                          <a:ext cx="984250" cy="138113"/>
                        </a:xfrm>
                        <a:prstGeom prst="rect">
                          <a:avLst/>
                        </a:prstGeom>
                        <a:solidFill>
                          <a:srgbClr val="99FF99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57150" algn="ctr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lIns="0" tIns="0" rIns="0" bIns="0">
                          <a:spAutoFit/>
                        </a:bodyPr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9pPr>
                        </a:lstStyle>
                        <a:p>
                          <a:pPr algn="ctr">
                            <a:spcBef>
                              <a:spcPct val="50000"/>
                            </a:spcBef>
                          </a:pPr>
                          <a:r>
                            <a:rPr lang="en-US" sz="900" b="1" dirty="0">
                              <a:latin typeface="Verdana" pitchFamily="34" charset="0"/>
                            </a:rPr>
                            <a:t>NARAYANGANJ</a:t>
                          </a:r>
                        </a:p>
                      </p:txBody>
                    </p:sp>
                    <p:sp>
                      <p:nvSpPr>
                        <p:cNvPr id="816" name="Text Box 207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03700" y="1449388"/>
                          <a:ext cx="758825" cy="123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57150" algn="ctr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lIns="0" tIns="0" rIns="0" bIns="0">
                          <a:spAutoFit/>
                        </a:bodyPr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9pPr>
                        </a:lstStyle>
                        <a:p>
                          <a:pPr algn="ctr">
                            <a:spcBef>
                              <a:spcPct val="50000"/>
                            </a:spcBef>
                          </a:pPr>
                          <a:r>
                            <a:rPr lang="en-US" sz="800" b="1" dirty="0">
                              <a:latin typeface="Arial Narrow" pitchFamily="34" charset="0"/>
                            </a:rPr>
                            <a:t>SHILLONG</a:t>
                          </a:r>
                        </a:p>
                      </p:txBody>
                    </p:sp>
                    <p:sp>
                      <p:nvSpPr>
                        <p:cNvPr id="817" name="Text Box 209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84813" y="3744913"/>
                          <a:ext cx="760412" cy="1222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57150" algn="ctr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lIns="0" tIns="0" rIns="0" bIns="0">
                          <a:spAutoFit/>
                        </a:bodyPr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9pPr>
                        </a:lstStyle>
                        <a:p>
                          <a:pPr algn="ctr">
                            <a:spcBef>
                              <a:spcPct val="50000"/>
                            </a:spcBef>
                          </a:pPr>
                          <a:r>
                            <a:rPr lang="en-US" sz="800" b="1" dirty="0">
                              <a:solidFill>
                                <a:srgbClr val="000000"/>
                              </a:solidFill>
                              <a:latin typeface="Arial Narrow" pitchFamily="34" charset="0"/>
                            </a:rPr>
                            <a:t>AIZWAL</a:t>
                          </a:r>
                        </a:p>
                      </p:txBody>
                    </p:sp>
                    <p:sp>
                      <p:nvSpPr>
                        <p:cNvPr id="818" name="Rectangle 22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62100" y="3649663"/>
                          <a:ext cx="819150" cy="138112"/>
                        </a:xfrm>
                        <a:prstGeom prst="rect">
                          <a:avLst/>
                        </a:prstGeom>
                        <a:solidFill>
                          <a:srgbClr val="FFCC66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5715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lIns="0" tIns="0" rIns="0" bIns="0">
                          <a:spAutoFit/>
                        </a:bodyPr>
                        <a:lstStyle/>
                        <a:p>
                          <a:pPr algn="ctr" eaLnBrk="0" hangingPunct="0">
                            <a:spcBef>
                              <a:spcPct val="50000"/>
                            </a:spcBef>
                          </a:pPr>
                          <a:r>
                            <a:rPr lang="en-US" sz="900" b="1" dirty="0">
                              <a:latin typeface="Verdana" pitchFamily="34" charset="0"/>
                            </a:rPr>
                            <a:t>BAGHABARI</a:t>
                          </a:r>
                        </a:p>
                      </p:txBody>
                    </p:sp>
                    <p:sp>
                      <p:nvSpPr>
                        <p:cNvPr id="819" name="Text Box 227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84338" y="1693863"/>
                          <a:ext cx="660400" cy="139700"/>
                        </a:xfrm>
                        <a:prstGeom prst="rect">
                          <a:avLst/>
                        </a:prstGeom>
                        <a:solidFill>
                          <a:srgbClr val="99FF99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57150" algn="ctr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lIns="0" tIns="0" rIns="0" bIns="0">
                          <a:spAutoFit/>
                        </a:bodyPr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9pPr>
                        </a:lstStyle>
                        <a:p>
                          <a:pPr algn="ctr">
                            <a:spcBef>
                              <a:spcPct val="50000"/>
                            </a:spcBef>
                          </a:pPr>
                          <a:r>
                            <a:rPr lang="en-US" sz="900" b="1" dirty="0">
                              <a:latin typeface="Verdana" pitchFamily="34" charset="0"/>
                            </a:rPr>
                            <a:t>CHILMARI</a:t>
                          </a:r>
                        </a:p>
                      </p:txBody>
                    </p:sp>
                    <p:sp>
                      <p:nvSpPr>
                        <p:cNvPr id="820" name="Text Box 228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511425" y="2281238"/>
                          <a:ext cx="1025525" cy="139700"/>
                        </a:xfrm>
                        <a:prstGeom prst="rect">
                          <a:avLst/>
                        </a:prstGeom>
                        <a:solidFill>
                          <a:srgbClr val="99FF99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57150" algn="ctr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lIns="0" tIns="0" rIns="0" bIns="0">
                          <a:spAutoFit/>
                        </a:bodyPr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9pPr>
                        </a:lstStyle>
                        <a:p>
                          <a:pPr algn="ctr">
                            <a:spcBef>
                              <a:spcPct val="50000"/>
                            </a:spcBef>
                          </a:pPr>
                          <a:r>
                            <a:rPr lang="en-US" sz="900" b="1" dirty="0">
                              <a:latin typeface="Verdana" pitchFamily="34" charset="0"/>
                            </a:rPr>
                            <a:t>BAHADURABAD</a:t>
                          </a:r>
                        </a:p>
                      </p:txBody>
                    </p:sp>
                    <p:sp>
                      <p:nvSpPr>
                        <p:cNvPr id="821" name="Text Box 230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785938" y="3079750"/>
                          <a:ext cx="731837" cy="138113"/>
                        </a:xfrm>
                        <a:prstGeom prst="rect">
                          <a:avLst/>
                        </a:prstGeom>
                        <a:solidFill>
                          <a:srgbClr val="99FF99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57150" algn="ctr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lIns="0" tIns="0" rIns="0" bIns="0">
                          <a:spAutoFit/>
                        </a:bodyPr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9pPr>
                        </a:lstStyle>
                        <a:p>
                          <a:pPr algn="ctr">
                            <a:spcBef>
                              <a:spcPct val="50000"/>
                            </a:spcBef>
                          </a:pPr>
                          <a:r>
                            <a:rPr lang="en-US" sz="900" b="1" dirty="0">
                              <a:latin typeface="Verdana" pitchFamily="34" charset="0"/>
                            </a:rPr>
                            <a:t>SIRAJGANJ</a:t>
                          </a:r>
                        </a:p>
                      </p:txBody>
                    </p:sp>
                    <p:sp>
                      <p:nvSpPr>
                        <p:cNvPr id="822" name="Text Box 23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784725" y="2195513"/>
                          <a:ext cx="673100" cy="138112"/>
                        </a:xfrm>
                        <a:prstGeom prst="rect">
                          <a:avLst/>
                        </a:prstGeom>
                        <a:solidFill>
                          <a:srgbClr val="FFCC66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57150" algn="ctr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lIns="0" tIns="0" rIns="0" bIns="0">
                          <a:spAutoFit/>
                        </a:bodyPr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9pPr>
                        </a:lstStyle>
                        <a:p>
                          <a:pPr algn="ctr">
                            <a:spcBef>
                              <a:spcPct val="50000"/>
                            </a:spcBef>
                          </a:pPr>
                          <a:r>
                            <a:rPr lang="en-US" sz="900" b="1" dirty="0">
                              <a:latin typeface="Verdana" pitchFamily="34" charset="0"/>
                            </a:rPr>
                            <a:t>ZAKIGANJ</a:t>
                          </a:r>
                        </a:p>
                      </p:txBody>
                    </p:sp>
                    <p:sp>
                      <p:nvSpPr>
                        <p:cNvPr id="823" name="Text Box 233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95875" y="2676525"/>
                          <a:ext cx="873125" cy="138113"/>
                        </a:xfrm>
                        <a:prstGeom prst="rect">
                          <a:avLst/>
                        </a:prstGeom>
                        <a:solidFill>
                          <a:srgbClr val="99FF99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57150" algn="ctr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lIns="0" tIns="0" rIns="0" bIns="0">
                          <a:spAutoFit/>
                        </a:bodyPr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9pPr>
                        </a:lstStyle>
                        <a:p>
                          <a:pPr algn="ctr">
                            <a:spcBef>
                              <a:spcPct val="50000"/>
                            </a:spcBef>
                          </a:pPr>
                          <a:r>
                            <a:rPr lang="en-US" sz="900" b="1" dirty="0">
                              <a:latin typeface="Verdana" pitchFamily="34" charset="0"/>
                            </a:rPr>
                            <a:t>FENCHUGANJ</a:t>
                          </a:r>
                        </a:p>
                      </p:txBody>
                    </p:sp>
                    <p:sp>
                      <p:nvSpPr>
                        <p:cNvPr id="824" name="Text Box 23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598988" y="2830513"/>
                          <a:ext cx="622300" cy="139700"/>
                        </a:xfrm>
                        <a:prstGeom prst="rect">
                          <a:avLst/>
                        </a:prstGeom>
                        <a:solidFill>
                          <a:srgbClr val="FFCC66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57150" algn="ctr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lIns="0" tIns="0" rIns="0" bIns="0">
                          <a:spAutoFit/>
                        </a:bodyPr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9pPr>
                        </a:lstStyle>
                        <a:p>
                          <a:pPr algn="ctr">
                            <a:spcBef>
                              <a:spcPct val="50000"/>
                            </a:spcBef>
                          </a:pPr>
                          <a:r>
                            <a:rPr lang="en-US" sz="900" b="1" dirty="0">
                              <a:latin typeface="Verdana" pitchFamily="34" charset="0"/>
                            </a:rPr>
                            <a:t>SHERPUR</a:t>
                          </a:r>
                        </a:p>
                      </p:txBody>
                    </p:sp>
                    <p:sp>
                      <p:nvSpPr>
                        <p:cNvPr id="825" name="Text Box 235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765550" y="2643188"/>
                          <a:ext cx="606425" cy="139700"/>
                        </a:xfrm>
                        <a:prstGeom prst="rect">
                          <a:avLst/>
                        </a:prstGeom>
                        <a:solidFill>
                          <a:srgbClr val="99FF99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57150" algn="ctr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lIns="0" tIns="0" rIns="0" bIns="0">
                          <a:spAutoFit/>
                        </a:bodyPr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9pPr>
                        </a:lstStyle>
                        <a:p>
                          <a:pPr algn="ctr">
                            <a:spcBef>
                              <a:spcPct val="50000"/>
                            </a:spcBef>
                          </a:pPr>
                          <a:r>
                            <a:rPr lang="en-US" sz="900" b="1" dirty="0">
                              <a:latin typeface="Verdana" pitchFamily="34" charset="0"/>
                            </a:rPr>
                            <a:t>MARKULI</a:t>
                          </a:r>
                        </a:p>
                      </p:txBody>
                    </p:sp>
                    <p:sp>
                      <p:nvSpPr>
                        <p:cNvPr id="826" name="Text Box 236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60850" y="2974975"/>
                          <a:ext cx="819150" cy="138113"/>
                        </a:xfrm>
                        <a:prstGeom prst="rect">
                          <a:avLst/>
                        </a:prstGeom>
                        <a:solidFill>
                          <a:srgbClr val="99FF99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57150" algn="ctr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lIns="0" tIns="0" rIns="0" bIns="0">
                          <a:spAutoFit/>
                        </a:bodyPr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9pPr>
                        </a:lstStyle>
                        <a:p>
                          <a:pPr algn="ctr">
                            <a:spcBef>
                              <a:spcPct val="50000"/>
                            </a:spcBef>
                          </a:pPr>
                          <a:r>
                            <a:rPr lang="en-US" sz="900" b="1" dirty="0">
                              <a:latin typeface="Verdana" pitchFamily="34" charset="0"/>
                            </a:rPr>
                            <a:t>AJMIRIGANJ</a:t>
                          </a:r>
                        </a:p>
                      </p:txBody>
                    </p:sp>
                    <p:sp>
                      <p:nvSpPr>
                        <p:cNvPr id="827" name="Text Box 237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352800" y="3376613"/>
                          <a:ext cx="631825" cy="200025"/>
                        </a:xfrm>
                        <a:prstGeom prst="rect">
                          <a:avLst/>
                        </a:prstGeom>
                        <a:solidFill>
                          <a:srgbClr val="99FF99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57150" algn="ctr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lIns="0" tIns="0" rIns="0" bIns="0">
                          <a:spAutoFit/>
                        </a:bodyPr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9pPr>
                        </a:lstStyle>
                        <a:p>
                          <a:pPr algn="ctr">
                            <a:lnSpc>
                              <a:spcPct val="70000"/>
                            </a:lnSpc>
                            <a:spcBef>
                              <a:spcPct val="50000"/>
                            </a:spcBef>
                          </a:pPr>
                          <a:r>
                            <a:rPr lang="en-US" sz="900" b="1" dirty="0">
                              <a:latin typeface="Verdana" pitchFamily="34" charset="0"/>
                            </a:rPr>
                            <a:t>BHAIRAB</a:t>
                          </a:r>
                          <a:r>
                            <a:rPr lang="en-US" sz="900" b="1" dirty="0">
                              <a:solidFill>
                                <a:schemeClr val="bg2"/>
                              </a:solidFill>
                              <a:latin typeface="Verdana" pitchFamily="34" charset="0"/>
                            </a:rPr>
                            <a:t> </a:t>
                          </a:r>
                          <a:r>
                            <a:rPr lang="en-US" sz="900" b="1" dirty="0">
                              <a:latin typeface="Verdana" pitchFamily="34" charset="0"/>
                            </a:rPr>
                            <a:t>BAZAR</a:t>
                          </a:r>
                        </a:p>
                      </p:txBody>
                    </p:sp>
                    <p:sp>
                      <p:nvSpPr>
                        <p:cNvPr id="828" name="Text Box 238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714750" y="4603750"/>
                          <a:ext cx="746125" cy="138113"/>
                        </a:xfrm>
                        <a:prstGeom prst="rect">
                          <a:avLst/>
                        </a:prstGeom>
                        <a:solidFill>
                          <a:srgbClr val="99FFC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57150" algn="ctr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lIns="0" tIns="0" rIns="0" bIns="0">
                          <a:spAutoFit/>
                        </a:bodyPr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9pPr>
                        </a:lstStyle>
                        <a:p>
                          <a:pPr algn="ctr">
                            <a:spcBef>
                              <a:spcPct val="50000"/>
                            </a:spcBef>
                          </a:pPr>
                          <a:r>
                            <a:rPr lang="en-US" sz="900" b="1" dirty="0">
                              <a:latin typeface="Verdana" pitchFamily="34" charset="0"/>
                            </a:rPr>
                            <a:t>CHANDPUR</a:t>
                          </a:r>
                        </a:p>
                      </p:txBody>
                    </p:sp>
                    <p:sp>
                      <p:nvSpPr>
                        <p:cNvPr id="829" name="Text Box 239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09875" y="5110163"/>
                          <a:ext cx="587375" cy="138112"/>
                        </a:xfrm>
                        <a:prstGeom prst="rect">
                          <a:avLst/>
                        </a:prstGeom>
                        <a:solidFill>
                          <a:srgbClr val="99FF99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57150" algn="ctr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lIns="0" tIns="0" rIns="0" bIns="0">
                          <a:spAutoFit/>
                        </a:bodyPr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9pPr>
                        </a:lstStyle>
                        <a:p>
                          <a:pPr algn="ctr">
                            <a:spcBef>
                              <a:spcPct val="50000"/>
                            </a:spcBef>
                          </a:pPr>
                          <a:r>
                            <a:rPr lang="en-US" sz="900" b="1" dirty="0">
                              <a:latin typeface="Verdana" pitchFamily="34" charset="0"/>
                            </a:rPr>
                            <a:t>BARISAL</a:t>
                          </a:r>
                        </a:p>
                      </p:txBody>
                    </p:sp>
                    <p:sp>
                      <p:nvSpPr>
                        <p:cNvPr id="830" name="Text Box 240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01975" y="5424488"/>
                          <a:ext cx="692150" cy="138112"/>
                        </a:xfrm>
                        <a:prstGeom prst="rect">
                          <a:avLst/>
                        </a:prstGeom>
                        <a:solidFill>
                          <a:srgbClr val="99FF99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57150" algn="ctr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lIns="0" tIns="0" rIns="0" bIns="0">
                          <a:spAutoFit/>
                        </a:bodyPr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9pPr>
                        </a:lstStyle>
                        <a:p>
                          <a:pPr algn="ctr">
                            <a:spcBef>
                              <a:spcPct val="50000"/>
                            </a:spcBef>
                          </a:pPr>
                          <a:r>
                            <a:rPr lang="en-US" sz="900" b="1" dirty="0">
                              <a:latin typeface="Verdana" pitchFamily="34" charset="0"/>
                            </a:rPr>
                            <a:t>KAUKHALI</a:t>
                          </a:r>
                        </a:p>
                      </p:txBody>
                    </p:sp>
                    <p:sp>
                      <p:nvSpPr>
                        <p:cNvPr id="831" name="Text Box 241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87613" y="5699125"/>
                          <a:ext cx="582612" cy="138113"/>
                        </a:xfrm>
                        <a:prstGeom prst="rect">
                          <a:avLst/>
                        </a:prstGeom>
                        <a:solidFill>
                          <a:srgbClr val="99FF99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57150" algn="ctr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lIns="0" tIns="0" rIns="0" bIns="0">
                          <a:spAutoFit/>
                        </a:bodyPr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9pPr>
                        </a:lstStyle>
                        <a:p>
                          <a:pPr algn="ctr">
                            <a:spcBef>
                              <a:spcPct val="50000"/>
                            </a:spcBef>
                          </a:pPr>
                          <a:r>
                            <a:rPr lang="en-US" sz="900" b="1" dirty="0">
                              <a:latin typeface="Verdana" pitchFamily="34" charset="0"/>
                            </a:rPr>
                            <a:t>MONGLA</a:t>
                          </a:r>
                        </a:p>
                      </p:txBody>
                    </p:sp>
                    <p:sp>
                      <p:nvSpPr>
                        <p:cNvPr id="832" name="Text Box 24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868488" y="5000625"/>
                          <a:ext cx="539750" cy="138113"/>
                        </a:xfrm>
                        <a:prstGeom prst="rect">
                          <a:avLst/>
                        </a:prstGeom>
                        <a:solidFill>
                          <a:srgbClr val="99FF99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57150" algn="ctr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lIns="0" tIns="0" rIns="0" bIns="0">
                          <a:spAutoFit/>
                        </a:bodyPr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9pPr>
                        </a:lstStyle>
                        <a:p>
                          <a:pPr algn="ctr">
                            <a:spcBef>
                              <a:spcPct val="50000"/>
                            </a:spcBef>
                          </a:pPr>
                          <a:r>
                            <a:rPr lang="en-US" sz="900" b="1" dirty="0">
                              <a:latin typeface="Verdana" pitchFamily="34" charset="0"/>
                            </a:rPr>
                            <a:t>KHULNA</a:t>
                          </a:r>
                        </a:p>
                      </p:txBody>
                    </p:sp>
                    <p:sp>
                      <p:nvSpPr>
                        <p:cNvPr id="833" name="Text Box 243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882775" y="5421313"/>
                          <a:ext cx="536575" cy="138112"/>
                        </a:xfrm>
                        <a:prstGeom prst="rect">
                          <a:avLst/>
                        </a:prstGeom>
                        <a:solidFill>
                          <a:srgbClr val="99FF99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57150" algn="ctr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lIns="0" tIns="0" rIns="0" bIns="0">
                          <a:spAutoFit/>
                        </a:bodyPr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9pPr>
                        </a:lstStyle>
                        <a:p>
                          <a:pPr algn="ctr">
                            <a:spcBef>
                              <a:spcPct val="50000"/>
                            </a:spcBef>
                          </a:pPr>
                          <a:r>
                            <a:rPr lang="en-US" sz="900" b="1" dirty="0">
                              <a:latin typeface="Verdana" pitchFamily="34" charset="0"/>
                            </a:rPr>
                            <a:t>CHALNA</a:t>
                          </a:r>
                        </a:p>
                      </p:txBody>
                    </p:sp>
                    <p:sp>
                      <p:nvSpPr>
                        <p:cNvPr id="834" name="Text Box 24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08063" y="6618288"/>
                          <a:ext cx="533400" cy="123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57150" algn="ctr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lIns="0" tIns="0" rIns="0" bIns="0">
                          <a:spAutoFit/>
                        </a:bodyPr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9pPr>
                        </a:lstStyle>
                        <a:p>
                          <a:pPr algn="ctr">
                            <a:spcBef>
                              <a:spcPct val="50000"/>
                            </a:spcBef>
                          </a:pPr>
                          <a:r>
                            <a:rPr lang="en-US" sz="800" b="1" dirty="0">
                              <a:latin typeface="Arial Narrow" pitchFamily="34" charset="0"/>
                            </a:rPr>
                            <a:t>NAMKHANA</a:t>
                          </a:r>
                          <a:r>
                            <a:rPr lang="en-US" sz="800" b="1" dirty="0">
                              <a:solidFill>
                                <a:schemeClr val="bg2"/>
                              </a:solidFill>
                              <a:latin typeface="Arial Narrow" pitchFamily="34" charset="0"/>
                            </a:rPr>
                            <a:t> </a:t>
                          </a:r>
                        </a:p>
                      </p:txBody>
                    </p:sp>
                    <p:sp>
                      <p:nvSpPr>
                        <p:cNvPr id="835" name="Text Box 246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03275" y="3049588"/>
                          <a:ext cx="714375" cy="138112"/>
                        </a:xfrm>
                        <a:prstGeom prst="rect">
                          <a:avLst/>
                        </a:prstGeom>
                        <a:solidFill>
                          <a:srgbClr val="99FF99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57150" algn="ctr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lIns="0" tIns="0" rIns="0" bIns="0">
                          <a:spAutoFit/>
                        </a:bodyPr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9pPr>
                        </a:lstStyle>
                        <a:p>
                          <a:pPr algn="ctr">
                            <a:spcBef>
                              <a:spcPct val="50000"/>
                            </a:spcBef>
                          </a:pPr>
                          <a:r>
                            <a:rPr lang="en-US" sz="900" b="1" dirty="0">
                              <a:latin typeface="Verdana" pitchFamily="34" charset="0"/>
                            </a:rPr>
                            <a:t>GODAGARI</a:t>
                          </a:r>
                        </a:p>
                      </p:txBody>
                    </p:sp>
                    <p:sp>
                      <p:nvSpPr>
                        <p:cNvPr id="836" name="Text Box 247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632075" y="3743325"/>
                          <a:ext cx="528638" cy="138113"/>
                        </a:xfrm>
                        <a:prstGeom prst="rect">
                          <a:avLst/>
                        </a:prstGeom>
                        <a:solidFill>
                          <a:srgbClr val="99FF99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57150" algn="ctr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lIns="0" tIns="0" rIns="0" bIns="0">
                          <a:spAutoFit/>
                        </a:bodyPr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9pPr>
                        </a:lstStyle>
                        <a:p>
                          <a:pPr algn="ctr">
                            <a:spcBef>
                              <a:spcPct val="50000"/>
                            </a:spcBef>
                          </a:pPr>
                          <a:r>
                            <a:rPr lang="en-US" sz="900" b="1" dirty="0">
                              <a:latin typeface="Verdana" pitchFamily="34" charset="0"/>
                            </a:rPr>
                            <a:t>ARICHA</a:t>
                          </a:r>
                        </a:p>
                      </p:txBody>
                    </p:sp>
                    <p:sp>
                      <p:nvSpPr>
                        <p:cNvPr id="837" name="Text Box 265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130675" y="3397250"/>
                          <a:ext cx="727075" cy="138113"/>
                        </a:xfrm>
                        <a:prstGeom prst="rect">
                          <a:avLst/>
                        </a:prstGeom>
                        <a:solidFill>
                          <a:srgbClr val="FFCC66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57150" algn="ctr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lIns="0" tIns="0" rIns="0" bIns="0">
                          <a:spAutoFit/>
                        </a:bodyPr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9pPr>
                        </a:lstStyle>
                        <a:p>
                          <a:pPr algn="ctr">
                            <a:spcBef>
                              <a:spcPct val="50000"/>
                            </a:spcBef>
                          </a:pPr>
                          <a:r>
                            <a:rPr lang="en-US" sz="900" b="1" dirty="0">
                              <a:latin typeface="Verdana" pitchFamily="34" charset="0"/>
                            </a:rPr>
                            <a:t>ASHUGANJ</a:t>
                          </a:r>
                        </a:p>
                      </p:txBody>
                    </p:sp>
                    <p:sp>
                      <p:nvSpPr>
                        <p:cNvPr id="838" name="Text Box 19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627438" y="3714750"/>
                          <a:ext cx="658812" cy="138113"/>
                        </a:xfrm>
                        <a:prstGeom prst="rect">
                          <a:avLst/>
                        </a:prstGeom>
                        <a:solidFill>
                          <a:srgbClr val="FFCC66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57150" algn="ctr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lIns="0" tIns="0" rIns="0" bIns="0">
                          <a:spAutoFit/>
                        </a:bodyPr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9pPr>
                        </a:lstStyle>
                        <a:p>
                          <a:pPr algn="ctr">
                            <a:spcBef>
                              <a:spcPct val="50000"/>
                            </a:spcBef>
                          </a:pPr>
                          <a:r>
                            <a:rPr lang="en-US" sz="900" b="1" dirty="0">
                              <a:latin typeface="Verdana" pitchFamily="34" charset="0"/>
                            </a:rPr>
                            <a:t>AKHAURA</a:t>
                          </a:r>
                        </a:p>
                      </p:txBody>
                    </p:sp>
                    <p:sp>
                      <p:nvSpPr>
                        <p:cNvPr id="839" name="Text Box 227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90675" y="1438275"/>
                          <a:ext cx="777875" cy="138113"/>
                        </a:xfrm>
                        <a:prstGeom prst="rect">
                          <a:avLst/>
                        </a:prstGeom>
                        <a:solidFill>
                          <a:srgbClr val="FFCC66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57150" algn="ctr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lIns="0" tIns="0" rIns="0" bIns="0">
                          <a:spAutoFit/>
                        </a:bodyPr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9pPr>
                        </a:lstStyle>
                        <a:p>
                          <a:pPr algn="ctr">
                            <a:spcBef>
                              <a:spcPct val="50000"/>
                            </a:spcBef>
                          </a:pPr>
                          <a:r>
                            <a:rPr lang="en-US" sz="900" b="1" dirty="0">
                              <a:latin typeface="Verdana" pitchFamily="34" charset="0"/>
                            </a:rPr>
                            <a:t>DAIKHAWA</a:t>
                          </a:r>
                        </a:p>
                      </p:txBody>
                    </p:sp>
                    <p:sp>
                      <p:nvSpPr>
                        <p:cNvPr id="840" name="Text Box 19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057400" y="6248400"/>
                          <a:ext cx="846138" cy="138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57150" algn="ctr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lIns="0" tIns="0" rIns="0" bIns="0">
                          <a:spAutoFit/>
                        </a:bodyPr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9pPr>
                        </a:lstStyle>
                        <a:p>
                          <a:pPr algn="ctr">
                            <a:spcBef>
                              <a:spcPct val="50000"/>
                            </a:spcBef>
                          </a:pPr>
                          <a:r>
                            <a:rPr lang="en-US" sz="900" b="1" dirty="0">
                              <a:latin typeface="Verdana" pitchFamily="34" charset="0"/>
                            </a:rPr>
                            <a:t>ANGTIHARA</a:t>
                          </a:r>
                        </a:p>
                      </p:txBody>
                    </p:sp>
                    <p:sp>
                      <p:nvSpPr>
                        <p:cNvPr id="841" name="Text Box 238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429125" y="3790950"/>
                          <a:ext cx="746125" cy="138113"/>
                        </a:xfrm>
                        <a:prstGeom prst="rect">
                          <a:avLst/>
                        </a:prstGeom>
                        <a:solidFill>
                          <a:srgbClr val="99FFC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57150" algn="ctr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lIns="0" tIns="0" rIns="0" bIns="0">
                          <a:spAutoFit/>
                        </a:bodyPr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9pPr>
                        </a:lstStyle>
                        <a:p>
                          <a:pPr algn="ctr">
                            <a:spcBef>
                              <a:spcPct val="50000"/>
                            </a:spcBef>
                          </a:pPr>
                          <a:r>
                            <a:rPr lang="en-US" sz="900" b="1" dirty="0">
                              <a:latin typeface="Verdana" pitchFamily="34" charset="0"/>
                            </a:rPr>
                            <a:t>AGARTALA</a:t>
                          </a:r>
                        </a:p>
                      </p:txBody>
                    </p:sp>
                  </p:grpSp>
                  <p:grpSp>
                    <p:nvGrpSpPr>
                      <p:cNvPr id="717" name="Group 716"/>
                      <p:cNvGrpSpPr/>
                      <p:nvPr/>
                    </p:nvGrpSpPr>
                    <p:grpSpPr>
                      <a:xfrm>
                        <a:off x="333375" y="801688"/>
                        <a:ext cx="7042150" cy="5832475"/>
                        <a:chOff x="333375" y="801688"/>
                        <a:chExt cx="7042150" cy="5832475"/>
                      </a:xfrm>
                    </p:grpSpPr>
                    <p:sp>
                      <p:nvSpPr>
                        <p:cNvPr id="718" name="Freeform 30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508125" y="6259513"/>
                          <a:ext cx="92075" cy="93662"/>
                        </a:xfrm>
                        <a:custGeom>
                          <a:avLst/>
                          <a:gdLst>
                            <a:gd name="T0" fmla="*/ 0 w 58"/>
                            <a:gd name="T1" fmla="*/ 2147483647 h 59"/>
                            <a:gd name="T2" fmla="*/ 2147483647 w 58"/>
                            <a:gd name="T3" fmla="*/ 2147483647 h 59"/>
                            <a:gd name="T4" fmla="*/ 2147483647 w 58"/>
                            <a:gd name="T5" fmla="*/ 0 h 59"/>
                            <a:gd name="T6" fmla="*/ 0 60000 65536"/>
                            <a:gd name="T7" fmla="*/ 0 60000 65536"/>
                            <a:gd name="T8" fmla="*/ 0 60000 65536"/>
                            <a:gd name="T9" fmla="*/ 0 w 58"/>
                            <a:gd name="T10" fmla="*/ 0 h 59"/>
                            <a:gd name="T11" fmla="*/ 58 w 58"/>
                            <a:gd name="T12" fmla="*/ 59 h 59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58" h="59">
                              <a:moveTo>
                                <a:pt x="0" y="54"/>
                              </a:moveTo>
                              <a:cubicBezTo>
                                <a:pt x="7" y="53"/>
                                <a:pt x="32" y="59"/>
                                <a:pt x="42" y="50"/>
                              </a:cubicBezTo>
                              <a:cubicBezTo>
                                <a:pt x="52" y="41"/>
                                <a:pt x="55" y="10"/>
                                <a:pt x="58" y="0"/>
                              </a:cubicBezTo>
                            </a:path>
                          </a:pathLst>
                        </a:custGeom>
                        <a:noFill/>
                        <a:ln w="28575">
                          <a:solidFill>
                            <a:srgbClr val="FF33CC"/>
                          </a:solidFill>
                          <a:prstDash val="dash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dirty="0"/>
                        </a:p>
                      </p:txBody>
                    </p:sp>
                    <p:grpSp>
                      <p:nvGrpSpPr>
                        <p:cNvPr id="719" name="Group 718"/>
                        <p:cNvGrpSpPr/>
                        <p:nvPr/>
                      </p:nvGrpSpPr>
                      <p:grpSpPr>
                        <a:xfrm>
                          <a:off x="333375" y="801688"/>
                          <a:ext cx="7042150" cy="5832475"/>
                          <a:chOff x="333375" y="801688"/>
                          <a:chExt cx="7042150" cy="5832475"/>
                        </a:xfrm>
                      </p:grpSpPr>
                      <p:grpSp>
                        <p:nvGrpSpPr>
                          <p:cNvPr id="720" name="Group 719"/>
                          <p:cNvGrpSpPr/>
                          <p:nvPr/>
                        </p:nvGrpSpPr>
                        <p:grpSpPr>
                          <a:xfrm>
                            <a:off x="333375" y="2116138"/>
                            <a:ext cx="5511800" cy="4359275"/>
                            <a:chOff x="333375" y="2116138"/>
                            <a:chExt cx="5511800" cy="4359275"/>
                          </a:xfrm>
                        </p:grpSpPr>
                        <p:sp>
                          <p:nvSpPr>
                            <p:cNvPr id="790" name="Line 19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5735638" y="2154238"/>
                              <a:ext cx="109537" cy="19685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rgbClr val="3333FF"/>
                              </a:solidFill>
                              <a:round/>
                              <a:headEnd/>
                              <a:tailEnd type="triangle" w="med" len="med"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 dirty="0"/>
                            </a:p>
                          </p:txBody>
                        </p:sp>
                        <p:sp>
                          <p:nvSpPr>
                            <p:cNvPr id="791" name="Freeform 25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5062538" y="2116138"/>
                              <a:ext cx="263525" cy="46037"/>
                            </a:xfrm>
                            <a:custGeom>
                              <a:avLst/>
                              <a:gdLst>
                                <a:gd name="T0" fmla="*/ 0 w 166"/>
                                <a:gd name="T1" fmla="*/ 2147483647 h 29"/>
                                <a:gd name="T2" fmla="*/ 2147483647 w 166"/>
                                <a:gd name="T3" fmla="*/ 0 h 29"/>
                                <a:gd name="T4" fmla="*/ 2147483647 w 166"/>
                                <a:gd name="T5" fmla="*/ 2147483647 h 29"/>
                                <a:gd name="T6" fmla="*/ 2147483647 w 166"/>
                                <a:gd name="T7" fmla="*/ 2147483647 h 29"/>
                                <a:gd name="T8" fmla="*/ 2147483647 w 166"/>
                                <a:gd name="T9" fmla="*/ 2147483647 h 29"/>
                                <a:gd name="T10" fmla="*/ 2147483647 w 166"/>
                                <a:gd name="T11" fmla="*/ 2147483647 h 29"/>
                                <a:gd name="T12" fmla="*/ 0 60000 65536"/>
                                <a:gd name="T13" fmla="*/ 0 60000 65536"/>
                                <a:gd name="T14" fmla="*/ 0 60000 65536"/>
                                <a:gd name="T15" fmla="*/ 0 60000 65536"/>
                                <a:gd name="T16" fmla="*/ 0 60000 65536"/>
                                <a:gd name="T17" fmla="*/ 0 60000 65536"/>
                                <a:gd name="T18" fmla="*/ 0 w 166"/>
                                <a:gd name="T19" fmla="*/ 0 h 29"/>
                                <a:gd name="T20" fmla="*/ 166 w 166"/>
                                <a:gd name="T21" fmla="*/ 29 h 29"/>
                              </a:gdLst>
                              <a:ahLst/>
                              <a:cxnLst>
                                <a:cxn ang="T12">
                                  <a:pos x="T0" y="T1"/>
                                </a:cxn>
                                <a:cxn ang="T13">
                                  <a:pos x="T2" y="T3"/>
                                </a:cxn>
                                <a:cxn ang="T14">
                                  <a:pos x="T4" y="T5"/>
                                </a:cxn>
                                <a:cxn ang="T15">
                                  <a:pos x="T6" y="T7"/>
                                </a:cxn>
                                <a:cxn ang="T16">
                                  <a:pos x="T8" y="T9"/>
                                </a:cxn>
                                <a:cxn ang="T17">
                                  <a:pos x="T10" y="T11"/>
                                </a:cxn>
                              </a:cxnLst>
                              <a:rect l="T18" t="T19" r="T20" b="T21"/>
                              <a:pathLst>
                                <a:path w="166" h="29">
                                  <a:moveTo>
                                    <a:pt x="0" y="14"/>
                                  </a:moveTo>
                                  <a:cubicBezTo>
                                    <a:pt x="7" y="12"/>
                                    <a:pt x="33" y="0"/>
                                    <a:pt x="46" y="0"/>
                                  </a:cubicBezTo>
                                  <a:cubicBezTo>
                                    <a:pt x="59" y="0"/>
                                    <a:pt x="68" y="9"/>
                                    <a:pt x="78" y="14"/>
                                  </a:cubicBezTo>
                                  <a:cubicBezTo>
                                    <a:pt x="88" y="19"/>
                                    <a:pt x="96" y="27"/>
                                    <a:pt x="106" y="28"/>
                                  </a:cubicBezTo>
                                  <a:cubicBezTo>
                                    <a:pt x="116" y="29"/>
                                    <a:pt x="128" y="22"/>
                                    <a:pt x="138" y="20"/>
                                  </a:cubicBezTo>
                                  <a:cubicBezTo>
                                    <a:pt x="148" y="18"/>
                                    <a:pt x="160" y="15"/>
                                    <a:pt x="166" y="14"/>
                                  </a:cubicBezTo>
                                </a:path>
                              </a:pathLst>
                            </a:custGeom>
                            <a:noFill/>
                            <a:ln w="28575">
                              <a:solidFill>
                                <a:srgbClr val="FECEDC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 dirty="0"/>
                            </a:p>
                          </p:txBody>
                        </p:sp>
                        <p:sp>
                          <p:nvSpPr>
                            <p:cNvPr id="792" name="Oval 27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60638" y="5603875"/>
                              <a:ext cx="73025" cy="73025"/>
                            </a:xfrm>
                            <a:prstGeom prst="ellipse">
                              <a:avLst/>
                            </a:prstGeom>
                            <a:solidFill>
                              <a:srgbClr val="CC3300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algn="ctr" eaLnBrk="0" hangingPunct="0">
                                <a:lnSpc>
                                  <a:spcPct val="80000"/>
                                </a:lnSpc>
                                <a:buClr>
                                  <a:srgbClr val="FFFF00"/>
                                </a:buClr>
                                <a:buSzPct val="75000"/>
                              </a:pPr>
                              <a:endParaRPr lang="en-IN" sz="2000" b="1" dirty="0">
                                <a:solidFill>
                                  <a:srgbClr val="FF0000"/>
                                </a:solidFill>
                                <a:latin typeface="Calibri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793" name="Oval 27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446338" y="5172075"/>
                              <a:ext cx="73025" cy="73025"/>
                            </a:xfrm>
                            <a:prstGeom prst="ellipse">
                              <a:avLst/>
                            </a:prstGeom>
                            <a:solidFill>
                              <a:srgbClr val="CC3300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pPr algn="ctr" eaLnBrk="0" hangingPunct="0">
                                <a:lnSpc>
                                  <a:spcPct val="80000"/>
                                </a:lnSpc>
                                <a:buClr>
                                  <a:srgbClr val="FFFF00"/>
                                </a:buClr>
                                <a:buSzPct val="75000"/>
                              </a:pPr>
                              <a:endParaRPr lang="en-IN" sz="2000" b="1" dirty="0">
                                <a:solidFill>
                                  <a:srgbClr val="FF0000"/>
                                </a:solidFill>
                                <a:latin typeface="Calibri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794" name="Freeform 30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584200" y="3030538"/>
                              <a:ext cx="657225" cy="339725"/>
                            </a:xfrm>
                            <a:custGeom>
                              <a:avLst/>
                              <a:gdLst>
                                <a:gd name="T0" fmla="*/ 0 w 414"/>
                                <a:gd name="T1" fmla="*/ 0 h 214"/>
                                <a:gd name="T2" fmla="*/ 2147483647 w 414"/>
                                <a:gd name="T3" fmla="*/ 2147483647 h 214"/>
                                <a:gd name="T4" fmla="*/ 2147483647 w 414"/>
                                <a:gd name="T5" fmla="*/ 2147483647 h 214"/>
                                <a:gd name="T6" fmla="*/ 2147483647 w 414"/>
                                <a:gd name="T7" fmla="*/ 2147483647 h 214"/>
                                <a:gd name="T8" fmla="*/ 2147483647 w 414"/>
                                <a:gd name="T9" fmla="*/ 2147483647 h 214"/>
                                <a:gd name="T10" fmla="*/ 2147483647 w 414"/>
                                <a:gd name="T11" fmla="*/ 2147483647 h 214"/>
                                <a:gd name="T12" fmla="*/ 2147483647 w 414"/>
                                <a:gd name="T13" fmla="*/ 2147483647 h 214"/>
                                <a:gd name="T14" fmla="*/ 2147483647 w 414"/>
                                <a:gd name="T15" fmla="*/ 2147483647 h 214"/>
                                <a:gd name="T16" fmla="*/ 2147483647 w 414"/>
                                <a:gd name="T17" fmla="*/ 2147483647 h 214"/>
                                <a:gd name="T18" fmla="*/ 2147483647 w 414"/>
                                <a:gd name="T19" fmla="*/ 2147483647 h 214"/>
                                <a:gd name="T20" fmla="*/ 2147483647 w 414"/>
                                <a:gd name="T21" fmla="*/ 2147483647 h 214"/>
                                <a:gd name="T22" fmla="*/ 2147483647 w 414"/>
                                <a:gd name="T23" fmla="*/ 2147483647 h 214"/>
                                <a:gd name="T24" fmla="*/ 2147483647 w 414"/>
                                <a:gd name="T25" fmla="*/ 2147483647 h 214"/>
                                <a:gd name="T26" fmla="*/ 0 60000 65536"/>
                                <a:gd name="T27" fmla="*/ 0 60000 65536"/>
                                <a:gd name="T28" fmla="*/ 0 60000 65536"/>
                                <a:gd name="T29" fmla="*/ 0 60000 65536"/>
                                <a:gd name="T30" fmla="*/ 0 60000 65536"/>
                                <a:gd name="T31" fmla="*/ 0 60000 65536"/>
                                <a:gd name="T32" fmla="*/ 0 60000 65536"/>
                                <a:gd name="T33" fmla="*/ 0 60000 65536"/>
                                <a:gd name="T34" fmla="*/ 0 60000 65536"/>
                                <a:gd name="T35" fmla="*/ 0 60000 65536"/>
                                <a:gd name="T36" fmla="*/ 0 60000 65536"/>
                                <a:gd name="T37" fmla="*/ 0 60000 65536"/>
                                <a:gd name="T38" fmla="*/ 0 60000 65536"/>
                                <a:gd name="T39" fmla="*/ 0 w 414"/>
                                <a:gd name="T40" fmla="*/ 0 h 214"/>
                                <a:gd name="T41" fmla="*/ 414 w 414"/>
                                <a:gd name="T42" fmla="*/ 214 h 214"/>
                              </a:gdLst>
                              <a:ahLst/>
                              <a:cxnLst>
                                <a:cxn ang="T26">
                                  <a:pos x="T0" y="T1"/>
                                </a:cxn>
                                <a:cxn ang="T27">
                                  <a:pos x="T2" y="T3"/>
                                </a:cxn>
                                <a:cxn ang="T28">
                                  <a:pos x="T4" y="T5"/>
                                </a:cxn>
                                <a:cxn ang="T29">
                                  <a:pos x="T6" y="T7"/>
                                </a:cxn>
                                <a:cxn ang="T30">
                                  <a:pos x="T8" y="T9"/>
                                </a:cxn>
                                <a:cxn ang="T31">
                                  <a:pos x="T10" y="T11"/>
                                </a:cxn>
                                <a:cxn ang="T32">
                                  <a:pos x="T12" y="T13"/>
                                </a:cxn>
                                <a:cxn ang="T33">
                                  <a:pos x="T14" y="T15"/>
                                </a:cxn>
                                <a:cxn ang="T34">
                                  <a:pos x="T16" y="T17"/>
                                </a:cxn>
                                <a:cxn ang="T35">
                                  <a:pos x="T18" y="T19"/>
                                </a:cxn>
                                <a:cxn ang="T36">
                                  <a:pos x="T20" y="T21"/>
                                </a:cxn>
                                <a:cxn ang="T37">
                                  <a:pos x="T22" y="T23"/>
                                </a:cxn>
                                <a:cxn ang="T38">
                                  <a:pos x="T24" y="T25"/>
                                </a:cxn>
                              </a:cxnLst>
                              <a:rect l="T39" t="T40" r="T41" b="T42"/>
                              <a:pathLst>
                                <a:path w="414" h="214">
                                  <a:moveTo>
                                    <a:pt x="0" y="0"/>
                                  </a:moveTo>
                                  <a:cubicBezTo>
                                    <a:pt x="6" y="5"/>
                                    <a:pt x="24" y="18"/>
                                    <a:pt x="34" y="32"/>
                                  </a:cubicBezTo>
                                  <a:cubicBezTo>
                                    <a:pt x="44" y="46"/>
                                    <a:pt x="50" y="67"/>
                                    <a:pt x="60" y="82"/>
                                  </a:cubicBezTo>
                                  <a:cubicBezTo>
                                    <a:pt x="70" y="97"/>
                                    <a:pt x="81" y="110"/>
                                    <a:pt x="94" y="120"/>
                                  </a:cubicBezTo>
                                  <a:cubicBezTo>
                                    <a:pt x="107" y="130"/>
                                    <a:pt x="122" y="140"/>
                                    <a:pt x="136" y="144"/>
                                  </a:cubicBezTo>
                                  <a:cubicBezTo>
                                    <a:pt x="150" y="148"/>
                                    <a:pt x="163" y="148"/>
                                    <a:pt x="177" y="147"/>
                                  </a:cubicBezTo>
                                  <a:cubicBezTo>
                                    <a:pt x="191" y="146"/>
                                    <a:pt x="206" y="136"/>
                                    <a:pt x="218" y="138"/>
                                  </a:cubicBezTo>
                                  <a:cubicBezTo>
                                    <a:pt x="230" y="140"/>
                                    <a:pt x="242" y="153"/>
                                    <a:pt x="252" y="159"/>
                                  </a:cubicBezTo>
                                  <a:cubicBezTo>
                                    <a:pt x="262" y="165"/>
                                    <a:pt x="265" y="170"/>
                                    <a:pt x="276" y="176"/>
                                  </a:cubicBezTo>
                                  <a:cubicBezTo>
                                    <a:pt x="287" y="182"/>
                                    <a:pt x="307" y="190"/>
                                    <a:pt x="318" y="195"/>
                                  </a:cubicBezTo>
                                  <a:cubicBezTo>
                                    <a:pt x="329" y="200"/>
                                    <a:pt x="333" y="202"/>
                                    <a:pt x="344" y="204"/>
                                  </a:cubicBezTo>
                                  <a:cubicBezTo>
                                    <a:pt x="355" y="206"/>
                                    <a:pt x="374" y="208"/>
                                    <a:pt x="386" y="210"/>
                                  </a:cubicBezTo>
                                  <a:cubicBezTo>
                                    <a:pt x="398" y="212"/>
                                    <a:pt x="409" y="213"/>
                                    <a:pt x="414" y="214"/>
                                  </a:cubicBezTo>
                                </a:path>
                              </a:pathLst>
                            </a:custGeom>
                            <a:noFill/>
                            <a:ln w="28575">
                              <a:solidFill>
                                <a:srgbClr val="FF33CC"/>
                              </a:solidFill>
                              <a:prstDash val="dash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 dirty="0"/>
                            </a:p>
                          </p:txBody>
                        </p:sp>
                        <p:sp>
                          <p:nvSpPr>
                            <p:cNvPr id="795" name="Freeform 30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484563" y="4154488"/>
                              <a:ext cx="104775" cy="33337"/>
                            </a:xfrm>
                            <a:custGeom>
                              <a:avLst/>
                              <a:gdLst>
                                <a:gd name="T0" fmla="*/ 0 w 66"/>
                                <a:gd name="T1" fmla="*/ 0 h 21"/>
                                <a:gd name="T2" fmla="*/ 2147483647 w 66"/>
                                <a:gd name="T3" fmla="*/ 2147483647 h 21"/>
                                <a:gd name="T4" fmla="*/ 2147483647 w 66"/>
                                <a:gd name="T5" fmla="*/ 2147483647 h 21"/>
                                <a:gd name="T6" fmla="*/ 0 60000 65536"/>
                                <a:gd name="T7" fmla="*/ 0 60000 65536"/>
                                <a:gd name="T8" fmla="*/ 0 60000 65536"/>
                                <a:gd name="T9" fmla="*/ 0 w 66"/>
                                <a:gd name="T10" fmla="*/ 0 h 21"/>
                                <a:gd name="T11" fmla="*/ 66 w 66"/>
                                <a:gd name="T12" fmla="*/ 21 h 21"/>
                              </a:gdLst>
                              <a:ahLst/>
                              <a:cxnLst>
                                <a:cxn ang="T6">
                                  <a:pos x="T0" y="T1"/>
                                </a:cxn>
                                <a:cxn ang="T7">
                                  <a:pos x="T2" y="T3"/>
                                </a:cxn>
                                <a:cxn ang="T8">
                                  <a:pos x="T4" y="T5"/>
                                </a:cxn>
                              </a:cxnLst>
                              <a:rect l="T9" t="T10" r="T11" b="T12"/>
                              <a:pathLst>
                                <a:path w="66" h="21">
                                  <a:moveTo>
                                    <a:pt x="0" y="0"/>
                                  </a:moveTo>
                                  <a:cubicBezTo>
                                    <a:pt x="6" y="3"/>
                                    <a:pt x="25" y="15"/>
                                    <a:pt x="36" y="18"/>
                                  </a:cubicBezTo>
                                  <a:cubicBezTo>
                                    <a:pt x="47" y="21"/>
                                    <a:pt x="60" y="18"/>
                                    <a:pt x="66" y="18"/>
                                  </a:cubicBezTo>
                                </a:path>
                              </a:pathLst>
                            </a:custGeom>
                            <a:noFill/>
                            <a:ln w="28575">
                              <a:solidFill>
                                <a:srgbClr val="FF33CC"/>
                              </a:solidFill>
                              <a:prstDash val="dash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 dirty="0"/>
                            </a:p>
                          </p:txBody>
                        </p:sp>
                        <p:sp>
                          <p:nvSpPr>
                            <p:cNvPr id="796" name="Freeform 306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459038" y="5216525"/>
                              <a:ext cx="65087" cy="252413"/>
                            </a:xfrm>
                            <a:custGeom>
                              <a:avLst/>
                              <a:gdLst>
                                <a:gd name="T0" fmla="*/ 2147483647 w 41"/>
                                <a:gd name="T1" fmla="*/ 0 h 158"/>
                                <a:gd name="T2" fmla="*/ 2147483647 w 41"/>
                                <a:gd name="T3" fmla="*/ 2147483647 h 158"/>
                                <a:gd name="T4" fmla="*/ 2147483647 w 41"/>
                                <a:gd name="T5" fmla="*/ 2147483647 h 158"/>
                                <a:gd name="T6" fmla="*/ 2147483647 w 41"/>
                                <a:gd name="T7" fmla="*/ 2147483647 h 158"/>
                                <a:gd name="T8" fmla="*/ 2147483647 w 41"/>
                                <a:gd name="T9" fmla="*/ 2147483647 h 158"/>
                                <a:gd name="T10" fmla="*/ 2147483647 w 41"/>
                                <a:gd name="T11" fmla="*/ 2147483647 h 158"/>
                                <a:gd name="T12" fmla="*/ 2147483647 w 41"/>
                                <a:gd name="T13" fmla="*/ 2147483647 h 158"/>
                                <a:gd name="T14" fmla="*/ 0 60000 65536"/>
                                <a:gd name="T15" fmla="*/ 0 60000 65536"/>
                                <a:gd name="T16" fmla="*/ 0 60000 65536"/>
                                <a:gd name="T17" fmla="*/ 0 60000 65536"/>
                                <a:gd name="T18" fmla="*/ 0 60000 65536"/>
                                <a:gd name="T19" fmla="*/ 0 60000 65536"/>
                                <a:gd name="T20" fmla="*/ 0 60000 65536"/>
                                <a:gd name="T21" fmla="*/ 0 w 41"/>
                                <a:gd name="T22" fmla="*/ 0 h 158"/>
                                <a:gd name="T23" fmla="*/ 41 w 41"/>
                                <a:gd name="T24" fmla="*/ 158 h 158"/>
                              </a:gdLst>
                              <a:ahLst/>
                              <a:cxnLst>
                                <a:cxn ang="T14">
                                  <a:pos x="T0" y="T1"/>
                                </a:cxn>
                                <a:cxn ang="T15">
                                  <a:pos x="T2" y="T3"/>
                                </a:cxn>
                                <a:cxn ang="T16">
                                  <a:pos x="T4" y="T5"/>
                                </a:cxn>
                                <a:cxn ang="T17">
                                  <a:pos x="T6" y="T7"/>
                                </a:cxn>
                                <a:cxn ang="T18">
                                  <a:pos x="T8" y="T9"/>
                                </a:cxn>
                                <a:cxn ang="T19">
                                  <a:pos x="T10" y="T11"/>
                                </a:cxn>
                                <a:cxn ang="T20">
                                  <a:pos x="T12" y="T13"/>
                                </a:cxn>
                              </a:cxnLst>
                              <a:rect l="T21" t="T22" r="T23" b="T24"/>
                              <a:pathLst>
                                <a:path w="41" h="158">
                                  <a:moveTo>
                                    <a:pt x="41" y="0"/>
                                  </a:moveTo>
                                  <a:cubicBezTo>
                                    <a:pt x="40" y="3"/>
                                    <a:pt x="39" y="14"/>
                                    <a:pt x="35" y="20"/>
                                  </a:cubicBezTo>
                                  <a:cubicBezTo>
                                    <a:pt x="31" y="26"/>
                                    <a:pt x="24" y="29"/>
                                    <a:pt x="19" y="34"/>
                                  </a:cubicBezTo>
                                  <a:cubicBezTo>
                                    <a:pt x="14" y="39"/>
                                    <a:pt x="6" y="42"/>
                                    <a:pt x="3" y="50"/>
                                  </a:cubicBezTo>
                                  <a:cubicBezTo>
                                    <a:pt x="0" y="58"/>
                                    <a:pt x="3" y="69"/>
                                    <a:pt x="3" y="82"/>
                                  </a:cubicBezTo>
                                  <a:cubicBezTo>
                                    <a:pt x="3" y="95"/>
                                    <a:pt x="4" y="113"/>
                                    <a:pt x="5" y="126"/>
                                  </a:cubicBezTo>
                                  <a:cubicBezTo>
                                    <a:pt x="6" y="139"/>
                                    <a:pt x="8" y="151"/>
                                    <a:pt x="9" y="158"/>
                                  </a:cubicBezTo>
                                </a:path>
                              </a:pathLst>
                            </a:custGeom>
                            <a:noFill/>
                            <a:ln w="28575">
                              <a:solidFill>
                                <a:srgbClr val="FF33CC"/>
                              </a:solidFill>
                              <a:prstDash val="dash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 dirty="0"/>
                            </a:p>
                          </p:txBody>
                        </p:sp>
                        <p:sp>
                          <p:nvSpPr>
                            <p:cNvPr id="797" name="Freeform 308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581150" y="6338888"/>
                              <a:ext cx="130175" cy="14287"/>
                            </a:xfrm>
                            <a:custGeom>
                              <a:avLst/>
                              <a:gdLst>
                                <a:gd name="T0" fmla="*/ 0 w 82"/>
                                <a:gd name="T1" fmla="*/ 0 h 9"/>
                                <a:gd name="T2" fmla="*/ 2147483647 w 82"/>
                                <a:gd name="T3" fmla="*/ 2147483647 h 9"/>
                                <a:gd name="T4" fmla="*/ 2147483647 w 82"/>
                                <a:gd name="T5" fmla="*/ 2147483647 h 9"/>
                                <a:gd name="T6" fmla="*/ 2147483647 w 82"/>
                                <a:gd name="T7" fmla="*/ 2147483647 h 9"/>
                                <a:gd name="T8" fmla="*/ 2147483647 w 82"/>
                                <a:gd name="T9" fmla="*/ 0 h 9"/>
                                <a:gd name="T10" fmla="*/ 0 60000 65536"/>
                                <a:gd name="T11" fmla="*/ 0 60000 65536"/>
                                <a:gd name="T12" fmla="*/ 0 60000 65536"/>
                                <a:gd name="T13" fmla="*/ 0 60000 65536"/>
                                <a:gd name="T14" fmla="*/ 0 60000 65536"/>
                                <a:gd name="T15" fmla="*/ 0 w 82"/>
                                <a:gd name="T16" fmla="*/ 0 h 9"/>
                                <a:gd name="T17" fmla="*/ 82 w 82"/>
                                <a:gd name="T18" fmla="*/ 9 h 9"/>
                              </a:gdLst>
                              <a:ahLst/>
                              <a:cxnLst>
                                <a:cxn ang="T10">
                                  <a:pos x="T0" y="T1"/>
                                </a:cxn>
                                <a:cxn ang="T11">
                                  <a:pos x="T2" y="T3"/>
                                </a:cxn>
                                <a:cxn ang="T12">
                                  <a:pos x="T4" y="T5"/>
                                </a:cxn>
                                <a:cxn ang="T13">
                                  <a:pos x="T6" y="T7"/>
                                </a:cxn>
                                <a:cxn ang="T14">
                                  <a:pos x="T8" y="T9"/>
                                </a:cxn>
                              </a:cxnLst>
                              <a:rect l="T15" t="T16" r="T17" b="T18"/>
                              <a:pathLst>
                                <a:path w="82" h="9">
                                  <a:moveTo>
                                    <a:pt x="0" y="0"/>
                                  </a:moveTo>
                                  <a:cubicBezTo>
                                    <a:pt x="3" y="1"/>
                                    <a:pt x="11" y="7"/>
                                    <a:pt x="18" y="8"/>
                                  </a:cubicBezTo>
                                  <a:cubicBezTo>
                                    <a:pt x="25" y="9"/>
                                    <a:pt x="36" y="7"/>
                                    <a:pt x="44" y="6"/>
                                  </a:cubicBezTo>
                                  <a:cubicBezTo>
                                    <a:pt x="52" y="5"/>
                                    <a:pt x="62" y="5"/>
                                    <a:pt x="68" y="4"/>
                                  </a:cubicBezTo>
                                  <a:cubicBezTo>
                                    <a:pt x="74" y="3"/>
                                    <a:pt x="79" y="1"/>
                                    <a:pt x="82" y="0"/>
                                  </a:cubicBezTo>
                                </a:path>
                              </a:pathLst>
                            </a:custGeom>
                            <a:noFill/>
                            <a:ln w="28575">
                              <a:solidFill>
                                <a:srgbClr val="FF33CC"/>
                              </a:solidFill>
                              <a:prstDash val="dash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 dirty="0"/>
                            </a:p>
                          </p:txBody>
                        </p:sp>
                        <p:grpSp>
                          <p:nvGrpSpPr>
                            <p:cNvPr id="798" name="Group 191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33375" y="6229350"/>
                              <a:ext cx="371475" cy="246063"/>
                              <a:chOff x="3237" y="916"/>
                              <a:chExt cx="234" cy="155"/>
                            </a:xfrm>
                          </p:grpSpPr>
                          <p:sp>
                            <p:nvSpPr>
                              <p:cNvPr id="799" name="AutoShape 19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300" y="938"/>
                                <a:ext cx="86" cy="86"/>
                              </a:xfrm>
                              <a:prstGeom prst="flowChartConnector">
                                <a:avLst/>
                              </a:prstGeom>
                              <a:solidFill>
                                <a:srgbClr val="FFCC66"/>
                              </a:solidFill>
                              <a:ln w="9525">
                                <a:solidFill>
                                  <a:srgbClr val="FFFF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US" dirty="0">
                                  <a:latin typeface="Calibri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800" name="Text Box 193"/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237" y="916"/>
                                <a:ext cx="234" cy="15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>
                                <a:spAutoFit/>
                              </a:bodyPr>
                              <a:lstStyle>
                                <a:lvl1pPr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charset="0"/>
                                    <a:cs typeface="Arial" charset="0"/>
                                  </a:defRPr>
                                </a:lvl1pPr>
                                <a:lvl2pPr marL="742950" indent="-285750"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charset="0"/>
                                    <a:cs typeface="Arial" charset="0"/>
                                  </a:defRPr>
                                </a:lvl2pPr>
                                <a:lvl3pPr marL="1143000" indent="-228600"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charset="0"/>
                                    <a:cs typeface="Arial" charset="0"/>
                                  </a:defRPr>
                                </a:lvl3pPr>
                                <a:lvl4pPr marL="1600200" indent="-228600"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charset="0"/>
                                    <a:cs typeface="Arial" charset="0"/>
                                  </a:defRPr>
                                </a:lvl4pPr>
                                <a:lvl5pPr marL="2057400" indent="-228600" eaLnBrk="0" hangingPunct="0">
                                  <a:defRPr>
                                    <a:solidFill>
                                      <a:schemeClr val="tx1"/>
                                    </a:solidFill>
                                    <a:latin typeface="Arial" charset="0"/>
                                    <a:cs typeface="Arial" charset="0"/>
                                  </a:defRPr>
                                </a:lvl5pPr>
                                <a:lvl6pPr marL="25146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charset="0"/>
                                    <a:cs typeface="Arial" charset="0"/>
                                  </a:defRPr>
                                </a:lvl6pPr>
                                <a:lvl7pPr marL="29718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charset="0"/>
                                    <a:cs typeface="Arial" charset="0"/>
                                  </a:defRPr>
                                </a:lvl7pPr>
                                <a:lvl8pPr marL="34290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charset="0"/>
                                    <a:cs typeface="Arial" charset="0"/>
                                  </a:defRPr>
                                </a:lvl8pPr>
                                <a:lvl9pPr marL="3886200" indent="-22860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>
                                    <a:solidFill>
                                      <a:schemeClr val="tx1"/>
                                    </a:solidFill>
                                    <a:latin typeface="Arial" charset="0"/>
                                    <a:cs typeface="Arial" charset="0"/>
                                  </a:defRPr>
                                </a:lvl9pPr>
                              </a:lstStyle>
                              <a:p>
                                <a:pPr algn="ctr">
                                  <a:lnSpc>
                                    <a:spcPct val="80000"/>
                                  </a:lnSpc>
                                  <a:spcBef>
                                    <a:spcPct val="50000"/>
                                  </a:spcBef>
                                  <a:buClr>
                                    <a:srgbClr val="FFFF00"/>
                                  </a:buClr>
                                  <a:buSzPct val="75000"/>
                                </a:pPr>
                                <a:r>
                                  <a:rPr lang="en-US" sz="1200" b="1" dirty="0">
                                    <a:solidFill>
                                      <a:schemeClr val="bg2"/>
                                    </a:solidFill>
                                    <a:latin typeface="Calibri" pitchFamily="34" charset="0"/>
                                  </a:rPr>
                                  <a:t>P</a:t>
                                </a:r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721" name="Group 720"/>
                          <p:cNvGrpSpPr/>
                          <p:nvPr/>
                        </p:nvGrpSpPr>
                        <p:grpSpPr>
                          <a:xfrm>
                            <a:off x="441325" y="801688"/>
                            <a:ext cx="6934200" cy="5832475"/>
                            <a:chOff x="441325" y="801688"/>
                            <a:chExt cx="6934200" cy="5832475"/>
                          </a:xfrm>
                        </p:grpSpPr>
                        <p:grpSp>
                          <p:nvGrpSpPr>
                            <p:cNvPr id="722" name="Group 721"/>
                            <p:cNvGrpSpPr/>
                            <p:nvPr/>
                          </p:nvGrpSpPr>
                          <p:grpSpPr>
                            <a:xfrm>
                              <a:off x="1152525" y="2316163"/>
                              <a:ext cx="4330700" cy="3587750"/>
                              <a:chOff x="1152525" y="2316163"/>
                              <a:chExt cx="4330700" cy="3587750"/>
                            </a:xfrm>
                          </p:grpSpPr>
                          <p:sp>
                            <p:nvSpPr>
                              <p:cNvPr id="775" name="Oval 23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482850" y="3187700"/>
                                <a:ext cx="73025" cy="73025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CC3300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algn="ctr" eaLnBrk="0" hangingPunct="0">
                                  <a:lnSpc>
                                    <a:spcPct val="80000"/>
                                  </a:lnSpc>
                                  <a:buClr>
                                    <a:srgbClr val="FFFF00"/>
                                  </a:buClr>
                                  <a:buSzPct val="75000"/>
                                </a:pPr>
                                <a:endParaRPr lang="en-IN" sz="2000" b="1" dirty="0">
                                  <a:solidFill>
                                    <a:srgbClr val="FF0000"/>
                                  </a:solidFill>
                                  <a:latin typeface="Calibri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76" name="Oval 25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410200" y="2316163"/>
                                <a:ext cx="73025" cy="73025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CC3300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algn="ctr" eaLnBrk="0" hangingPunct="0">
                                  <a:lnSpc>
                                    <a:spcPct val="80000"/>
                                  </a:lnSpc>
                                  <a:buClr>
                                    <a:srgbClr val="FFFF00"/>
                                  </a:buClr>
                                  <a:buSzPct val="75000"/>
                                </a:pPr>
                                <a:endParaRPr lang="en-IN" sz="2000" b="1" dirty="0">
                                  <a:solidFill>
                                    <a:srgbClr val="FF0000"/>
                                  </a:solidFill>
                                  <a:latin typeface="Calibri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77" name="Oval 26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044950" y="3544888"/>
                                <a:ext cx="55563" cy="55562"/>
                              </a:xfrm>
                              <a:prstGeom prst="ellipse">
                                <a:avLst/>
                              </a:prstGeom>
                              <a:solidFill>
                                <a:schemeClr val="tx1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algn="ctr" eaLnBrk="0" hangingPunct="0">
                                  <a:lnSpc>
                                    <a:spcPct val="80000"/>
                                  </a:lnSpc>
                                  <a:buClr>
                                    <a:srgbClr val="FFFF00"/>
                                  </a:buClr>
                                  <a:buSzPct val="75000"/>
                                </a:pPr>
                                <a:endParaRPr lang="en-IN" sz="2000" b="1" dirty="0">
                                  <a:solidFill>
                                    <a:srgbClr val="FF0000"/>
                                  </a:solidFill>
                                  <a:latin typeface="Calibri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78" name="Oval 26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451225" y="4086225"/>
                                <a:ext cx="73025" cy="73025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CC3300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algn="ctr" eaLnBrk="0" hangingPunct="0">
                                  <a:lnSpc>
                                    <a:spcPct val="80000"/>
                                  </a:lnSpc>
                                  <a:buClr>
                                    <a:srgbClr val="FFFF00"/>
                                  </a:buClr>
                                  <a:buSzPct val="75000"/>
                                </a:pPr>
                                <a:endParaRPr lang="en-IN" sz="2000" b="1" dirty="0">
                                  <a:solidFill>
                                    <a:srgbClr val="FF0000"/>
                                  </a:solidFill>
                                  <a:latin typeface="Calibri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79" name="AutoShape 27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292475" y="3927475"/>
                                <a:ext cx="76200" cy="76200"/>
                              </a:xfrm>
                              <a:custGeom>
                                <a:avLst/>
                                <a:gdLst>
                                  <a:gd name="T0" fmla="*/ 2147483647 w 21600"/>
                                  <a:gd name="T1" fmla="*/ 0 h 21600"/>
                                  <a:gd name="T2" fmla="*/ 2147483647 w 21600"/>
                                  <a:gd name="T3" fmla="*/ 2147483647 h 21600"/>
                                  <a:gd name="T4" fmla="*/ 0 w 21600"/>
                                  <a:gd name="T5" fmla="*/ 2147483647 h 21600"/>
                                  <a:gd name="T6" fmla="*/ 2147483647 w 21600"/>
                                  <a:gd name="T7" fmla="*/ 2147483647 h 21600"/>
                                  <a:gd name="T8" fmla="*/ 2147483647 w 21600"/>
                                  <a:gd name="T9" fmla="*/ 2147483647 h 21600"/>
                                  <a:gd name="T10" fmla="*/ 2147483647 w 21600"/>
                                  <a:gd name="T11" fmla="*/ 2147483647 h 21600"/>
                                  <a:gd name="T12" fmla="*/ 2147483647 w 21600"/>
                                  <a:gd name="T13" fmla="*/ 2147483647 h 21600"/>
                                  <a:gd name="T14" fmla="*/ 2147483647 w 21600"/>
                                  <a:gd name="T15" fmla="*/ 2147483647 h 21600"/>
                                  <a:gd name="T16" fmla="*/ 0 60000 65536"/>
                                  <a:gd name="T17" fmla="*/ 0 60000 65536"/>
                                  <a:gd name="T18" fmla="*/ 0 60000 65536"/>
                                  <a:gd name="T19" fmla="*/ 0 60000 65536"/>
                                  <a:gd name="T20" fmla="*/ 0 60000 65536"/>
                                  <a:gd name="T21" fmla="*/ 0 60000 65536"/>
                                  <a:gd name="T22" fmla="*/ 0 60000 65536"/>
                                  <a:gd name="T23" fmla="*/ 0 60000 65536"/>
                                  <a:gd name="T24" fmla="*/ 3163 w 21600"/>
                                  <a:gd name="T25" fmla="*/ 3163 h 21600"/>
                                  <a:gd name="T26" fmla="*/ 18437 w 21600"/>
                                  <a:gd name="T27" fmla="*/ 18437 h 21600"/>
                                </a:gdLst>
                                <a:ahLst/>
                                <a:cxnLst>
                                  <a:cxn ang="T16">
                                    <a:pos x="T0" y="T1"/>
                                  </a:cxn>
                                  <a:cxn ang="T17">
                                    <a:pos x="T2" y="T3"/>
                                  </a:cxn>
                                  <a:cxn ang="T18">
                                    <a:pos x="T4" y="T5"/>
                                  </a:cxn>
                                  <a:cxn ang="T19">
                                    <a:pos x="T6" y="T7"/>
                                  </a:cxn>
                                  <a:cxn ang="T20">
                                    <a:pos x="T8" y="T9"/>
                                  </a:cxn>
                                  <a:cxn ang="T21">
                                    <a:pos x="T10" y="T11"/>
                                  </a:cxn>
                                  <a:cxn ang="T22">
                                    <a:pos x="T12" y="T13"/>
                                  </a:cxn>
                                  <a:cxn ang="T23">
                                    <a:pos x="T14" y="T15"/>
                                  </a:cxn>
                                </a:cxnLst>
                                <a:rect l="T24" t="T25" r="T26" b="T27"/>
                                <a:pathLst>
                                  <a:path w="21600" h="21600">
                                    <a:moveTo>
                                      <a:pt x="0" y="10800"/>
                                    </a:moveTo>
                                    <a:cubicBezTo>
                                      <a:pt x="0" y="4835"/>
                                      <a:pt x="4835" y="0"/>
                                      <a:pt x="10800" y="0"/>
                                    </a:cubicBezTo>
                                    <a:cubicBezTo>
                                      <a:pt x="16765" y="0"/>
                                      <a:pt x="21600" y="4835"/>
                                      <a:pt x="21600" y="10800"/>
                                    </a:cubicBezTo>
                                    <a:cubicBezTo>
                                      <a:pt x="21600" y="16765"/>
                                      <a:pt x="16765" y="21600"/>
                                      <a:pt x="10800" y="21600"/>
                                    </a:cubicBezTo>
                                    <a:cubicBezTo>
                                      <a:pt x="4835" y="21600"/>
                                      <a:pt x="0" y="16765"/>
                                      <a:pt x="0" y="10800"/>
                                    </a:cubicBezTo>
                                    <a:close/>
                                    <a:moveTo>
                                      <a:pt x="5400" y="10800"/>
                                    </a:moveTo>
                                    <a:cubicBezTo>
                                      <a:pt x="5400" y="13782"/>
                                      <a:pt x="7818" y="16200"/>
                                      <a:pt x="10800" y="16200"/>
                                    </a:cubicBezTo>
                                    <a:cubicBezTo>
                                      <a:pt x="13782" y="16200"/>
                                      <a:pt x="16200" y="13782"/>
                                      <a:pt x="16200" y="10800"/>
                                    </a:cubicBezTo>
                                    <a:cubicBezTo>
                                      <a:pt x="16200" y="7818"/>
                                      <a:pt x="13782" y="5400"/>
                                      <a:pt x="10800" y="5400"/>
                                    </a:cubicBezTo>
                                    <a:cubicBezTo>
                                      <a:pt x="7818" y="5400"/>
                                      <a:pt x="5400" y="7818"/>
                                      <a:pt x="5400" y="10800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chemeClr val="accent1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US" dirty="0"/>
                              </a:p>
                            </p:txBody>
                          </p:sp>
                          <p:sp>
                            <p:nvSpPr>
                              <p:cNvPr id="780" name="Oval 28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362200" y="3578225"/>
                                <a:ext cx="55563" cy="55563"/>
                              </a:xfrm>
                              <a:prstGeom prst="ellipse">
                                <a:avLst/>
                              </a:prstGeom>
                              <a:solidFill>
                                <a:schemeClr val="tx1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algn="ctr" eaLnBrk="0" hangingPunct="0">
                                  <a:lnSpc>
                                    <a:spcPct val="80000"/>
                                  </a:lnSpc>
                                  <a:buClr>
                                    <a:srgbClr val="FFFF00"/>
                                  </a:buClr>
                                  <a:buSzPct val="75000"/>
                                </a:pPr>
                                <a:endParaRPr lang="en-IN" sz="2000" b="1" dirty="0">
                                  <a:solidFill>
                                    <a:srgbClr val="FF0000"/>
                                  </a:solidFill>
                                  <a:latin typeface="Calibri" pitchFamily="34" charset="0"/>
                                </a:endParaRPr>
                              </a:p>
                            </p:txBody>
                          </p:sp>
                          <p:grpSp>
                            <p:nvGrpSpPr>
                              <p:cNvPr id="781" name="Group 182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2457450" y="5543550"/>
                                <a:ext cx="371475" cy="246063"/>
                                <a:chOff x="3237" y="916"/>
                                <a:chExt cx="234" cy="155"/>
                              </a:xfrm>
                            </p:grpSpPr>
                            <p:sp>
                              <p:nvSpPr>
                                <p:cNvPr id="788" name="AutoShape 183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300" y="938"/>
                                  <a:ext cx="86" cy="86"/>
                                </a:xfrm>
                                <a:prstGeom prst="flowChartConnector">
                                  <a:avLst/>
                                </a:prstGeom>
                                <a:solidFill>
                                  <a:srgbClr val="FFCC66"/>
                                </a:solidFill>
                                <a:ln w="9525">
                                  <a:solidFill>
                                    <a:srgbClr val="FFFF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 dirty="0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789" name="Text Box 184"/>
                                <p:cNvSpPr txBox="1"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237" y="916"/>
                                  <a:ext cx="234" cy="155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rgbClr val="000000"/>
                                      </a:solidFill>
                                      <a:miter lim="800000"/>
                                      <a:headEnd/>
                                      <a:tailEnd/>
                                    </a14:hiddenLine>
                                  </a:ext>
                                </a:extLst>
                              </p:spPr>
                              <p:txBody>
                                <a:bodyPr>
                                  <a:spAutoFit/>
                                </a:bodyPr>
                                <a:lstStyle>
                                  <a:lvl1pPr eaLnBrk="0" hangingPunct="0">
                                    <a:defRPr>
                                      <a:solidFill>
                                        <a:schemeClr val="tx1"/>
                                      </a:solidFill>
                                      <a:latin typeface="Arial" charset="0"/>
                                      <a:cs typeface="Arial" charset="0"/>
                                    </a:defRPr>
                                  </a:lvl1pPr>
                                  <a:lvl2pPr marL="742950" indent="-285750" eaLnBrk="0" hangingPunct="0">
                                    <a:defRPr>
                                      <a:solidFill>
                                        <a:schemeClr val="tx1"/>
                                      </a:solidFill>
                                      <a:latin typeface="Arial" charset="0"/>
                                      <a:cs typeface="Arial" charset="0"/>
                                    </a:defRPr>
                                  </a:lvl2pPr>
                                  <a:lvl3pPr marL="1143000" indent="-228600" eaLnBrk="0" hangingPunct="0">
                                    <a:defRPr>
                                      <a:solidFill>
                                        <a:schemeClr val="tx1"/>
                                      </a:solidFill>
                                      <a:latin typeface="Arial" charset="0"/>
                                      <a:cs typeface="Arial" charset="0"/>
                                    </a:defRPr>
                                  </a:lvl3pPr>
                                  <a:lvl4pPr marL="1600200" indent="-228600" eaLnBrk="0" hangingPunct="0">
                                    <a:defRPr>
                                      <a:solidFill>
                                        <a:schemeClr val="tx1"/>
                                      </a:solidFill>
                                      <a:latin typeface="Arial" charset="0"/>
                                      <a:cs typeface="Arial" charset="0"/>
                                    </a:defRPr>
                                  </a:lvl4pPr>
                                  <a:lvl5pPr marL="2057400" indent="-228600" eaLnBrk="0" hangingPunct="0">
                                    <a:defRPr>
                                      <a:solidFill>
                                        <a:schemeClr val="tx1"/>
                                      </a:solidFill>
                                      <a:latin typeface="Arial" charset="0"/>
                                      <a:cs typeface="Arial" charset="0"/>
                                    </a:defRPr>
                                  </a:lvl5pPr>
                                  <a:lvl6pPr marL="25146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>
                                      <a:solidFill>
                                        <a:schemeClr val="tx1"/>
                                      </a:solidFill>
                                      <a:latin typeface="Arial" charset="0"/>
                                      <a:cs typeface="Arial" charset="0"/>
                                    </a:defRPr>
                                  </a:lvl6pPr>
                                  <a:lvl7pPr marL="29718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>
                                      <a:solidFill>
                                        <a:schemeClr val="tx1"/>
                                      </a:solidFill>
                                      <a:latin typeface="Arial" charset="0"/>
                                      <a:cs typeface="Arial" charset="0"/>
                                    </a:defRPr>
                                  </a:lvl7pPr>
                                  <a:lvl8pPr marL="34290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>
                                      <a:solidFill>
                                        <a:schemeClr val="tx1"/>
                                      </a:solidFill>
                                      <a:latin typeface="Arial" charset="0"/>
                                      <a:cs typeface="Arial" charset="0"/>
                                    </a:defRPr>
                                  </a:lvl8pPr>
                                  <a:lvl9pPr marL="38862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>
                                      <a:solidFill>
                                        <a:schemeClr val="tx1"/>
                                      </a:solidFill>
                                      <a:latin typeface="Arial" charset="0"/>
                                      <a:cs typeface="Arial" charset="0"/>
                                    </a:defRPr>
                                  </a:lvl9pPr>
                                </a:lstStyle>
                                <a:p>
                                  <a:pPr algn="ctr">
                                    <a:lnSpc>
                                      <a:spcPct val="80000"/>
                                    </a:lnSpc>
                                    <a:spcBef>
                                      <a:spcPct val="50000"/>
                                    </a:spcBef>
                                    <a:buClr>
                                      <a:srgbClr val="FFFF00"/>
                                    </a:buClr>
                                    <a:buSzPct val="75000"/>
                                  </a:pPr>
                                  <a:r>
                                    <a:rPr lang="en-US" sz="1200" b="1" dirty="0">
                                      <a:latin typeface="Calibri" pitchFamily="34" charset="0"/>
                                    </a:rPr>
                                    <a:t>P</a:t>
                                  </a:r>
                                </a:p>
                              </p:txBody>
                            </p:sp>
                          </p:grpSp>
                          <p:grpSp>
                            <p:nvGrpSpPr>
                              <p:cNvPr id="782" name="Group 185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2286000" y="5095875"/>
                                <a:ext cx="371475" cy="246063"/>
                                <a:chOff x="3237" y="916"/>
                                <a:chExt cx="234" cy="155"/>
                              </a:xfrm>
                            </p:grpSpPr>
                            <p:sp>
                              <p:nvSpPr>
                                <p:cNvPr id="786" name="AutoShape 18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300" y="938"/>
                                  <a:ext cx="86" cy="86"/>
                                </a:xfrm>
                                <a:prstGeom prst="flowChartConnector">
                                  <a:avLst/>
                                </a:prstGeom>
                                <a:solidFill>
                                  <a:srgbClr val="FFCC66"/>
                                </a:solidFill>
                                <a:ln w="9525">
                                  <a:solidFill>
                                    <a:srgbClr val="FFFF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 dirty="0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787" name="Text Box 187"/>
                                <p:cNvSpPr txBox="1"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237" y="916"/>
                                  <a:ext cx="234" cy="155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rgbClr val="000000"/>
                                      </a:solidFill>
                                      <a:miter lim="800000"/>
                                      <a:headEnd/>
                                      <a:tailEnd/>
                                    </a14:hiddenLine>
                                  </a:ext>
                                </a:extLst>
                              </p:spPr>
                              <p:txBody>
                                <a:bodyPr>
                                  <a:spAutoFit/>
                                </a:bodyPr>
                                <a:lstStyle>
                                  <a:lvl1pPr eaLnBrk="0" hangingPunct="0">
                                    <a:defRPr>
                                      <a:solidFill>
                                        <a:schemeClr val="tx1"/>
                                      </a:solidFill>
                                      <a:latin typeface="Arial" charset="0"/>
                                      <a:cs typeface="Arial" charset="0"/>
                                    </a:defRPr>
                                  </a:lvl1pPr>
                                  <a:lvl2pPr marL="742950" indent="-285750" eaLnBrk="0" hangingPunct="0">
                                    <a:defRPr>
                                      <a:solidFill>
                                        <a:schemeClr val="tx1"/>
                                      </a:solidFill>
                                      <a:latin typeface="Arial" charset="0"/>
                                      <a:cs typeface="Arial" charset="0"/>
                                    </a:defRPr>
                                  </a:lvl2pPr>
                                  <a:lvl3pPr marL="1143000" indent="-228600" eaLnBrk="0" hangingPunct="0">
                                    <a:defRPr>
                                      <a:solidFill>
                                        <a:schemeClr val="tx1"/>
                                      </a:solidFill>
                                      <a:latin typeface="Arial" charset="0"/>
                                      <a:cs typeface="Arial" charset="0"/>
                                    </a:defRPr>
                                  </a:lvl3pPr>
                                  <a:lvl4pPr marL="1600200" indent="-228600" eaLnBrk="0" hangingPunct="0">
                                    <a:defRPr>
                                      <a:solidFill>
                                        <a:schemeClr val="tx1"/>
                                      </a:solidFill>
                                      <a:latin typeface="Arial" charset="0"/>
                                      <a:cs typeface="Arial" charset="0"/>
                                    </a:defRPr>
                                  </a:lvl4pPr>
                                  <a:lvl5pPr marL="2057400" indent="-228600" eaLnBrk="0" hangingPunct="0">
                                    <a:defRPr>
                                      <a:solidFill>
                                        <a:schemeClr val="tx1"/>
                                      </a:solidFill>
                                      <a:latin typeface="Arial" charset="0"/>
                                      <a:cs typeface="Arial" charset="0"/>
                                    </a:defRPr>
                                  </a:lvl5pPr>
                                  <a:lvl6pPr marL="25146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>
                                      <a:solidFill>
                                        <a:schemeClr val="tx1"/>
                                      </a:solidFill>
                                      <a:latin typeface="Arial" charset="0"/>
                                      <a:cs typeface="Arial" charset="0"/>
                                    </a:defRPr>
                                  </a:lvl6pPr>
                                  <a:lvl7pPr marL="29718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>
                                      <a:solidFill>
                                        <a:schemeClr val="tx1"/>
                                      </a:solidFill>
                                      <a:latin typeface="Arial" charset="0"/>
                                      <a:cs typeface="Arial" charset="0"/>
                                    </a:defRPr>
                                  </a:lvl7pPr>
                                  <a:lvl8pPr marL="34290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>
                                      <a:solidFill>
                                        <a:schemeClr val="tx1"/>
                                      </a:solidFill>
                                      <a:latin typeface="Arial" charset="0"/>
                                      <a:cs typeface="Arial" charset="0"/>
                                    </a:defRPr>
                                  </a:lvl8pPr>
                                  <a:lvl9pPr marL="38862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>
                                      <a:solidFill>
                                        <a:schemeClr val="tx1"/>
                                      </a:solidFill>
                                      <a:latin typeface="Arial" charset="0"/>
                                      <a:cs typeface="Arial" charset="0"/>
                                    </a:defRPr>
                                  </a:lvl9pPr>
                                </a:lstStyle>
                                <a:p>
                                  <a:pPr algn="ctr">
                                    <a:lnSpc>
                                      <a:spcPct val="80000"/>
                                    </a:lnSpc>
                                    <a:spcBef>
                                      <a:spcPct val="50000"/>
                                    </a:spcBef>
                                    <a:buClr>
                                      <a:srgbClr val="FFFF00"/>
                                    </a:buClr>
                                    <a:buSzPct val="75000"/>
                                  </a:pPr>
                                  <a:r>
                                    <a:rPr lang="en-US" sz="1200" b="1" dirty="0">
                                      <a:solidFill>
                                        <a:schemeClr val="bg2"/>
                                      </a:solidFill>
                                      <a:latin typeface="Calibri" pitchFamily="34" charset="0"/>
                                    </a:rPr>
                                    <a:t>P</a:t>
                                  </a:r>
                                </a:p>
                              </p:txBody>
                            </p:sp>
                          </p:grpSp>
                          <p:grpSp>
                            <p:nvGrpSpPr>
                              <p:cNvPr id="783" name="Group 188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152525" y="5657850"/>
                                <a:ext cx="371475" cy="246063"/>
                                <a:chOff x="3237" y="916"/>
                                <a:chExt cx="234" cy="155"/>
                              </a:xfrm>
                            </p:grpSpPr>
                            <p:sp>
                              <p:nvSpPr>
                                <p:cNvPr id="784" name="AutoShape 189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300" y="938"/>
                                  <a:ext cx="86" cy="86"/>
                                </a:xfrm>
                                <a:prstGeom prst="flowChartConnector">
                                  <a:avLst/>
                                </a:prstGeom>
                                <a:solidFill>
                                  <a:srgbClr val="FFCC66"/>
                                </a:solidFill>
                                <a:ln w="9525">
                                  <a:solidFill>
                                    <a:srgbClr val="FFFF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 dirty="0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785" name="Text Box 190"/>
                                <p:cNvSpPr txBox="1"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237" y="916"/>
                                  <a:ext cx="234" cy="155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rgbClr val="000000"/>
                                      </a:solidFill>
                                      <a:miter lim="800000"/>
                                      <a:headEnd/>
                                      <a:tailEnd/>
                                    </a14:hiddenLine>
                                  </a:ext>
                                </a:extLst>
                              </p:spPr>
                              <p:txBody>
                                <a:bodyPr>
                                  <a:spAutoFit/>
                                </a:bodyPr>
                                <a:lstStyle>
                                  <a:lvl1pPr eaLnBrk="0" hangingPunct="0">
                                    <a:defRPr>
                                      <a:solidFill>
                                        <a:schemeClr val="tx1"/>
                                      </a:solidFill>
                                      <a:latin typeface="Arial" charset="0"/>
                                      <a:cs typeface="Arial" charset="0"/>
                                    </a:defRPr>
                                  </a:lvl1pPr>
                                  <a:lvl2pPr marL="742950" indent="-285750" eaLnBrk="0" hangingPunct="0">
                                    <a:defRPr>
                                      <a:solidFill>
                                        <a:schemeClr val="tx1"/>
                                      </a:solidFill>
                                      <a:latin typeface="Arial" charset="0"/>
                                      <a:cs typeface="Arial" charset="0"/>
                                    </a:defRPr>
                                  </a:lvl2pPr>
                                  <a:lvl3pPr marL="1143000" indent="-228600" eaLnBrk="0" hangingPunct="0">
                                    <a:defRPr>
                                      <a:solidFill>
                                        <a:schemeClr val="tx1"/>
                                      </a:solidFill>
                                      <a:latin typeface="Arial" charset="0"/>
                                      <a:cs typeface="Arial" charset="0"/>
                                    </a:defRPr>
                                  </a:lvl3pPr>
                                  <a:lvl4pPr marL="1600200" indent="-228600" eaLnBrk="0" hangingPunct="0">
                                    <a:defRPr>
                                      <a:solidFill>
                                        <a:schemeClr val="tx1"/>
                                      </a:solidFill>
                                      <a:latin typeface="Arial" charset="0"/>
                                      <a:cs typeface="Arial" charset="0"/>
                                    </a:defRPr>
                                  </a:lvl4pPr>
                                  <a:lvl5pPr marL="2057400" indent="-228600" eaLnBrk="0" hangingPunct="0">
                                    <a:defRPr>
                                      <a:solidFill>
                                        <a:schemeClr val="tx1"/>
                                      </a:solidFill>
                                      <a:latin typeface="Arial" charset="0"/>
                                      <a:cs typeface="Arial" charset="0"/>
                                    </a:defRPr>
                                  </a:lvl5pPr>
                                  <a:lvl6pPr marL="25146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>
                                      <a:solidFill>
                                        <a:schemeClr val="tx1"/>
                                      </a:solidFill>
                                      <a:latin typeface="Arial" charset="0"/>
                                      <a:cs typeface="Arial" charset="0"/>
                                    </a:defRPr>
                                  </a:lvl6pPr>
                                  <a:lvl7pPr marL="29718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>
                                      <a:solidFill>
                                        <a:schemeClr val="tx1"/>
                                      </a:solidFill>
                                      <a:latin typeface="Arial" charset="0"/>
                                      <a:cs typeface="Arial" charset="0"/>
                                    </a:defRPr>
                                  </a:lvl7pPr>
                                  <a:lvl8pPr marL="34290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>
                                      <a:solidFill>
                                        <a:schemeClr val="tx1"/>
                                      </a:solidFill>
                                      <a:latin typeface="Arial" charset="0"/>
                                      <a:cs typeface="Arial" charset="0"/>
                                    </a:defRPr>
                                  </a:lvl8pPr>
                                  <a:lvl9pPr marL="38862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>
                                      <a:solidFill>
                                        <a:schemeClr val="tx1"/>
                                      </a:solidFill>
                                      <a:latin typeface="Arial" charset="0"/>
                                      <a:cs typeface="Arial" charset="0"/>
                                    </a:defRPr>
                                  </a:lvl9pPr>
                                </a:lstStyle>
                                <a:p>
                                  <a:pPr algn="ctr">
                                    <a:lnSpc>
                                      <a:spcPct val="80000"/>
                                    </a:lnSpc>
                                    <a:spcBef>
                                      <a:spcPct val="50000"/>
                                    </a:spcBef>
                                    <a:buClr>
                                      <a:srgbClr val="FFFF00"/>
                                    </a:buClr>
                                    <a:buSzPct val="75000"/>
                                  </a:pPr>
                                  <a:r>
                                    <a:rPr lang="en-US" sz="1200" b="1" dirty="0">
                                      <a:latin typeface="Calibri" pitchFamily="34" charset="0"/>
                                    </a:rPr>
                                    <a:t>P</a:t>
                                  </a:r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723" name="Group 722"/>
                            <p:cNvGrpSpPr/>
                            <p:nvPr/>
                          </p:nvGrpSpPr>
                          <p:grpSpPr>
                            <a:xfrm>
                              <a:off x="441325" y="801688"/>
                              <a:ext cx="6934200" cy="5832475"/>
                              <a:chOff x="441325" y="801688"/>
                              <a:chExt cx="6934200" cy="5832475"/>
                            </a:xfrm>
                          </p:grpSpPr>
                          <p:sp>
                            <p:nvSpPr>
                              <p:cNvPr id="724" name="Oval 18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595563" y="1462088"/>
                                <a:ext cx="73025" cy="73025"/>
                              </a:xfrm>
                              <a:prstGeom prst="ellipse">
                                <a:avLst/>
                              </a:prstGeom>
                              <a:solidFill>
                                <a:schemeClr val="tx1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algn="ctr" eaLnBrk="0" hangingPunct="0">
                                  <a:lnSpc>
                                    <a:spcPct val="80000"/>
                                  </a:lnSpc>
                                  <a:buClr>
                                    <a:srgbClr val="FFFF00"/>
                                  </a:buClr>
                                  <a:buSzPct val="75000"/>
                                </a:pPr>
                                <a:endParaRPr lang="en-IN" sz="2000" b="1" dirty="0">
                                  <a:solidFill>
                                    <a:srgbClr val="FF0000"/>
                                  </a:solidFill>
                                  <a:latin typeface="Calibri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25" name="Oval 19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06413" y="2998788"/>
                                <a:ext cx="73025" cy="71437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CC3300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algn="ctr" eaLnBrk="0" hangingPunct="0">
                                  <a:lnSpc>
                                    <a:spcPct val="80000"/>
                                  </a:lnSpc>
                                  <a:buClr>
                                    <a:srgbClr val="FFFF00"/>
                                  </a:buClr>
                                  <a:buSzPct val="75000"/>
                                </a:pPr>
                                <a:endParaRPr lang="en-IN" sz="2000" b="1" dirty="0">
                                  <a:solidFill>
                                    <a:srgbClr val="FF0000"/>
                                  </a:solidFill>
                                  <a:latin typeface="Calibri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26" name="Oval 19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206500" y="3281363"/>
                                <a:ext cx="73025" cy="73025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CC3300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algn="ctr" eaLnBrk="0" hangingPunct="0">
                                  <a:lnSpc>
                                    <a:spcPct val="80000"/>
                                  </a:lnSpc>
                                  <a:buClr>
                                    <a:srgbClr val="FFFF00"/>
                                  </a:buClr>
                                  <a:buSzPct val="75000"/>
                                </a:pPr>
                                <a:endParaRPr lang="en-IN" sz="2000" b="1" dirty="0">
                                  <a:solidFill>
                                    <a:srgbClr val="FF0000"/>
                                  </a:solidFill>
                                  <a:latin typeface="Calibri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27" name="Oval 22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460625" y="2254250"/>
                                <a:ext cx="73025" cy="73025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CC3300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algn="ctr" eaLnBrk="0" hangingPunct="0">
                                  <a:lnSpc>
                                    <a:spcPct val="80000"/>
                                  </a:lnSpc>
                                  <a:buClr>
                                    <a:srgbClr val="FFFF00"/>
                                  </a:buClr>
                                  <a:buSzPct val="75000"/>
                                </a:pPr>
                                <a:endParaRPr lang="en-IN" sz="2000" b="1" dirty="0">
                                  <a:solidFill>
                                    <a:srgbClr val="FF0000"/>
                                  </a:solidFill>
                                  <a:latin typeface="Calibri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28" name="Oval 24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670175" y="3873500"/>
                                <a:ext cx="73025" cy="73025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CC3300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algn="ctr" eaLnBrk="0" hangingPunct="0">
                                  <a:lnSpc>
                                    <a:spcPct val="80000"/>
                                  </a:lnSpc>
                                  <a:buClr>
                                    <a:srgbClr val="FFFF00"/>
                                  </a:buClr>
                                  <a:buSzPct val="75000"/>
                                </a:pPr>
                                <a:endParaRPr lang="en-IN" sz="2000" b="1" dirty="0">
                                  <a:solidFill>
                                    <a:srgbClr val="FF0000"/>
                                  </a:solidFill>
                                  <a:latin typeface="Calibri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29" name="Oval 24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384425" y="1784350"/>
                                <a:ext cx="73025" cy="73025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CC3300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algn="ctr" eaLnBrk="0" hangingPunct="0">
                                  <a:lnSpc>
                                    <a:spcPct val="80000"/>
                                  </a:lnSpc>
                                  <a:buClr>
                                    <a:srgbClr val="FFFF00"/>
                                  </a:buClr>
                                  <a:buSzPct val="75000"/>
                                </a:pPr>
                                <a:endParaRPr lang="en-IN" sz="2000" b="1" dirty="0">
                                  <a:solidFill>
                                    <a:srgbClr val="FF0000"/>
                                  </a:solidFill>
                                  <a:latin typeface="Calibri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30" name="Oval 25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530725" y="858838"/>
                                <a:ext cx="73025" cy="73025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CC3300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algn="ctr" eaLnBrk="0" hangingPunct="0">
                                  <a:lnSpc>
                                    <a:spcPct val="80000"/>
                                  </a:lnSpc>
                                  <a:buClr>
                                    <a:srgbClr val="FFFF00"/>
                                  </a:buClr>
                                  <a:buSzPct val="75000"/>
                                </a:pPr>
                                <a:endParaRPr lang="en-IN" sz="2000" b="1" dirty="0">
                                  <a:solidFill>
                                    <a:srgbClr val="FF0000"/>
                                  </a:solidFill>
                                  <a:latin typeface="Calibri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31" name="Oval 25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630488" y="1138238"/>
                                <a:ext cx="73025" cy="73025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CC3300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algn="ctr" eaLnBrk="0" hangingPunct="0">
                                  <a:lnSpc>
                                    <a:spcPct val="80000"/>
                                  </a:lnSpc>
                                  <a:buClr>
                                    <a:srgbClr val="FFFF00"/>
                                  </a:buClr>
                                  <a:buSzPct val="75000"/>
                                </a:pPr>
                                <a:endParaRPr lang="en-IN" sz="2000" b="1" dirty="0">
                                  <a:solidFill>
                                    <a:srgbClr val="FF0000"/>
                                  </a:solidFill>
                                  <a:latin typeface="Calibri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32" name="AutoShape 25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803775" y="1525588"/>
                                <a:ext cx="76200" cy="76200"/>
                              </a:xfrm>
                              <a:custGeom>
                                <a:avLst/>
                                <a:gdLst>
                                  <a:gd name="T0" fmla="*/ 2147483647 w 21600"/>
                                  <a:gd name="T1" fmla="*/ 0 h 21600"/>
                                  <a:gd name="T2" fmla="*/ 2147483647 w 21600"/>
                                  <a:gd name="T3" fmla="*/ 2147483647 h 21600"/>
                                  <a:gd name="T4" fmla="*/ 0 w 21600"/>
                                  <a:gd name="T5" fmla="*/ 2147483647 h 21600"/>
                                  <a:gd name="T6" fmla="*/ 2147483647 w 21600"/>
                                  <a:gd name="T7" fmla="*/ 2147483647 h 21600"/>
                                  <a:gd name="T8" fmla="*/ 2147483647 w 21600"/>
                                  <a:gd name="T9" fmla="*/ 2147483647 h 21600"/>
                                  <a:gd name="T10" fmla="*/ 2147483647 w 21600"/>
                                  <a:gd name="T11" fmla="*/ 2147483647 h 21600"/>
                                  <a:gd name="T12" fmla="*/ 2147483647 w 21600"/>
                                  <a:gd name="T13" fmla="*/ 2147483647 h 21600"/>
                                  <a:gd name="T14" fmla="*/ 2147483647 w 21600"/>
                                  <a:gd name="T15" fmla="*/ 2147483647 h 21600"/>
                                  <a:gd name="T16" fmla="*/ 0 60000 65536"/>
                                  <a:gd name="T17" fmla="*/ 0 60000 65536"/>
                                  <a:gd name="T18" fmla="*/ 0 60000 65536"/>
                                  <a:gd name="T19" fmla="*/ 0 60000 65536"/>
                                  <a:gd name="T20" fmla="*/ 0 60000 65536"/>
                                  <a:gd name="T21" fmla="*/ 0 60000 65536"/>
                                  <a:gd name="T22" fmla="*/ 0 60000 65536"/>
                                  <a:gd name="T23" fmla="*/ 0 60000 65536"/>
                                  <a:gd name="T24" fmla="*/ 3163 w 21600"/>
                                  <a:gd name="T25" fmla="*/ 3163 h 21600"/>
                                  <a:gd name="T26" fmla="*/ 18437 w 21600"/>
                                  <a:gd name="T27" fmla="*/ 18437 h 21600"/>
                                </a:gdLst>
                                <a:ahLst/>
                                <a:cxnLst>
                                  <a:cxn ang="T16">
                                    <a:pos x="T0" y="T1"/>
                                  </a:cxn>
                                  <a:cxn ang="T17">
                                    <a:pos x="T2" y="T3"/>
                                  </a:cxn>
                                  <a:cxn ang="T18">
                                    <a:pos x="T4" y="T5"/>
                                  </a:cxn>
                                  <a:cxn ang="T19">
                                    <a:pos x="T6" y="T7"/>
                                  </a:cxn>
                                  <a:cxn ang="T20">
                                    <a:pos x="T8" y="T9"/>
                                  </a:cxn>
                                  <a:cxn ang="T21">
                                    <a:pos x="T10" y="T11"/>
                                  </a:cxn>
                                  <a:cxn ang="T22">
                                    <a:pos x="T12" y="T13"/>
                                  </a:cxn>
                                  <a:cxn ang="T23">
                                    <a:pos x="T14" y="T15"/>
                                  </a:cxn>
                                </a:cxnLst>
                                <a:rect l="T24" t="T25" r="T26" b="T27"/>
                                <a:pathLst>
                                  <a:path w="21600" h="21600">
                                    <a:moveTo>
                                      <a:pt x="0" y="10800"/>
                                    </a:moveTo>
                                    <a:cubicBezTo>
                                      <a:pt x="0" y="4835"/>
                                      <a:pt x="4835" y="0"/>
                                      <a:pt x="10800" y="0"/>
                                    </a:cubicBezTo>
                                    <a:cubicBezTo>
                                      <a:pt x="16765" y="0"/>
                                      <a:pt x="21600" y="4835"/>
                                      <a:pt x="21600" y="10800"/>
                                    </a:cubicBezTo>
                                    <a:cubicBezTo>
                                      <a:pt x="21600" y="16765"/>
                                      <a:pt x="16765" y="21600"/>
                                      <a:pt x="10800" y="21600"/>
                                    </a:cubicBezTo>
                                    <a:cubicBezTo>
                                      <a:pt x="4835" y="21600"/>
                                      <a:pt x="0" y="16765"/>
                                      <a:pt x="0" y="10800"/>
                                    </a:cubicBezTo>
                                    <a:close/>
                                    <a:moveTo>
                                      <a:pt x="5400" y="10800"/>
                                    </a:moveTo>
                                    <a:cubicBezTo>
                                      <a:pt x="5400" y="13782"/>
                                      <a:pt x="7818" y="16200"/>
                                      <a:pt x="10800" y="16200"/>
                                    </a:cubicBezTo>
                                    <a:cubicBezTo>
                                      <a:pt x="13782" y="16200"/>
                                      <a:pt x="16200" y="13782"/>
                                      <a:pt x="16200" y="10800"/>
                                    </a:cubicBezTo>
                                    <a:cubicBezTo>
                                      <a:pt x="16200" y="7818"/>
                                      <a:pt x="13782" y="5400"/>
                                      <a:pt x="10800" y="5400"/>
                                    </a:cubicBezTo>
                                    <a:cubicBezTo>
                                      <a:pt x="7818" y="5400"/>
                                      <a:pt x="5400" y="7818"/>
                                      <a:pt x="5400" y="10800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rgbClr val="FF9900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US" dirty="0"/>
                              </a:p>
                            </p:txBody>
                          </p:sp>
                          <p:sp>
                            <p:nvSpPr>
                              <p:cNvPr id="733" name="AutoShape 25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670425" y="801688"/>
                                <a:ext cx="76200" cy="76200"/>
                              </a:xfrm>
                              <a:custGeom>
                                <a:avLst/>
                                <a:gdLst>
                                  <a:gd name="T0" fmla="*/ 2147483647 w 21600"/>
                                  <a:gd name="T1" fmla="*/ 0 h 21600"/>
                                  <a:gd name="T2" fmla="*/ 2147483647 w 21600"/>
                                  <a:gd name="T3" fmla="*/ 2147483647 h 21600"/>
                                  <a:gd name="T4" fmla="*/ 0 w 21600"/>
                                  <a:gd name="T5" fmla="*/ 2147483647 h 21600"/>
                                  <a:gd name="T6" fmla="*/ 2147483647 w 21600"/>
                                  <a:gd name="T7" fmla="*/ 2147483647 h 21600"/>
                                  <a:gd name="T8" fmla="*/ 2147483647 w 21600"/>
                                  <a:gd name="T9" fmla="*/ 2147483647 h 21600"/>
                                  <a:gd name="T10" fmla="*/ 2147483647 w 21600"/>
                                  <a:gd name="T11" fmla="*/ 2147483647 h 21600"/>
                                  <a:gd name="T12" fmla="*/ 2147483647 w 21600"/>
                                  <a:gd name="T13" fmla="*/ 2147483647 h 21600"/>
                                  <a:gd name="T14" fmla="*/ 2147483647 w 21600"/>
                                  <a:gd name="T15" fmla="*/ 2147483647 h 21600"/>
                                  <a:gd name="T16" fmla="*/ 0 60000 65536"/>
                                  <a:gd name="T17" fmla="*/ 0 60000 65536"/>
                                  <a:gd name="T18" fmla="*/ 0 60000 65536"/>
                                  <a:gd name="T19" fmla="*/ 0 60000 65536"/>
                                  <a:gd name="T20" fmla="*/ 0 60000 65536"/>
                                  <a:gd name="T21" fmla="*/ 0 60000 65536"/>
                                  <a:gd name="T22" fmla="*/ 0 60000 65536"/>
                                  <a:gd name="T23" fmla="*/ 0 60000 65536"/>
                                  <a:gd name="T24" fmla="*/ 3163 w 21600"/>
                                  <a:gd name="T25" fmla="*/ 3163 h 21600"/>
                                  <a:gd name="T26" fmla="*/ 18437 w 21600"/>
                                  <a:gd name="T27" fmla="*/ 18437 h 21600"/>
                                </a:gdLst>
                                <a:ahLst/>
                                <a:cxnLst>
                                  <a:cxn ang="T16">
                                    <a:pos x="T0" y="T1"/>
                                  </a:cxn>
                                  <a:cxn ang="T17">
                                    <a:pos x="T2" y="T3"/>
                                  </a:cxn>
                                  <a:cxn ang="T18">
                                    <a:pos x="T4" y="T5"/>
                                  </a:cxn>
                                  <a:cxn ang="T19">
                                    <a:pos x="T6" y="T7"/>
                                  </a:cxn>
                                  <a:cxn ang="T20">
                                    <a:pos x="T8" y="T9"/>
                                  </a:cxn>
                                  <a:cxn ang="T21">
                                    <a:pos x="T10" y="T11"/>
                                  </a:cxn>
                                  <a:cxn ang="T22">
                                    <a:pos x="T12" y="T13"/>
                                  </a:cxn>
                                  <a:cxn ang="T23">
                                    <a:pos x="T14" y="T15"/>
                                  </a:cxn>
                                </a:cxnLst>
                                <a:rect l="T24" t="T25" r="T26" b="T27"/>
                                <a:pathLst>
                                  <a:path w="21600" h="21600">
                                    <a:moveTo>
                                      <a:pt x="0" y="10800"/>
                                    </a:moveTo>
                                    <a:cubicBezTo>
                                      <a:pt x="0" y="4835"/>
                                      <a:pt x="4835" y="0"/>
                                      <a:pt x="10800" y="0"/>
                                    </a:cubicBezTo>
                                    <a:cubicBezTo>
                                      <a:pt x="16765" y="0"/>
                                      <a:pt x="21600" y="4835"/>
                                      <a:pt x="21600" y="10800"/>
                                    </a:cubicBezTo>
                                    <a:cubicBezTo>
                                      <a:pt x="21600" y="16765"/>
                                      <a:pt x="16765" y="21600"/>
                                      <a:pt x="10800" y="21600"/>
                                    </a:cubicBezTo>
                                    <a:cubicBezTo>
                                      <a:pt x="4835" y="21600"/>
                                      <a:pt x="0" y="16765"/>
                                      <a:pt x="0" y="10800"/>
                                    </a:cubicBezTo>
                                    <a:close/>
                                    <a:moveTo>
                                      <a:pt x="5400" y="10800"/>
                                    </a:moveTo>
                                    <a:cubicBezTo>
                                      <a:pt x="5400" y="13782"/>
                                      <a:pt x="7818" y="16200"/>
                                      <a:pt x="10800" y="16200"/>
                                    </a:cubicBezTo>
                                    <a:cubicBezTo>
                                      <a:pt x="13782" y="16200"/>
                                      <a:pt x="16200" y="13782"/>
                                      <a:pt x="16200" y="10800"/>
                                    </a:cubicBezTo>
                                    <a:cubicBezTo>
                                      <a:pt x="16200" y="7818"/>
                                      <a:pt x="13782" y="5400"/>
                                      <a:pt x="10800" y="5400"/>
                                    </a:cubicBezTo>
                                    <a:cubicBezTo>
                                      <a:pt x="7818" y="5400"/>
                                      <a:pt x="5400" y="7818"/>
                                      <a:pt x="5400" y="10800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rgbClr val="FF9900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US" dirty="0"/>
                              </a:p>
                            </p:txBody>
                          </p:sp>
                          <p:sp>
                            <p:nvSpPr>
                              <p:cNvPr id="734" name="Oval 25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165850" y="2347913"/>
                                <a:ext cx="73025" cy="73025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CC3300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algn="ctr" eaLnBrk="0" hangingPunct="0">
                                  <a:lnSpc>
                                    <a:spcPct val="80000"/>
                                  </a:lnSpc>
                                  <a:buClr>
                                    <a:srgbClr val="FFFF00"/>
                                  </a:buClr>
                                  <a:buSzPct val="75000"/>
                                </a:pPr>
                                <a:endParaRPr lang="en-IN" sz="2000" b="1" dirty="0">
                                  <a:solidFill>
                                    <a:srgbClr val="FF0000"/>
                                  </a:solidFill>
                                  <a:latin typeface="Calibri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35" name="Oval 25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426075" y="2397125"/>
                                <a:ext cx="73025" cy="73025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CC3300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algn="ctr" eaLnBrk="0" hangingPunct="0">
                                  <a:lnSpc>
                                    <a:spcPct val="80000"/>
                                  </a:lnSpc>
                                  <a:buClr>
                                    <a:srgbClr val="FFFF00"/>
                                  </a:buClr>
                                  <a:buSzPct val="75000"/>
                                </a:pPr>
                                <a:endParaRPr lang="en-IN" sz="2000" b="1" dirty="0">
                                  <a:solidFill>
                                    <a:srgbClr val="FF0000"/>
                                  </a:solidFill>
                                  <a:latin typeface="Calibri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36" name="Oval 26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022850" y="2670175"/>
                                <a:ext cx="73025" cy="73025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CC3300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algn="ctr" eaLnBrk="0" hangingPunct="0">
                                  <a:lnSpc>
                                    <a:spcPct val="80000"/>
                                  </a:lnSpc>
                                  <a:buClr>
                                    <a:srgbClr val="FFFF00"/>
                                  </a:buClr>
                                  <a:buSzPct val="75000"/>
                                </a:pPr>
                                <a:endParaRPr lang="en-IN" sz="2000" b="1" dirty="0">
                                  <a:solidFill>
                                    <a:srgbClr val="FF0000"/>
                                  </a:solidFill>
                                  <a:latin typeface="Calibri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37" name="Oval 26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649788" y="2768600"/>
                                <a:ext cx="73025" cy="73025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CC3300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algn="ctr" eaLnBrk="0" hangingPunct="0">
                                  <a:lnSpc>
                                    <a:spcPct val="80000"/>
                                  </a:lnSpc>
                                  <a:buClr>
                                    <a:srgbClr val="FFFF00"/>
                                  </a:buClr>
                                  <a:buSzPct val="75000"/>
                                </a:pPr>
                                <a:endParaRPr lang="en-IN" sz="2000" b="1" dirty="0">
                                  <a:solidFill>
                                    <a:srgbClr val="FF0000"/>
                                  </a:solidFill>
                                  <a:latin typeface="Calibri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38" name="Oval 26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359275" y="2749550"/>
                                <a:ext cx="73025" cy="73025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CC3300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algn="ctr" eaLnBrk="0" hangingPunct="0">
                                  <a:lnSpc>
                                    <a:spcPct val="80000"/>
                                  </a:lnSpc>
                                  <a:buClr>
                                    <a:srgbClr val="FFFF00"/>
                                  </a:buClr>
                                  <a:buSzPct val="75000"/>
                                </a:pPr>
                                <a:endParaRPr lang="en-IN" sz="2000" b="1" dirty="0">
                                  <a:solidFill>
                                    <a:srgbClr val="FF0000"/>
                                  </a:solidFill>
                                  <a:latin typeface="Calibri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39" name="Oval 26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252913" y="2881313"/>
                                <a:ext cx="73025" cy="73025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CC3300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algn="ctr" eaLnBrk="0" hangingPunct="0">
                                  <a:lnSpc>
                                    <a:spcPct val="80000"/>
                                  </a:lnSpc>
                                  <a:buClr>
                                    <a:srgbClr val="FFFF00"/>
                                  </a:buClr>
                                  <a:buSzPct val="75000"/>
                                </a:pPr>
                                <a:endParaRPr lang="en-IN" sz="2000" b="1" dirty="0">
                                  <a:solidFill>
                                    <a:srgbClr val="FF0000"/>
                                  </a:solidFill>
                                  <a:latin typeface="Calibri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40" name="Oval 26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941763" y="3500438"/>
                                <a:ext cx="73025" cy="73025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CC3300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algn="ctr" eaLnBrk="0" hangingPunct="0">
                                  <a:lnSpc>
                                    <a:spcPct val="80000"/>
                                  </a:lnSpc>
                                  <a:buClr>
                                    <a:srgbClr val="FFFF00"/>
                                  </a:buClr>
                                  <a:buSzPct val="75000"/>
                                </a:pPr>
                                <a:endParaRPr lang="en-IN" sz="2000" b="1" dirty="0">
                                  <a:solidFill>
                                    <a:srgbClr val="FF0000"/>
                                  </a:solidFill>
                                  <a:latin typeface="Calibri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41" name="Oval 26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679825" y="4565650"/>
                                <a:ext cx="73025" cy="73025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CC3300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algn="ctr" eaLnBrk="0" hangingPunct="0">
                                  <a:lnSpc>
                                    <a:spcPct val="80000"/>
                                  </a:lnSpc>
                                  <a:buClr>
                                    <a:srgbClr val="FFFF00"/>
                                  </a:buClr>
                                  <a:buSzPct val="75000"/>
                                </a:pPr>
                                <a:endParaRPr lang="en-IN" sz="2000" b="1" dirty="0">
                                  <a:solidFill>
                                    <a:srgbClr val="FF0000"/>
                                  </a:solidFill>
                                  <a:latin typeface="Calibri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42" name="Oval 26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362325" y="5211763"/>
                                <a:ext cx="73025" cy="73025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CC3300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algn="ctr" eaLnBrk="0" hangingPunct="0">
                                  <a:lnSpc>
                                    <a:spcPct val="80000"/>
                                  </a:lnSpc>
                                  <a:buClr>
                                    <a:srgbClr val="FFFF00"/>
                                  </a:buClr>
                                  <a:buSzPct val="75000"/>
                                </a:pPr>
                                <a:endParaRPr lang="en-IN" sz="2000" b="1" dirty="0">
                                  <a:solidFill>
                                    <a:srgbClr val="FF0000"/>
                                  </a:solidFill>
                                  <a:latin typeface="Calibri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43" name="Oval 27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089275" y="5364163"/>
                                <a:ext cx="73025" cy="73025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CC3300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algn="ctr" eaLnBrk="0" hangingPunct="0">
                                  <a:lnSpc>
                                    <a:spcPct val="80000"/>
                                  </a:lnSpc>
                                  <a:buClr>
                                    <a:srgbClr val="FFFF00"/>
                                  </a:buClr>
                                  <a:buSzPct val="75000"/>
                                </a:pPr>
                                <a:endParaRPr lang="en-IN" sz="2000" b="1" dirty="0">
                                  <a:solidFill>
                                    <a:srgbClr val="FF0000"/>
                                  </a:solidFill>
                                  <a:latin typeface="Calibri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44" name="Oval 27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387600" y="5402263"/>
                                <a:ext cx="73025" cy="73025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CC3300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algn="ctr" eaLnBrk="0" hangingPunct="0">
                                  <a:lnSpc>
                                    <a:spcPct val="80000"/>
                                  </a:lnSpc>
                                  <a:buClr>
                                    <a:srgbClr val="FFFF00"/>
                                  </a:buClr>
                                  <a:buSzPct val="75000"/>
                                </a:pPr>
                                <a:endParaRPr lang="en-IN" sz="2000" b="1" dirty="0">
                                  <a:solidFill>
                                    <a:srgbClr val="FF0000"/>
                                  </a:solidFill>
                                  <a:latin typeface="Calibri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45" name="Oval 27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138238" y="5494338"/>
                                <a:ext cx="73025" cy="73025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CC3300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algn="ctr" eaLnBrk="0" hangingPunct="0">
                                  <a:lnSpc>
                                    <a:spcPct val="80000"/>
                                  </a:lnSpc>
                                  <a:buClr>
                                    <a:srgbClr val="FFFF00"/>
                                  </a:buClr>
                                  <a:buSzPct val="75000"/>
                                </a:pPr>
                                <a:endParaRPr lang="en-IN" sz="2000" b="1" dirty="0">
                                  <a:solidFill>
                                    <a:srgbClr val="FF0000"/>
                                  </a:solidFill>
                                  <a:latin typeface="Calibri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46" name="Oval 27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04863" y="6203950"/>
                                <a:ext cx="73025" cy="73025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CC3300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algn="ctr" eaLnBrk="0" hangingPunct="0">
                                  <a:lnSpc>
                                    <a:spcPct val="80000"/>
                                  </a:lnSpc>
                                  <a:buClr>
                                    <a:srgbClr val="FFFF00"/>
                                  </a:buClr>
                                  <a:buSzPct val="75000"/>
                                </a:pPr>
                                <a:endParaRPr lang="en-IN" sz="2000" b="1" dirty="0">
                                  <a:solidFill>
                                    <a:srgbClr val="FF0000"/>
                                  </a:solidFill>
                                  <a:latin typeface="Calibri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47" name="AutoShape 27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972175" y="3681413"/>
                                <a:ext cx="76200" cy="76200"/>
                              </a:xfrm>
                              <a:custGeom>
                                <a:avLst/>
                                <a:gdLst>
                                  <a:gd name="T0" fmla="*/ 2147483647 w 21600"/>
                                  <a:gd name="T1" fmla="*/ 0 h 21600"/>
                                  <a:gd name="T2" fmla="*/ 2147483647 w 21600"/>
                                  <a:gd name="T3" fmla="*/ 2147483647 h 21600"/>
                                  <a:gd name="T4" fmla="*/ 0 w 21600"/>
                                  <a:gd name="T5" fmla="*/ 2147483647 h 21600"/>
                                  <a:gd name="T6" fmla="*/ 2147483647 w 21600"/>
                                  <a:gd name="T7" fmla="*/ 2147483647 h 21600"/>
                                  <a:gd name="T8" fmla="*/ 2147483647 w 21600"/>
                                  <a:gd name="T9" fmla="*/ 2147483647 h 21600"/>
                                  <a:gd name="T10" fmla="*/ 2147483647 w 21600"/>
                                  <a:gd name="T11" fmla="*/ 2147483647 h 21600"/>
                                  <a:gd name="T12" fmla="*/ 2147483647 w 21600"/>
                                  <a:gd name="T13" fmla="*/ 2147483647 h 21600"/>
                                  <a:gd name="T14" fmla="*/ 2147483647 w 21600"/>
                                  <a:gd name="T15" fmla="*/ 2147483647 h 21600"/>
                                  <a:gd name="T16" fmla="*/ 0 60000 65536"/>
                                  <a:gd name="T17" fmla="*/ 0 60000 65536"/>
                                  <a:gd name="T18" fmla="*/ 0 60000 65536"/>
                                  <a:gd name="T19" fmla="*/ 0 60000 65536"/>
                                  <a:gd name="T20" fmla="*/ 0 60000 65536"/>
                                  <a:gd name="T21" fmla="*/ 0 60000 65536"/>
                                  <a:gd name="T22" fmla="*/ 0 60000 65536"/>
                                  <a:gd name="T23" fmla="*/ 0 60000 65536"/>
                                  <a:gd name="T24" fmla="*/ 3163 w 21600"/>
                                  <a:gd name="T25" fmla="*/ 3163 h 21600"/>
                                  <a:gd name="T26" fmla="*/ 18437 w 21600"/>
                                  <a:gd name="T27" fmla="*/ 18437 h 21600"/>
                                </a:gdLst>
                                <a:ahLst/>
                                <a:cxnLst>
                                  <a:cxn ang="T16">
                                    <a:pos x="T0" y="T1"/>
                                  </a:cxn>
                                  <a:cxn ang="T17">
                                    <a:pos x="T2" y="T3"/>
                                  </a:cxn>
                                  <a:cxn ang="T18">
                                    <a:pos x="T4" y="T5"/>
                                  </a:cxn>
                                  <a:cxn ang="T19">
                                    <a:pos x="T6" y="T7"/>
                                  </a:cxn>
                                  <a:cxn ang="T20">
                                    <a:pos x="T8" y="T9"/>
                                  </a:cxn>
                                  <a:cxn ang="T21">
                                    <a:pos x="T10" y="T11"/>
                                  </a:cxn>
                                  <a:cxn ang="T22">
                                    <a:pos x="T12" y="T13"/>
                                  </a:cxn>
                                  <a:cxn ang="T23">
                                    <a:pos x="T14" y="T15"/>
                                  </a:cxn>
                                </a:cxnLst>
                                <a:rect l="T24" t="T25" r="T26" b="T27"/>
                                <a:pathLst>
                                  <a:path w="21600" h="21600">
                                    <a:moveTo>
                                      <a:pt x="0" y="10800"/>
                                    </a:moveTo>
                                    <a:cubicBezTo>
                                      <a:pt x="0" y="4835"/>
                                      <a:pt x="4835" y="0"/>
                                      <a:pt x="10800" y="0"/>
                                    </a:cubicBezTo>
                                    <a:cubicBezTo>
                                      <a:pt x="16765" y="0"/>
                                      <a:pt x="21600" y="4835"/>
                                      <a:pt x="21600" y="10800"/>
                                    </a:cubicBezTo>
                                    <a:cubicBezTo>
                                      <a:pt x="21600" y="16765"/>
                                      <a:pt x="16765" y="21600"/>
                                      <a:pt x="10800" y="21600"/>
                                    </a:cubicBezTo>
                                    <a:cubicBezTo>
                                      <a:pt x="4835" y="21600"/>
                                      <a:pt x="0" y="16765"/>
                                      <a:pt x="0" y="10800"/>
                                    </a:cubicBezTo>
                                    <a:close/>
                                    <a:moveTo>
                                      <a:pt x="5400" y="10800"/>
                                    </a:moveTo>
                                    <a:cubicBezTo>
                                      <a:pt x="5400" y="13782"/>
                                      <a:pt x="7818" y="16200"/>
                                      <a:pt x="10800" y="16200"/>
                                    </a:cubicBezTo>
                                    <a:cubicBezTo>
                                      <a:pt x="13782" y="16200"/>
                                      <a:pt x="16200" y="13782"/>
                                      <a:pt x="16200" y="10800"/>
                                    </a:cubicBezTo>
                                    <a:cubicBezTo>
                                      <a:pt x="16200" y="7818"/>
                                      <a:pt x="13782" y="5400"/>
                                      <a:pt x="10800" y="5400"/>
                                    </a:cubicBezTo>
                                    <a:cubicBezTo>
                                      <a:pt x="7818" y="5400"/>
                                      <a:pt x="5400" y="7818"/>
                                      <a:pt x="5400" y="10800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rgbClr val="FF9900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US" dirty="0"/>
                              </a:p>
                            </p:txBody>
                          </p:sp>
                          <p:sp>
                            <p:nvSpPr>
                              <p:cNvPr id="748" name="AutoShape 27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332288" y="3751263"/>
                                <a:ext cx="76200" cy="76200"/>
                              </a:xfrm>
                              <a:custGeom>
                                <a:avLst/>
                                <a:gdLst>
                                  <a:gd name="T0" fmla="*/ 2147483647 w 21600"/>
                                  <a:gd name="T1" fmla="*/ 0 h 21600"/>
                                  <a:gd name="T2" fmla="*/ 2147483647 w 21600"/>
                                  <a:gd name="T3" fmla="*/ 2147483647 h 21600"/>
                                  <a:gd name="T4" fmla="*/ 0 w 21600"/>
                                  <a:gd name="T5" fmla="*/ 2147483647 h 21600"/>
                                  <a:gd name="T6" fmla="*/ 2147483647 w 21600"/>
                                  <a:gd name="T7" fmla="*/ 2147483647 h 21600"/>
                                  <a:gd name="T8" fmla="*/ 2147483647 w 21600"/>
                                  <a:gd name="T9" fmla="*/ 2147483647 h 21600"/>
                                  <a:gd name="T10" fmla="*/ 2147483647 w 21600"/>
                                  <a:gd name="T11" fmla="*/ 2147483647 h 21600"/>
                                  <a:gd name="T12" fmla="*/ 2147483647 w 21600"/>
                                  <a:gd name="T13" fmla="*/ 2147483647 h 21600"/>
                                  <a:gd name="T14" fmla="*/ 2147483647 w 21600"/>
                                  <a:gd name="T15" fmla="*/ 2147483647 h 21600"/>
                                  <a:gd name="T16" fmla="*/ 0 60000 65536"/>
                                  <a:gd name="T17" fmla="*/ 0 60000 65536"/>
                                  <a:gd name="T18" fmla="*/ 0 60000 65536"/>
                                  <a:gd name="T19" fmla="*/ 0 60000 65536"/>
                                  <a:gd name="T20" fmla="*/ 0 60000 65536"/>
                                  <a:gd name="T21" fmla="*/ 0 60000 65536"/>
                                  <a:gd name="T22" fmla="*/ 0 60000 65536"/>
                                  <a:gd name="T23" fmla="*/ 0 60000 65536"/>
                                  <a:gd name="T24" fmla="*/ 3163 w 21600"/>
                                  <a:gd name="T25" fmla="*/ 3163 h 21600"/>
                                  <a:gd name="T26" fmla="*/ 18437 w 21600"/>
                                  <a:gd name="T27" fmla="*/ 18437 h 21600"/>
                                </a:gdLst>
                                <a:ahLst/>
                                <a:cxnLst>
                                  <a:cxn ang="T16">
                                    <a:pos x="T0" y="T1"/>
                                  </a:cxn>
                                  <a:cxn ang="T17">
                                    <a:pos x="T2" y="T3"/>
                                  </a:cxn>
                                  <a:cxn ang="T18">
                                    <a:pos x="T4" y="T5"/>
                                  </a:cxn>
                                  <a:cxn ang="T19">
                                    <a:pos x="T6" y="T7"/>
                                  </a:cxn>
                                  <a:cxn ang="T20">
                                    <a:pos x="T8" y="T9"/>
                                  </a:cxn>
                                  <a:cxn ang="T21">
                                    <a:pos x="T10" y="T11"/>
                                  </a:cxn>
                                  <a:cxn ang="T22">
                                    <a:pos x="T12" y="T13"/>
                                  </a:cxn>
                                  <a:cxn ang="T23">
                                    <a:pos x="T14" y="T15"/>
                                  </a:cxn>
                                </a:cxnLst>
                                <a:rect l="T24" t="T25" r="T26" b="T27"/>
                                <a:pathLst>
                                  <a:path w="21600" h="21600">
                                    <a:moveTo>
                                      <a:pt x="0" y="10800"/>
                                    </a:moveTo>
                                    <a:cubicBezTo>
                                      <a:pt x="0" y="4835"/>
                                      <a:pt x="4835" y="0"/>
                                      <a:pt x="10800" y="0"/>
                                    </a:cubicBezTo>
                                    <a:cubicBezTo>
                                      <a:pt x="16765" y="0"/>
                                      <a:pt x="21600" y="4835"/>
                                      <a:pt x="21600" y="10800"/>
                                    </a:cubicBezTo>
                                    <a:cubicBezTo>
                                      <a:pt x="21600" y="16765"/>
                                      <a:pt x="16765" y="21600"/>
                                      <a:pt x="10800" y="21600"/>
                                    </a:cubicBezTo>
                                    <a:cubicBezTo>
                                      <a:pt x="4835" y="21600"/>
                                      <a:pt x="0" y="16765"/>
                                      <a:pt x="0" y="10800"/>
                                    </a:cubicBezTo>
                                    <a:close/>
                                    <a:moveTo>
                                      <a:pt x="5400" y="10800"/>
                                    </a:moveTo>
                                    <a:cubicBezTo>
                                      <a:pt x="5400" y="13782"/>
                                      <a:pt x="7818" y="16200"/>
                                      <a:pt x="10800" y="16200"/>
                                    </a:cubicBezTo>
                                    <a:cubicBezTo>
                                      <a:pt x="13782" y="16200"/>
                                      <a:pt x="16200" y="13782"/>
                                      <a:pt x="16200" y="10800"/>
                                    </a:cubicBezTo>
                                    <a:cubicBezTo>
                                      <a:pt x="16200" y="7818"/>
                                      <a:pt x="13782" y="5400"/>
                                      <a:pt x="10800" y="5400"/>
                                    </a:cubicBezTo>
                                    <a:cubicBezTo>
                                      <a:pt x="7818" y="5400"/>
                                      <a:pt x="5400" y="7818"/>
                                      <a:pt x="5400" y="10800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rgbClr val="FF9900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US" dirty="0"/>
                              </a:p>
                            </p:txBody>
                          </p:sp>
                          <p:sp>
                            <p:nvSpPr>
                              <p:cNvPr id="749" name="Oval 27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031875" y="6578600"/>
                                <a:ext cx="55563" cy="55563"/>
                              </a:xfrm>
                              <a:prstGeom prst="ellipse">
                                <a:avLst/>
                              </a:prstGeom>
                              <a:solidFill>
                                <a:schemeClr val="tx1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algn="ctr" eaLnBrk="0" hangingPunct="0">
                                  <a:lnSpc>
                                    <a:spcPct val="80000"/>
                                  </a:lnSpc>
                                  <a:buClr>
                                    <a:srgbClr val="FFFF00"/>
                                  </a:buClr>
                                  <a:buSzPct val="75000"/>
                                </a:pPr>
                                <a:endParaRPr lang="en-IN" sz="2000" b="1" dirty="0">
                                  <a:solidFill>
                                    <a:srgbClr val="FF0000"/>
                                  </a:solidFill>
                                  <a:latin typeface="Calibri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50" name="Oval 28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41325" y="2884488"/>
                                <a:ext cx="55563" cy="55562"/>
                              </a:xfrm>
                              <a:prstGeom prst="ellipse">
                                <a:avLst/>
                              </a:prstGeom>
                              <a:solidFill>
                                <a:schemeClr val="tx1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algn="ctr" eaLnBrk="0" hangingPunct="0">
                                  <a:lnSpc>
                                    <a:spcPct val="80000"/>
                                  </a:lnSpc>
                                  <a:buClr>
                                    <a:srgbClr val="FFFF00"/>
                                  </a:buClr>
                                  <a:buSzPct val="75000"/>
                                </a:pPr>
                                <a:endParaRPr lang="en-IN" sz="2000" b="1" dirty="0">
                                  <a:solidFill>
                                    <a:srgbClr val="FF0000"/>
                                  </a:solidFill>
                                  <a:latin typeface="Calibri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51" name="Oval 28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265488" y="820738"/>
                                <a:ext cx="73025" cy="73025"/>
                              </a:xfrm>
                              <a:prstGeom prst="ellipse">
                                <a:avLst/>
                              </a:prstGeom>
                              <a:solidFill>
                                <a:schemeClr val="tx1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algn="ctr" eaLnBrk="0" hangingPunct="0">
                                  <a:lnSpc>
                                    <a:spcPct val="80000"/>
                                  </a:lnSpc>
                                  <a:buClr>
                                    <a:srgbClr val="FFFF00"/>
                                  </a:buClr>
                                  <a:buSzPct val="75000"/>
                                </a:pPr>
                                <a:endParaRPr lang="en-IN" sz="2000" b="1" dirty="0">
                                  <a:solidFill>
                                    <a:srgbClr val="FF0000"/>
                                  </a:solidFill>
                                  <a:latin typeface="Calibri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52" name="Oval 28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930275" y="3170238"/>
                                <a:ext cx="73025" cy="73025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CC3300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algn="ctr" eaLnBrk="0" hangingPunct="0">
                                  <a:lnSpc>
                                    <a:spcPct val="80000"/>
                                  </a:lnSpc>
                                  <a:buClr>
                                    <a:srgbClr val="FFFF00"/>
                                  </a:buClr>
                                  <a:buSzPct val="75000"/>
                                </a:pPr>
                                <a:endParaRPr lang="en-IN" sz="2000" b="1" dirty="0">
                                  <a:solidFill>
                                    <a:srgbClr val="FF0000"/>
                                  </a:solidFill>
                                  <a:latin typeface="Calibri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53" name="AutoShape 29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204075" y="2325688"/>
                                <a:ext cx="76200" cy="76200"/>
                              </a:xfrm>
                              <a:custGeom>
                                <a:avLst/>
                                <a:gdLst>
                                  <a:gd name="T0" fmla="*/ 2147483647 w 21600"/>
                                  <a:gd name="T1" fmla="*/ 0 h 21600"/>
                                  <a:gd name="T2" fmla="*/ 2147483647 w 21600"/>
                                  <a:gd name="T3" fmla="*/ 2147483647 h 21600"/>
                                  <a:gd name="T4" fmla="*/ 0 w 21600"/>
                                  <a:gd name="T5" fmla="*/ 2147483647 h 21600"/>
                                  <a:gd name="T6" fmla="*/ 2147483647 w 21600"/>
                                  <a:gd name="T7" fmla="*/ 2147483647 h 21600"/>
                                  <a:gd name="T8" fmla="*/ 2147483647 w 21600"/>
                                  <a:gd name="T9" fmla="*/ 2147483647 h 21600"/>
                                  <a:gd name="T10" fmla="*/ 2147483647 w 21600"/>
                                  <a:gd name="T11" fmla="*/ 2147483647 h 21600"/>
                                  <a:gd name="T12" fmla="*/ 2147483647 w 21600"/>
                                  <a:gd name="T13" fmla="*/ 2147483647 h 21600"/>
                                  <a:gd name="T14" fmla="*/ 2147483647 w 21600"/>
                                  <a:gd name="T15" fmla="*/ 2147483647 h 21600"/>
                                  <a:gd name="T16" fmla="*/ 0 60000 65536"/>
                                  <a:gd name="T17" fmla="*/ 0 60000 65536"/>
                                  <a:gd name="T18" fmla="*/ 0 60000 65536"/>
                                  <a:gd name="T19" fmla="*/ 0 60000 65536"/>
                                  <a:gd name="T20" fmla="*/ 0 60000 65536"/>
                                  <a:gd name="T21" fmla="*/ 0 60000 65536"/>
                                  <a:gd name="T22" fmla="*/ 0 60000 65536"/>
                                  <a:gd name="T23" fmla="*/ 0 60000 65536"/>
                                  <a:gd name="T24" fmla="*/ 3163 w 21600"/>
                                  <a:gd name="T25" fmla="*/ 3163 h 21600"/>
                                  <a:gd name="T26" fmla="*/ 18437 w 21600"/>
                                  <a:gd name="T27" fmla="*/ 18437 h 21600"/>
                                </a:gdLst>
                                <a:ahLst/>
                                <a:cxnLst>
                                  <a:cxn ang="T16">
                                    <a:pos x="T0" y="T1"/>
                                  </a:cxn>
                                  <a:cxn ang="T17">
                                    <a:pos x="T2" y="T3"/>
                                  </a:cxn>
                                  <a:cxn ang="T18">
                                    <a:pos x="T4" y="T5"/>
                                  </a:cxn>
                                  <a:cxn ang="T19">
                                    <a:pos x="T6" y="T7"/>
                                  </a:cxn>
                                  <a:cxn ang="T20">
                                    <a:pos x="T8" y="T9"/>
                                  </a:cxn>
                                  <a:cxn ang="T21">
                                    <a:pos x="T10" y="T11"/>
                                  </a:cxn>
                                  <a:cxn ang="T22">
                                    <a:pos x="T12" y="T13"/>
                                  </a:cxn>
                                  <a:cxn ang="T23">
                                    <a:pos x="T14" y="T15"/>
                                  </a:cxn>
                                </a:cxnLst>
                                <a:rect l="T24" t="T25" r="T26" b="T27"/>
                                <a:pathLst>
                                  <a:path w="21600" h="21600">
                                    <a:moveTo>
                                      <a:pt x="0" y="10800"/>
                                    </a:moveTo>
                                    <a:cubicBezTo>
                                      <a:pt x="0" y="4835"/>
                                      <a:pt x="4835" y="0"/>
                                      <a:pt x="10800" y="0"/>
                                    </a:cubicBezTo>
                                    <a:cubicBezTo>
                                      <a:pt x="16765" y="0"/>
                                      <a:pt x="21600" y="4835"/>
                                      <a:pt x="21600" y="10800"/>
                                    </a:cubicBezTo>
                                    <a:cubicBezTo>
                                      <a:pt x="21600" y="16765"/>
                                      <a:pt x="16765" y="21600"/>
                                      <a:pt x="10800" y="21600"/>
                                    </a:cubicBezTo>
                                    <a:cubicBezTo>
                                      <a:pt x="4835" y="21600"/>
                                      <a:pt x="0" y="16765"/>
                                      <a:pt x="0" y="10800"/>
                                    </a:cubicBezTo>
                                    <a:close/>
                                    <a:moveTo>
                                      <a:pt x="5400" y="10800"/>
                                    </a:moveTo>
                                    <a:cubicBezTo>
                                      <a:pt x="5400" y="13782"/>
                                      <a:pt x="7818" y="16200"/>
                                      <a:pt x="10800" y="16200"/>
                                    </a:cubicBezTo>
                                    <a:cubicBezTo>
                                      <a:pt x="13782" y="16200"/>
                                      <a:pt x="16200" y="13782"/>
                                      <a:pt x="16200" y="10800"/>
                                    </a:cubicBezTo>
                                    <a:cubicBezTo>
                                      <a:pt x="16200" y="7818"/>
                                      <a:pt x="13782" y="5400"/>
                                      <a:pt x="10800" y="5400"/>
                                    </a:cubicBezTo>
                                    <a:cubicBezTo>
                                      <a:pt x="7818" y="5400"/>
                                      <a:pt x="5400" y="7818"/>
                                      <a:pt x="5400" y="10800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rgbClr val="FF9900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US" dirty="0"/>
                              </a:p>
                            </p:txBody>
                          </p:sp>
                          <p:sp>
                            <p:nvSpPr>
                              <p:cNvPr id="754" name="AutoShape 29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299325" y="1182688"/>
                                <a:ext cx="76200" cy="76200"/>
                              </a:xfrm>
                              <a:custGeom>
                                <a:avLst/>
                                <a:gdLst>
                                  <a:gd name="T0" fmla="*/ 2147483647 w 21600"/>
                                  <a:gd name="T1" fmla="*/ 0 h 21600"/>
                                  <a:gd name="T2" fmla="*/ 2147483647 w 21600"/>
                                  <a:gd name="T3" fmla="*/ 2147483647 h 21600"/>
                                  <a:gd name="T4" fmla="*/ 0 w 21600"/>
                                  <a:gd name="T5" fmla="*/ 2147483647 h 21600"/>
                                  <a:gd name="T6" fmla="*/ 2147483647 w 21600"/>
                                  <a:gd name="T7" fmla="*/ 2147483647 h 21600"/>
                                  <a:gd name="T8" fmla="*/ 2147483647 w 21600"/>
                                  <a:gd name="T9" fmla="*/ 2147483647 h 21600"/>
                                  <a:gd name="T10" fmla="*/ 2147483647 w 21600"/>
                                  <a:gd name="T11" fmla="*/ 2147483647 h 21600"/>
                                  <a:gd name="T12" fmla="*/ 2147483647 w 21600"/>
                                  <a:gd name="T13" fmla="*/ 2147483647 h 21600"/>
                                  <a:gd name="T14" fmla="*/ 2147483647 w 21600"/>
                                  <a:gd name="T15" fmla="*/ 2147483647 h 21600"/>
                                  <a:gd name="T16" fmla="*/ 0 60000 65536"/>
                                  <a:gd name="T17" fmla="*/ 0 60000 65536"/>
                                  <a:gd name="T18" fmla="*/ 0 60000 65536"/>
                                  <a:gd name="T19" fmla="*/ 0 60000 65536"/>
                                  <a:gd name="T20" fmla="*/ 0 60000 65536"/>
                                  <a:gd name="T21" fmla="*/ 0 60000 65536"/>
                                  <a:gd name="T22" fmla="*/ 0 60000 65536"/>
                                  <a:gd name="T23" fmla="*/ 0 60000 65536"/>
                                  <a:gd name="T24" fmla="*/ 3163 w 21600"/>
                                  <a:gd name="T25" fmla="*/ 3163 h 21600"/>
                                  <a:gd name="T26" fmla="*/ 18437 w 21600"/>
                                  <a:gd name="T27" fmla="*/ 18437 h 21600"/>
                                </a:gdLst>
                                <a:ahLst/>
                                <a:cxnLst>
                                  <a:cxn ang="T16">
                                    <a:pos x="T0" y="T1"/>
                                  </a:cxn>
                                  <a:cxn ang="T17">
                                    <a:pos x="T2" y="T3"/>
                                  </a:cxn>
                                  <a:cxn ang="T18">
                                    <a:pos x="T4" y="T5"/>
                                  </a:cxn>
                                  <a:cxn ang="T19">
                                    <a:pos x="T6" y="T7"/>
                                  </a:cxn>
                                  <a:cxn ang="T20">
                                    <a:pos x="T8" y="T9"/>
                                  </a:cxn>
                                  <a:cxn ang="T21">
                                    <a:pos x="T10" y="T11"/>
                                  </a:cxn>
                                  <a:cxn ang="T22">
                                    <a:pos x="T12" y="T13"/>
                                  </a:cxn>
                                  <a:cxn ang="T23">
                                    <a:pos x="T14" y="T15"/>
                                  </a:cxn>
                                </a:cxnLst>
                                <a:rect l="T24" t="T25" r="T26" b="T27"/>
                                <a:pathLst>
                                  <a:path w="21600" h="21600">
                                    <a:moveTo>
                                      <a:pt x="0" y="10800"/>
                                    </a:moveTo>
                                    <a:cubicBezTo>
                                      <a:pt x="0" y="4835"/>
                                      <a:pt x="4835" y="0"/>
                                      <a:pt x="10800" y="0"/>
                                    </a:cubicBezTo>
                                    <a:cubicBezTo>
                                      <a:pt x="16765" y="0"/>
                                      <a:pt x="21600" y="4835"/>
                                      <a:pt x="21600" y="10800"/>
                                    </a:cubicBezTo>
                                    <a:cubicBezTo>
                                      <a:pt x="21600" y="16765"/>
                                      <a:pt x="16765" y="21600"/>
                                      <a:pt x="10800" y="21600"/>
                                    </a:cubicBezTo>
                                    <a:cubicBezTo>
                                      <a:pt x="4835" y="21600"/>
                                      <a:pt x="0" y="16765"/>
                                      <a:pt x="0" y="10800"/>
                                    </a:cubicBezTo>
                                    <a:close/>
                                    <a:moveTo>
                                      <a:pt x="5400" y="10800"/>
                                    </a:moveTo>
                                    <a:cubicBezTo>
                                      <a:pt x="5400" y="13782"/>
                                      <a:pt x="7818" y="16200"/>
                                      <a:pt x="10800" y="16200"/>
                                    </a:cubicBezTo>
                                    <a:cubicBezTo>
                                      <a:pt x="13782" y="16200"/>
                                      <a:pt x="16200" y="13782"/>
                                      <a:pt x="16200" y="10800"/>
                                    </a:cubicBezTo>
                                    <a:cubicBezTo>
                                      <a:pt x="16200" y="7818"/>
                                      <a:pt x="13782" y="5400"/>
                                      <a:pt x="10800" y="5400"/>
                                    </a:cubicBezTo>
                                    <a:cubicBezTo>
                                      <a:pt x="7818" y="5400"/>
                                      <a:pt x="5400" y="7818"/>
                                      <a:pt x="5400" y="10800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rgbClr val="FF9900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US" dirty="0"/>
                              </a:p>
                            </p:txBody>
                          </p:sp>
                          <p:sp>
                            <p:nvSpPr>
                              <p:cNvPr id="755" name="AutoShape 29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275013" y="3911600"/>
                                <a:ext cx="109537" cy="109538"/>
                              </a:xfrm>
                              <a:prstGeom prst="flowChartConnector">
                                <a:avLst/>
                              </a:prstGeom>
                              <a:noFill/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algn="ctr" eaLnBrk="0" hangingPunct="0">
                                  <a:lnSpc>
                                    <a:spcPct val="80000"/>
                                  </a:lnSpc>
                                  <a:buClr>
                                    <a:srgbClr val="FFFF00"/>
                                  </a:buClr>
                                  <a:buSzPct val="75000"/>
                                </a:pPr>
                                <a:endParaRPr lang="en-IN" sz="2000" b="1" dirty="0">
                                  <a:solidFill>
                                    <a:srgbClr val="FF0000"/>
                                  </a:solidFill>
                                  <a:latin typeface="Calibri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56" name="Oval 32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584825" y="2382838"/>
                                <a:ext cx="73025" cy="73025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CC3300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algn="ctr" eaLnBrk="0" hangingPunct="0">
                                  <a:lnSpc>
                                    <a:spcPct val="80000"/>
                                  </a:lnSpc>
                                  <a:buClr>
                                    <a:srgbClr val="FFFF00"/>
                                  </a:buClr>
                                  <a:buSzPct val="75000"/>
                                </a:pPr>
                                <a:endParaRPr lang="en-IN" sz="2000" b="1" dirty="0">
                                  <a:solidFill>
                                    <a:srgbClr val="FF0000"/>
                                  </a:solidFill>
                                  <a:latin typeface="Calibri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57" name="Oval 27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251325" y="3705225"/>
                                <a:ext cx="73025" cy="73025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CC3300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algn="ctr" eaLnBrk="0" hangingPunct="0">
                                  <a:lnSpc>
                                    <a:spcPct val="80000"/>
                                  </a:lnSpc>
                                  <a:buClr>
                                    <a:srgbClr val="FFFF00"/>
                                  </a:buClr>
                                  <a:buSzPct val="75000"/>
                                </a:pPr>
                                <a:endParaRPr lang="en-IN" sz="2000" b="1" dirty="0">
                                  <a:solidFill>
                                    <a:srgbClr val="FF0000"/>
                                  </a:solidFill>
                                  <a:latin typeface="Calibri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58" name="Oval 19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343150" y="3570288"/>
                                <a:ext cx="73025" cy="73025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CC3300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algn="ctr" eaLnBrk="0" hangingPunct="0">
                                  <a:lnSpc>
                                    <a:spcPct val="80000"/>
                                  </a:lnSpc>
                                  <a:buClr>
                                    <a:srgbClr val="FFFF00"/>
                                  </a:buClr>
                                  <a:buSzPct val="75000"/>
                                </a:pPr>
                                <a:endParaRPr lang="en-IN" sz="2000" b="1" dirty="0">
                                  <a:solidFill>
                                    <a:srgbClr val="FF0000"/>
                                  </a:solidFill>
                                  <a:latin typeface="Calibri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59" name="Oval 24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389188" y="1362075"/>
                                <a:ext cx="73025" cy="73025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CC3300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algn="ctr" eaLnBrk="0" hangingPunct="0">
                                  <a:lnSpc>
                                    <a:spcPct val="80000"/>
                                  </a:lnSpc>
                                  <a:buClr>
                                    <a:srgbClr val="FFFF00"/>
                                  </a:buClr>
                                  <a:buSzPct val="75000"/>
                                </a:pPr>
                                <a:endParaRPr lang="en-IN" sz="2000" b="1" dirty="0">
                                  <a:solidFill>
                                    <a:srgbClr val="FF0000"/>
                                  </a:solidFill>
                                  <a:latin typeface="Calibri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60" name="Oval 26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046538" y="3527425"/>
                                <a:ext cx="73025" cy="73025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CC3300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algn="ctr" eaLnBrk="0" hangingPunct="0">
                                  <a:lnSpc>
                                    <a:spcPct val="80000"/>
                                  </a:lnSpc>
                                  <a:buClr>
                                    <a:srgbClr val="FFFF00"/>
                                  </a:buClr>
                                  <a:buSzPct val="75000"/>
                                </a:pPr>
                                <a:endParaRPr lang="en-IN" sz="2000" b="1" dirty="0">
                                  <a:solidFill>
                                    <a:srgbClr val="FF0000"/>
                                  </a:solidFill>
                                  <a:latin typeface="Calibri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61" name="Oval 27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060575" y="6099175"/>
                                <a:ext cx="73025" cy="74613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CC3300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algn="ctr" eaLnBrk="0" hangingPunct="0">
                                  <a:lnSpc>
                                    <a:spcPct val="80000"/>
                                  </a:lnSpc>
                                  <a:buClr>
                                    <a:srgbClr val="FFFF00"/>
                                  </a:buClr>
                                  <a:buSzPct val="75000"/>
                                </a:pPr>
                                <a:endParaRPr lang="en-IN" sz="2000" b="1" dirty="0">
                                  <a:solidFill>
                                    <a:srgbClr val="FF0000"/>
                                  </a:solidFill>
                                  <a:latin typeface="Calibri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62" name="Oval 25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910138" y="2357438"/>
                                <a:ext cx="73025" cy="73025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CC3300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pPr algn="ctr" eaLnBrk="0" hangingPunct="0">
                                  <a:lnSpc>
                                    <a:spcPct val="80000"/>
                                  </a:lnSpc>
                                  <a:buClr>
                                    <a:srgbClr val="FFFF00"/>
                                  </a:buClr>
                                  <a:buSzPct val="75000"/>
                                </a:pPr>
                                <a:endParaRPr lang="en-IN" sz="2000" b="1" dirty="0">
                                  <a:solidFill>
                                    <a:srgbClr val="FF0000"/>
                                  </a:solidFill>
                                  <a:latin typeface="Calibri" pitchFamily="34" charset="0"/>
                                </a:endParaRPr>
                              </a:p>
                            </p:txBody>
                          </p:sp>
                          <p:grpSp>
                            <p:nvGrpSpPr>
                              <p:cNvPr id="763" name="Group 170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4324350" y="1009650"/>
                                <a:ext cx="371475" cy="246063"/>
                                <a:chOff x="3237" y="916"/>
                                <a:chExt cx="234" cy="155"/>
                              </a:xfrm>
                            </p:grpSpPr>
                            <p:sp>
                              <p:nvSpPr>
                                <p:cNvPr id="773" name="AutoShape 171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300" y="938"/>
                                  <a:ext cx="86" cy="86"/>
                                </a:xfrm>
                                <a:prstGeom prst="flowChartConnector">
                                  <a:avLst/>
                                </a:prstGeom>
                                <a:solidFill>
                                  <a:srgbClr val="FFCC66"/>
                                </a:solidFill>
                                <a:ln w="9525">
                                  <a:solidFill>
                                    <a:srgbClr val="FFFF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 dirty="0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774" name="Text Box 172"/>
                                <p:cNvSpPr txBox="1"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237" y="916"/>
                                  <a:ext cx="234" cy="155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rgbClr val="000000"/>
                                      </a:solidFill>
                                      <a:miter lim="800000"/>
                                      <a:headEnd/>
                                      <a:tailEnd/>
                                    </a14:hiddenLine>
                                  </a:ext>
                                </a:extLst>
                              </p:spPr>
                              <p:txBody>
                                <a:bodyPr>
                                  <a:spAutoFit/>
                                </a:bodyPr>
                                <a:lstStyle>
                                  <a:lvl1pPr eaLnBrk="0" hangingPunct="0">
                                    <a:defRPr>
                                      <a:solidFill>
                                        <a:schemeClr val="tx1"/>
                                      </a:solidFill>
                                      <a:latin typeface="Arial" charset="0"/>
                                      <a:cs typeface="Arial" charset="0"/>
                                    </a:defRPr>
                                  </a:lvl1pPr>
                                  <a:lvl2pPr marL="742950" indent="-285750" eaLnBrk="0" hangingPunct="0">
                                    <a:defRPr>
                                      <a:solidFill>
                                        <a:schemeClr val="tx1"/>
                                      </a:solidFill>
                                      <a:latin typeface="Arial" charset="0"/>
                                      <a:cs typeface="Arial" charset="0"/>
                                    </a:defRPr>
                                  </a:lvl2pPr>
                                  <a:lvl3pPr marL="1143000" indent="-228600" eaLnBrk="0" hangingPunct="0">
                                    <a:defRPr>
                                      <a:solidFill>
                                        <a:schemeClr val="tx1"/>
                                      </a:solidFill>
                                      <a:latin typeface="Arial" charset="0"/>
                                      <a:cs typeface="Arial" charset="0"/>
                                    </a:defRPr>
                                  </a:lvl3pPr>
                                  <a:lvl4pPr marL="1600200" indent="-228600" eaLnBrk="0" hangingPunct="0">
                                    <a:defRPr>
                                      <a:solidFill>
                                        <a:schemeClr val="tx1"/>
                                      </a:solidFill>
                                      <a:latin typeface="Arial" charset="0"/>
                                      <a:cs typeface="Arial" charset="0"/>
                                    </a:defRPr>
                                  </a:lvl4pPr>
                                  <a:lvl5pPr marL="2057400" indent="-228600" eaLnBrk="0" hangingPunct="0">
                                    <a:defRPr>
                                      <a:solidFill>
                                        <a:schemeClr val="tx1"/>
                                      </a:solidFill>
                                      <a:latin typeface="Arial" charset="0"/>
                                      <a:cs typeface="Arial" charset="0"/>
                                    </a:defRPr>
                                  </a:lvl5pPr>
                                  <a:lvl6pPr marL="25146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>
                                      <a:solidFill>
                                        <a:schemeClr val="tx1"/>
                                      </a:solidFill>
                                      <a:latin typeface="Arial" charset="0"/>
                                      <a:cs typeface="Arial" charset="0"/>
                                    </a:defRPr>
                                  </a:lvl6pPr>
                                  <a:lvl7pPr marL="29718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>
                                      <a:solidFill>
                                        <a:schemeClr val="tx1"/>
                                      </a:solidFill>
                                      <a:latin typeface="Arial" charset="0"/>
                                      <a:cs typeface="Arial" charset="0"/>
                                    </a:defRPr>
                                  </a:lvl7pPr>
                                  <a:lvl8pPr marL="34290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>
                                      <a:solidFill>
                                        <a:schemeClr val="tx1"/>
                                      </a:solidFill>
                                      <a:latin typeface="Arial" charset="0"/>
                                      <a:cs typeface="Arial" charset="0"/>
                                    </a:defRPr>
                                  </a:lvl8pPr>
                                  <a:lvl9pPr marL="38862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>
                                      <a:solidFill>
                                        <a:schemeClr val="tx1"/>
                                      </a:solidFill>
                                      <a:latin typeface="Arial" charset="0"/>
                                      <a:cs typeface="Arial" charset="0"/>
                                    </a:defRPr>
                                  </a:lvl9pPr>
                                </a:lstStyle>
                                <a:p>
                                  <a:pPr algn="ctr">
                                    <a:lnSpc>
                                      <a:spcPct val="80000"/>
                                    </a:lnSpc>
                                    <a:spcBef>
                                      <a:spcPct val="50000"/>
                                    </a:spcBef>
                                    <a:buClr>
                                      <a:srgbClr val="FFFF00"/>
                                    </a:buClr>
                                    <a:buSzPct val="75000"/>
                                  </a:pPr>
                                  <a:r>
                                    <a:rPr lang="en-US" sz="1200" b="1" dirty="0">
                                      <a:solidFill>
                                        <a:schemeClr val="bg2"/>
                                      </a:solidFill>
                                      <a:latin typeface="Calibri" pitchFamily="34" charset="0"/>
                                    </a:rPr>
                                    <a:t>P</a:t>
                                  </a:r>
                                </a:p>
                              </p:txBody>
                            </p:sp>
                          </p:grpSp>
                          <p:grpSp>
                            <p:nvGrpSpPr>
                              <p:cNvPr id="764" name="Group 173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6000750" y="2466975"/>
                                <a:ext cx="371475" cy="247650"/>
                                <a:chOff x="3237" y="916"/>
                                <a:chExt cx="234" cy="155"/>
                              </a:xfrm>
                            </p:grpSpPr>
                            <p:sp>
                              <p:nvSpPr>
                                <p:cNvPr id="771" name="AutoShape 17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300" y="938"/>
                                  <a:ext cx="86" cy="86"/>
                                </a:xfrm>
                                <a:prstGeom prst="flowChartConnector">
                                  <a:avLst/>
                                </a:prstGeom>
                                <a:solidFill>
                                  <a:srgbClr val="FFCC66"/>
                                </a:solidFill>
                                <a:ln w="9525">
                                  <a:solidFill>
                                    <a:srgbClr val="FFFF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 dirty="0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772" name="Text Box 175"/>
                                <p:cNvSpPr txBox="1"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237" y="916"/>
                                  <a:ext cx="234" cy="155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rgbClr val="000000"/>
                                      </a:solidFill>
                                      <a:miter lim="800000"/>
                                      <a:headEnd/>
                                      <a:tailEnd/>
                                    </a14:hiddenLine>
                                  </a:ext>
                                </a:extLst>
                              </p:spPr>
                              <p:txBody>
                                <a:bodyPr>
                                  <a:spAutoFit/>
                                </a:bodyPr>
                                <a:lstStyle>
                                  <a:lvl1pPr eaLnBrk="0" hangingPunct="0">
                                    <a:defRPr>
                                      <a:solidFill>
                                        <a:schemeClr val="tx1"/>
                                      </a:solidFill>
                                      <a:latin typeface="Arial" charset="0"/>
                                      <a:cs typeface="Arial" charset="0"/>
                                    </a:defRPr>
                                  </a:lvl1pPr>
                                  <a:lvl2pPr marL="742950" indent="-285750" eaLnBrk="0" hangingPunct="0">
                                    <a:defRPr>
                                      <a:solidFill>
                                        <a:schemeClr val="tx1"/>
                                      </a:solidFill>
                                      <a:latin typeface="Arial" charset="0"/>
                                      <a:cs typeface="Arial" charset="0"/>
                                    </a:defRPr>
                                  </a:lvl2pPr>
                                  <a:lvl3pPr marL="1143000" indent="-228600" eaLnBrk="0" hangingPunct="0">
                                    <a:defRPr>
                                      <a:solidFill>
                                        <a:schemeClr val="tx1"/>
                                      </a:solidFill>
                                      <a:latin typeface="Arial" charset="0"/>
                                      <a:cs typeface="Arial" charset="0"/>
                                    </a:defRPr>
                                  </a:lvl3pPr>
                                  <a:lvl4pPr marL="1600200" indent="-228600" eaLnBrk="0" hangingPunct="0">
                                    <a:defRPr>
                                      <a:solidFill>
                                        <a:schemeClr val="tx1"/>
                                      </a:solidFill>
                                      <a:latin typeface="Arial" charset="0"/>
                                      <a:cs typeface="Arial" charset="0"/>
                                    </a:defRPr>
                                  </a:lvl4pPr>
                                  <a:lvl5pPr marL="2057400" indent="-228600" eaLnBrk="0" hangingPunct="0">
                                    <a:defRPr>
                                      <a:solidFill>
                                        <a:schemeClr val="tx1"/>
                                      </a:solidFill>
                                      <a:latin typeface="Arial" charset="0"/>
                                      <a:cs typeface="Arial" charset="0"/>
                                    </a:defRPr>
                                  </a:lvl5pPr>
                                  <a:lvl6pPr marL="25146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>
                                      <a:solidFill>
                                        <a:schemeClr val="tx1"/>
                                      </a:solidFill>
                                      <a:latin typeface="Arial" charset="0"/>
                                      <a:cs typeface="Arial" charset="0"/>
                                    </a:defRPr>
                                  </a:lvl6pPr>
                                  <a:lvl7pPr marL="29718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>
                                      <a:solidFill>
                                        <a:schemeClr val="tx1"/>
                                      </a:solidFill>
                                      <a:latin typeface="Arial" charset="0"/>
                                      <a:cs typeface="Arial" charset="0"/>
                                    </a:defRPr>
                                  </a:lvl7pPr>
                                  <a:lvl8pPr marL="34290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>
                                      <a:solidFill>
                                        <a:schemeClr val="tx1"/>
                                      </a:solidFill>
                                      <a:latin typeface="Arial" charset="0"/>
                                      <a:cs typeface="Arial" charset="0"/>
                                    </a:defRPr>
                                  </a:lvl8pPr>
                                  <a:lvl9pPr marL="38862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>
                                      <a:solidFill>
                                        <a:schemeClr val="tx1"/>
                                      </a:solidFill>
                                      <a:latin typeface="Arial" charset="0"/>
                                      <a:cs typeface="Arial" charset="0"/>
                                    </a:defRPr>
                                  </a:lvl9pPr>
                                </a:lstStyle>
                                <a:p>
                                  <a:pPr algn="ctr">
                                    <a:lnSpc>
                                      <a:spcPct val="80000"/>
                                    </a:lnSpc>
                                    <a:spcBef>
                                      <a:spcPct val="50000"/>
                                    </a:spcBef>
                                    <a:buClr>
                                      <a:srgbClr val="FFFF00"/>
                                    </a:buClr>
                                    <a:buSzPct val="75000"/>
                                  </a:pPr>
                                  <a:r>
                                    <a:rPr lang="en-US" sz="1200" b="1" dirty="0">
                                      <a:solidFill>
                                        <a:schemeClr val="bg2"/>
                                      </a:solidFill>
                                      <a:latin typeface="Calibri" pitchFamily="34" charset="0"/>
                                    </a:rPr>
                                    <a:t>P</a:t>
                                  </a:r>
                                </a:p>
                              </p:txBody>
                            </p:sp>
                          </p:grpSp>
                          <p:grpSp>
                            <p:nvGrpSpPr>
                              <p:cNvPr id="765" name="Group 176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2209800" y="3200400"/>
                                <a:ext cx="371475" cy="246063"/>
                                <a:chOff x="3237" y="916"/>
                                <a:chExt cx="234" cy="155"/>
                              </a:xfrm>
                            </p:grpSpPr>
                            <p:sp>
                              <p:nvSpPr>
                                <p:cNvPr id="769" name="AutoShape 177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300" y="938"/>
                                  <a:ext cx="86" cy="86"/>
                                </a:xfrm>
                                <a:prstGeom prst="flowChartConnector">
                                  <a:avLst/>
                                </a:prstGeom>
                                <a:solidFill>
                                  <a:srgbClr val="FFCC66"/>
                                </a:solidFill>
                                <a:ln w="9525">
                                  <a:solidFill>
                                    <a:srgbClr val="FFFF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 dirty="0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770" name="Text Box 178"/>
                                <p:cNvSpPr txBox="1"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237" y="916"/>
                                  <a:ext cx="234" cy="155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rgbClr val="000000"/>
                                      </a:solidFill>
                                      <a:miter lim="800000"/>
                                      <a:headEnd/>
                                      <a:tailEnd/>
                                    </a14:hiddenLine>
                                  </a:ext>
                                </a:extLst>
                              </p:spPr>
                              <p:txBody>
                                <a:bodyPr>
                                  <a:spAutoFit/>
                                </a:bodyPr>
                                <a:lstStyle>
                                  <a:lvl1pPr eaLnBrk="0" hangingPunct="0">
                                    <a:defRPr>
                                      <a:solidFill>
                                        <a:schemeClr val="tx1"/>
                                      </a:solidFill>
                                      <a:latin typeface="Arial" charset="0"/>
                                      <a:cs typeface="Arial" charset="0"/>
                                    </a:defRPr>
                                  </a:lvl1pPr>
                                  <a:lvl2pPr marL="742950" indent="-285750" eaLnBrk="0" hangingPunct="0">
                                    <a:defRPr>
                                      <a:solidFill>
                                        <a:schemeClr val="tx1"/>
                                      </a:solidFill>
                                      <a:latin typeface="Arial" charset="0"/>
                                      <a:cs typeface="Arial" charset="0"/>
                                    </a:defRPr>
                                  </a:lvl2pPr>
                                  <a:lvl3pPr marL="1143000" indent="-228600" eaLnBrk="0" hangingPunct="0">
                                    <a:defRPr>
                                      <a:solidFill>
                                        <a:schemeClr val="tx1"/>
                                      </a:solidFill>
                                      <a:latin typeface="Arial" charset="0"/>
                                      <a:cs typeface="Arial" charset="0"/>
                                    </a:defRPr>
                                  </a:lvl3pPr>
                                  <a:lvl4pPr marL="1600200" indent="-228600" eaLnBrk="0" hangingPunct="0">
                                    <a:defRPr>
                                      <a:solidFill>
                                        <a:schemeClr val="tx1"/>
                                      </a:solidFill>
                                      <a:latin typeface="Arial" charset="0"/>
                                      <a:cs typeface="Arial" charset="0"/>
                                    </a:defRPr>
                                  </a:lvl4pPr>
                                  <a:lvl5pPr marL="2057400" indent="-228600" eaLnBrk="0" hangingPunct="0">
                                    <a:defRPr>
                                      <a:solidFill>
                                        <a:schemeClr val="tx1"/>
                                      </a:solidFill>
                                      <a:latin typeface="Arial" charset="0"/>
                                      <a:cs typeface="Arial" charset="0"/>
                                    </a:defRPr>
                                  </a:lvl5pPr>
                                  <a:lvl6pPr marL="25146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>
                                      <a:solidFill>
                                        <a:schemeClr val="tx1"/>
                                      </a:solidFill>
                                      <a:latin typeface="Arial" charset="0"/>
                                      <a:cs typeface="Arial" charset="0"/>
                                    </a:defRPr>
                                  </a:lvl6pPr>
                                  <a:lvl7pPr marL="29718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>
                                      <a:solidFill>
                                        <a:schemeClr val="tx1"/>
                                      </a:solidFill>
                                      <a:latin typeface="Arial" charset="0"/>
                                      <a:cs typeface="Arial" charset="0"/>
                                    </a:defRPr>
                                  </a:lvl7pPr>
                                  <a:lvl8pPr marL="34290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>
                                      <a:solidFill>
                                        <a:schemeClr val="tx1"/>
                                      </a:solidFill>
                                      <a:latin typeface="Arial" charset="0"/>
                                      <a:cs typeface="Arial" charset="0"/>
                                    </a:defRPr>
                                  </a:lvl8pPr>
                                  <a:lvl9pPr marL="38862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>
                                      <a:solidFill>
                                        <a:schemeClr val="tx1"/>
                                      </a:solidFill>
                                      <a:latin typeface="Arial" charset="0"/>
                                      <a:cs typeface="Arial" charset="0"/>
                                    </a:defRPr>
                                  </a:lvl9pPr>
                                </a:lstStyle>
                                <a:p>
                                  <a:pPr algn="ctr">
                                    <a:lnSpc>
                                      <a:spcPct val="80000"/>
                                    </a:lnSpc>
                                    <a:spcBef>
                                      <a:spcPct val="50000"/>
                                    </a:spcBef>
                                    <a:buClr>
                                      <a:srgbClr val="FFFF00"/>
                                    </a:buClr>
                                    <a:buSzPct val="75000"/>
                                  </a:pPr>
                                  <a:r>
                                    <a:rPr lang="en-US" sz="1200" b="1" dirty="0">
                                      <a:solidFill>
                                        <a:schemeClr val="bg2"/>
                                      </a:solidFill>
                                      <a:latin typeface="Calibri" pitchFamily="34" charset="0"/>
                                    </a:rPr>
                                    <a:t>P</a:t>
                                  </a:r>
                                </a:p>
                              </p:txBody>
                            </p:sp>
                          </p:grpSp>
                          <p:grpSp>
                            <p:nvGrpSpPr>
                              <p:cNvPr id="766" name="Group 179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3267075" y="4114800"/>
                                <a:ext cx="371475" cy="246063"/>
                                <a:chOff x="3237" y="916"/>
                                <a:chExt cx="234" cy="155"/>
                              </a:xfrm>
                            </p:grpSpPr>
                            <p:sp>
                              <p:nvSpPr>
                                <p:cNvPr id="767" name="AutoShape 180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300" y="938"/>
                                  <a:ext cx="86" cy="86"/>
                                </a:xfrm>
                                <a:prstGeom prst="flowChartConnector">
                                  <a:avLst/>
                                </a:prstGeom>
                                <a:solidFill>
                                  <a:srgbClr val="FFCC66"/>
                                </a:solidFill>
                                <a:ln w="9525">
                                  <a:solidFill>
                                    <a:srgbClr val="FFFF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 dirty="0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768" name="Text Box 181"/>
                                <p:cNvSpPr txBox="1"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237" y="916"/>
                                  <a:ext cx="234" cy="155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rgbClr val="000000"/>
                                      </a:solidFill>
                                      <a:miter lim="800000"/>
                                      <a:headEnd/>
                                      <a:tailEnd/>
                                    </a14:hiddenLine>
                                  </a:ext>
                                </a:extLst>
                              </p:spPr>
                              <p:txBody>
                                <a:bodyPr>
                                  <a:spAutoFit/>
                                </a:bodyPr>
                                <a:lstStyle>
                                  <a:lvl1pPr eaLnBrk="0" hangingPunct="0">
                                    <a:defRPr>
                                      <a:solidFill>
                                        <a:schemeClr val="tx1"/>
                                      </a:solidFill>
                                      <a:latin typeface="Arial" charset="0"/>
                                      <a:cs typeface="Arial" charset="0"/>
                                    </a:defRPr>
                                  </a:lvl1pPr>
                                  <a:lvl2pPr marL="742950" indent="-285750" eaLnBrk="0" hangingPunct="0">
                                    <a:defRPr>
                                      <a:solidFill>
                                        <a:schemeClr val="tx1"/>
                                      </a:solidFill>
                                      <a:latin typeface="Arial" charset="0"/>
                                      <a:cs typeface="Arial" charset="0"/>
                                    </a:defRPr>
                                  </a:lvl2pPr>
                                  <a:lvl3pPr marL="1143000" indent="-228600" eaLnBrk="0" hangingPunct="0">
                                    <a:defRPr>
                                      <a:solidFill>
                                        <a:schemeClr val="tx1"/>
                                      </a:solidFill>
                                      <a:latin typeface="Arial" charset="0"/>
                                      <a:cs typeface="Arial" charset="0"/>
                                    </a:defRPr>
                                  </a:lvl3pPr>
                                  <a:lvl4pPr marL="1600200" indent="-228600" eaLnBrk="0" hangingPunct="0">
                                    <a:defRPr>
                                      <a:solidFill>
                                        <a:schemeClr val="tx1"/>
                                      </a:solidFill>
                                      <a:latin typeface="Arial" charset="0"/>
                                      <a:cs typeface="Arial" charset="0"/>
                                    </a:defRPr>
                                  </a:lvl4pPr>
                                  <a:lvl5pPr marL="2057400" indent="-228600" eaLnBrk="0" hangingPunct="0">
                                    <a:defRPr>
                                      <a:solidFill>
                                        <a:schemeClr val="tx1"/>
                                      </a:solidFill>
                                      <a:latin typeface="Arial" charset="0"/>
                                      <a:cs typeface="Arial" charset="0"/>
                                    </a:defRPr>
                                  </a:lvl5pPr>
                                  <a:lvl6pPr marL="25146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>
                                      <a:solidFill>
                                        <a:schemeClr val="tx1"/>
                                      </a:solidFill>
                                      <a:latin typeface="Arial" charset="0"/>
                                      <a:cs typeface="Arial" charset="0"/>
                                    </a:defRPr>
                                  </a:lvl6pPr>
                                  <a:lvl7pPr marL="29718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>
                                      <a:solidFill>
                                        <a:schemeClr val="tx1"/>
                                      </a:solidFill>
                                      <a:latin typeface="Arial" charset="0"/>
                                      <a:cs typeface="Arial" charset="0"/>
                                    </a:defRPr>
                                  </a:lvl7pPr>
                                  <a:lvl8pPr marL="34290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>
                                      <a:solidFill>
                                        <a:schemeClr val="tx1"/>
                                      </a:solidFill>
                                      <a:latin typeface="Arial" charset="0"/>
                                      <a:cs typeface="Arial" charset="0"/>
                                    </a:defRPr>
                                  </a:lvl8pPr>
                                  <a:lvl9pPr marL="38862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>
                                      <a:solidFill>
                                        <a:schemeClr val="tx1"/>
                                      </a:solidFill>
                                      <a:latin typeface="Arial" charset="0"/>
                                      <a:cs typeface="Arial" charset="0"/>
                                    </a:defRPr>
                                  </a:lvl9pPr>
                                </a:lstStyle>
                                <a:p>
                                  <a:pPr algn="ctr">
                                    <a:lnSpc>
                                      <a:spcPct val="80000"/>
                                    </a:lnSpc>
                                    <a:spcBef>
                                      <a:spcPct val="50000"/>
                                    </a:spcBef>
                                    <a:buClr>
                                      <a:srgbClr val="FFFF00"/>
                                    </a:buClr>
                                    <a:buSzPct val="75000"/>
                                  </a:pPr>
                                  <a:r>
                                    <a:rPr lang="en-US" sz="1200" b="1" dirty="0">
                                      <a:solidFill>
                                        <a:schemeClr val="bg2"/>
                                      </a:solidFill>
                                      <a:latin typeface="Calibri" pitchFamily="34" charset="0"/>
                                    </a:rPr>
                                    <a:t>P</a:t>
                                  </a:r>
                                </a:p>
                              </p:txBody>
                            </p:sp>
                          </p:grpSp>
                        </p:grpSp>
                      </p:grpSp>
                    </p:grpSp>
                  </p:grpSp>
                </p:grpSp>
              </p:grpSp>
            </p:grpSp>
          </p:grpSp>
        </p:grpSp>
        <p:sp>
          <p:nvSpPr>
            <p:cNvPr id="202" name="Freeform 201"/>
            <p:cNvSpPr/>
            <p:nvPr/>
          </p:nvSpPr>
          <p:spPr>
            <a:xfrm>
              <a:off x="3596378" y="2428876"/>
              <a:ext cx="1841738" cy="1944716"/>
            </a:xfrm>
            <a:custGeom>
              <a:avLst/>
              <a:gdLst>
                <a:gd name="connsiteX0" fmla="*/ 26716 w 1841738"/>
                <a:gd name="connsiteY0" fmla="*/ 2011614 h 2011614"/>
                <a:gd name="connsiteX1" fmla="*/ 9464 w 1841738"/>
                <a:gd name="connsiteY1" fmla="*/ 1787328 h 2011614"/>
                <a:gd name="connsiteX2" fmla="*/ 156113 w 1841738"/>
                <a:gd name="connsiteY2" fmla="*/ 1597547 h 2011614"/>
                <a:gd name="connsiteX3" fmla="*/ 199245 w 1841738"/>
                <a:gd name="connsiteY3" fmla="*/ 1528535 h 2011614"/>
                <a:gd name="connsiteX4" fmla="*/ 207871 w 1841738"/>
                <a:gd name="connsiteY4" fmla="*/ 1450897 h 2011614"/>
                <a:gd name="connsiteX5" fmla="*/ 294135 w 1841738"/>
                <a:gd name="connsiteY5" fmla="*/ 1390513 h 2011614"/>
                <a:gd name="connsiteX6" fmla="*/ 285509 w 1841738"/>
                <a:gd name="connsiteY6" fmla="*/ 1321501 h 2011614"/>
                <a:gd name="connsiteX7" fmla="*/ 320014 w 1841738"/>
                <a:gd name="connsiteY7" fmla="*/ 1278369 h 2011614"/>
                <a:gd name="connsiteX8" fmla="*/ 371773 w 1841738"/>
                <a:gd name="connsiteY8" fmla="*/ 1269743 h 2011614"/>
                <a:gd name="connsiteX9" fmla="*/ 432158 w 1841738"/>
                <a:gd name="connsiteY9" fmla="*/ 1183479 h 2011614"/>
                <a:gd name="connsiteX10" fmla="*/ 509796 w 1841738"/>
                <a:gd name="connsiteY10" fmla="*/ 1114467 h 2011614"/>
                <a:gd name="connsiteX11" fmla="*/ 440784 w 1841738"/>
                <a:gd name="connsiteY11" fmla="*/ 1062709 h 2011614"/>
                <a:gd name="connsiteX12" fmla="*/ 509796 w 1841738"/>
                <a:gd name="connsiteY12" fmla="*/ 993697 h 2011614"/>
                <a:gd name="connsiteX13" fmla="*/ 509796 w 1841738"/>
                <a:gd name="connsiteY13" fmla="*/ 950565 h 2011614"/>
                <a:gd name="connsiteX14" fmla="*/ 501169 w 1841738"/>
                <a:gd name="connsiteY14" fmla="*/ 890180 h 2011614"/>
                <a:gd name="connsiteX15" fmla="*/ 570180 w 1841738"/>
                <a:gd name="connsiteY15" fmla="*/ 890180 h 2011614"/>
                <a:gd name="connsiteX16" fmla="*/ 604686 w 1841738"/>
                <a:gd name="connsiteY16" fmla="*/ 864301 h 2011614"/>
                <a:gd name="connsiteX17" fmla="*/ 578807 w 1841738"/>
                <a:gd name="connsiteY17" fmla="*/ 838422 h 2011614"/>
                <a:gd name="connsiteX18" fmla="*/ 621939 w 1841738"/>
                <a:gd name="connsiteY18" fmla="*/ 795290 h 2011614"/>
                <a:gd name="connsiteX19" fmla="*/ 647818 w 1841738"/>
                <a:gd name="connsiteY19" fmla="*/ 709026 h 2011614"/>
                <a:gd name="connsiteX20" fmla="*/ 613313 w 1841738"/>
                <a:gd name="connsiteY20" fmla="*/ 640014 h 2011614"/>
                <a:gd name="connsiteX21" fmla="*/ 690950 w 1841738"/>
                <a:gd name="connsiteY21" fmla="*/ 501992 h 2011614"/>
                <a:gd name="connsiteX22" fmla="*/ 777214 w 1841738"/>
                <a:gd name="connsiteY22" fmla="*/ 389848 h 2011614"/>
                <a:gd name="connsiteX23" fmla="*/ 811720 w 1841738"/>
                <a:gd name="connsiteY23" fmla="*/ 363969 h 2011614"/>
                <a:gd name="connsiteX24" fmla="*/ 906611 w 1841738"/>
                <a:gd name="connsiteY24" fmla="*/ 381222 h 2011614"/>
                <a:gd name="connsiteX25" fmla="*/ 1010128 w 1841738"/>
                <a:gd name="connsiteY25" fmla="*/ 363969 h 2011614"/>
                <a:gd name="connsiteX26" fmla="*/ 1113645 w 1841738"/>
                <a:gd name="connsiteY26" fmla="*/ 338090 h 2011614"/>
                <a:gd name="connsiteX27" fmla="*/ 1165403 w 1841738"/>
                <a:gd name="connsiteY27" fmla="*/ 432980 h 2011614"/>
                <a:gd name="connsiteX28" fmla="*/ 1225788 w 1841738"/>
                <a:gd name="connsiteY28" fmla="*/ 450233 h 2011614"/>
                <a:gd name="connsiteX29" fmla="*/ 1312052 w 1841738"/>
                <a:gd name="connsiteY29" fmla="*/ 389848 h 2011614"/>
                <a:gd name="connsiteX30" fmla="*/ 1389690 w 1841738"/>
                <a:gd name="connsiteY30" fmla="*/ 355343 h 2011614"/>
                <a:gd name="connsiteX31" fmla="*/ 1475954 w 1841738"/>
                <a:gd name="connsiteY31" fmla="*/ 286331 h 2011614"/>
                <a:gd name="connsiteX32" fmla="*/ 1562218 w 1841738"/>
                <a:gd name="connsiteY32" fmla="*/ 243199 h 2011614"/>
                <a:gd name="connsiteX33" fmla="*/ 1613977 w 1841738"/>
                <a:gd name="connsiteY33" fmla="*/ 87924 h 2011614"/>
                <a:gd name="connsiteX34" fmla="*/ 1700241 w 1841738"/>
                <a:gd name="connsiteY34" fmla="*/ 79297 h 2011614"/>
                <a:gd name="connsiteX35" fmla="*/ 1760626 w 1841738"/>
                <a:gd name="connsiteY35" fmla="*/ 18913 h 2011614"/>
                <a:gd name="connsiteX36" fmla="*/ 1838264 w 1841738"/>
                <a:gd name="connsiteY36" fmla="*/ 1660 h 2011614"/>
                <a:gd name="connsiteX37" fmla="*/ 1821011 w 1841738"/>
                <a:gd name="connsiteY37" fmla="*/ 1660 h 201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41738" h="2011614">
                  <a:moveTo>
                    <a:pt x="26716" y="2011614"/>
                  </a:moveTo>
                  <a:cubicBezTo>
                    <a:pt x="7307" y="1933976"/>
                    <a:pt x="-12102" y="1856339"/>
                    <a:pt x="9464" y="1787328"/>
                  </a:cubicBezTo>
                  <a:cubicBezTo>
                    <a:pt x="31030" y="1718317"/>
                    <a:pt x="124483" y="1640679"/>
                    <a:pt x="156113" y="1597547"/>
                  </a:cubicBezTo>
                  <a:cubicBezTo>
                    <a:pt x="187743" y="1554415"/>
                    <a:pt x="190619" y="1552977"/>
                    <a:pt x="199245" y="1528535"/>
                  </a:cubicBezTo>
                  <a:cubicBezTo>
                    <a:pt x="207871" y="1504093"/>
                    <a:pt x="192056" y="1473901"/>
                    <a:pt x="207871" y="1450897"/>
                  </a:cubicBezTo>
                  <a:cubicBezTo>
                    <a:pt x="223686" y="1427893"/>
                    <a:pt x="281195" y="1412079"/>
                    <a:pt x="294135" y="1390513"/>
                  </a:cubicBezTo>
                  <a:cubicBezTo>
                    <a:pt x="307075" y="1368947"/>
                    <a:pt x="281196" y="1340192"/>
                    <a:pt x="285509" y="1321501"/>
                  </a:cubicBezTo>
                  <a:cubicBezTo>
                    <a:pt x="289822" y="1302810"/>
                    <a:pt x="305637" y="1286995"/>
                    <a:pt x="320014" y="1278369"/>
                  </a:cubicBezTo>
                  <a:cubicBezTo>
                    <a:pt x="334391" y="1269743"/>
                    <a:pt x="353082" y="1285558"/>
                    <a:pt x="371773" y="1269743"/>
                  </a:cubicBezTo>
                  <a:cubicBezTo>
                    <a:pt x="390464" y="1253928"/>
                    <a:pt x="409154" y="1209358"/>
                    <a:pt x="432158" y="1183479"/>
                  </a:cubicBezTo>
                  <a:cubicBezTo>
                    <a:pt x="455162" y="1157600"/>
                    <a:pt x="508358" y="1134595"/>
                    <a:pt x="509796" y="1114467"/>
                  </a:cubicBezTo>
                  <a:cubicBezTo>
                    <a:pt x="511234" y="1094339"/>
                    <a:pt x="440784" y="1082837"/>
                    <a:pt x="440784" y="1062709"/>
                  </a:cubicBezTo>
                  <a:cubicBezTo>
                    <a:pt x="440784" y="1042581"/>
                    <a:pt x="498294" y="1012388"/>
                    <a:pt x="509796" y="993697"/>
                  </a:cubicBezTo>
                  <a:cubicBezTo>
                    <a:pt x="521298" y="975006"/>
                    <a:pt x="511234" y="967818"/>
                    <a:pt x="509796" y="950565"/>
                  </a:cubicBezTo>
                  <a:cubicBezTo>
                    <a:pt x="508358" y="933312"/>
                    <a:pt x="491105" y="900244"/>
                    <a:pt x="501169" y="890180"/>
                  </a:cubicBezTo>
                  <a:cubicBezTo>
                    <a:pt x="511233" y="880116"/>
                    <a:pt x="552927" y="894493"/>
                    <a:pt x="570180" y="890180"/>
                  </a:cubicBezTo>
                  <a:cubicBezTo>
                    <a:pt x="587433" y="885867"/>
                    <a:pt x="603248" y="872927"/>
                    <a:pt x="604686" y="864301"/>
                  </a:cubicBezTo>
                  <a:cubicBezTo>
                    <a:pt x="606124" y="855675"/>
                    <a:pt x="575932" y="849924"/>
                    <a:pt x="578807" y="838422"/>
                  </a:cubicBezTo>
                  <a:cubicBezTo>
                    <a:pt x="581682" y="826920"/>
                    <a:pt x="610437" y="816856"/>
                    <a:pt x="621939" y="795290"/>
                  </a:cubicBezTo>
                  <a:cubicBezTo>
                    <a:pt x="633441" y="773724"/>
                    <a:pt x="649256" y="734905"/>
                    <a:pt x="647818" y="709026"/>
                  </a:cubicBezTo>
                  <a:cubicBezTo>
                    <a:pt x="646380" y="683147"/>
                    <a:pt x="606124" y="674520"/>
                    <a:pt x="613313" y="640014"/>
                  </a:cubicBezTo>
                  <a:cubicBezTo>
                    <a:pt x="620502" y="605508"/>
                    <a:pt x="663633" y="543686"/>
                    <a:pt x="690950" y="501992"/>
                  </a:cubicBezTo>
                  <a:cubicBezTo>
                    <a:pt x="718267" y="460298"/>
                    <a:pt x="757086" y="412852"/>
                    <a:pt x="777214" y="389848"/>
                  </a:cubicBezTo>
                  <a:cubicBezTo>
                    <a:pt x="797342" y="366844"/>
                    <a:pt x="790154" y="365407"/>
                    <a:pt x="811720" y="363969"/>
                  </a:cubicBezTo>
                  <a:cubicBezTo>
                    <a:pt x="833286" y="362531"/>
                    <a:pt x="873543" y="381222"/>
                    <a:pt x="906611" y="381222"/>
                  </a:cubicBezTo>
                  <a:cubicBezTo>
                    <a:pt x="939679" y="381222"/>
                    <a:pt x="975622" y="371158"/>
                    <a:pt x="1010128" y="363969"/>
                  </a:cubicBezTo>
                  <a:cubicBezTo>
                    <a:pt x="1044634" y="356780"/>
                    <a:pt x="1087766" y="326588"/>
                    <a:pt x="1113645" y="338090"/>
                  </a:cubicBezTo>
                  <a:cubicBezTo>
                    <a:pt x="1139524" y="349592"/>
                    <a:pt x="1146713" y="414290"/>
                    <a:pt x="1165403" y="432980"/>
                  </a:cubicBezTo>
                  <a:cubicBezTo>
                    <a:pt x="1184093" y="451670"/>
                    <a:pt x="1201347" y="457422"/>
                    <a:pt x="1225788" y="450233"/>
                  </a:cubicBezTo>
                  <a:cubicBezTo>
                    <a:pt x="1250229" y="443044"/>
                    <a:pt x="1284735" y="405663"/>
                    <a:pt x="1312052" y="389848"/>
                  </a:cubicBezTo>
                  <a:cubicBezTo>
                    <a:pt x="1339369" y="374033"/>
                    <a:pt x="1362373" y="372596"/>
                    <a:pt x="1389690" y="355343"/>
                  </a:cubicBezTo>
                  <a:cubicBezTo>
                    <a:pt x="1417007" y="338090"/>
                    <a:pt x="1447199" y="305022"/>
                    <a:pt x="1475954" y="286331"/>
                  </a:cubicBezTo>
                  <a:cubicBezTo>
                    <a:pt x="1504709" y="267640"/>
                    <a:pt x="1539214" y="276267"/>
                    <a:pt x="1562218" y="243199"/>
                  </a:cubicBezTo>
                  <a:cubicBezTo>
                    <a:pt x="1585222" y="210131"/>
                    <a:pt x="1590973" y="115241"/>
                    <a:pt x="1613977" y="87924"/>
                  </a:cubicBezTo>
                  <a:cubicBezTo>
                    <a:pt x="1636981" y="60607"/>
                    <a:pt x="1675800" y="90799"/>
                    <a:pt x="1700241" y="79297"/>
                  </a:cubicBezTo>
                  <a:cubicBezTo>
                    <a:pt x="1724683" y="67795"/>
                    <a:pt x="1737622" y="31852"/>
                    <a:pt x="1760626" y="18913"/>
                  </a:cubicBezTo>
                  <a:cubicBezTo>
                    <a:pt x="1783630" y="5974"/>
                    <a:pt x="1828200" y="4535"/>
                    <a:pt x="1838264" y="1660"/>
                  </a:cubicBezTo>
                  <a:cubicBezTo>
                    <a:pt x="1848328" y="-1216"/>
                    <a:pt x="1834669" y="222"/>
                    <a:pt x="1821011" y="1660"/>
                  </a:cubicBezTo>
                </a:path>
              </a:pathLst>
            </a:cu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22015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937"/>
            <a:ext cx="7315200" cy="838200"/>
          </a:xfrm>
        </p:spPr>
        <p:txBody>
          <a:bodyPr>
            <a:normAutofit/>
          </a:bodyPr>
          <a:lstStyle/>
          <a:p>
            <a:r>
              <a:rPr lang="en-IN" dirty="0" smtClean="0"/>
              <a:t>Indo – Bangla Protocol Route </a:t>
            </a:r>
            <a:endParaRPr lang="en-IN" dirty="0"/>
          </a:p>
        </p:txBody>
      </p:sp>
      <p:sp>
        <p:nvSpPr>
          <p:cNvPr id="3" name="AutoShape 2" descr="https://encrypted-tbn2.gstatic.com/images?q=tbn:ANd9GcSZtjA2cPhTDRE1OdYOxno52wD5VVOqmO5tVYLqzIg3GsBcyySSwA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C976-A0C1-4903-9EB7-D336DE8024E5}" type="slidenum">
              <a:rPr lang="en-IN" smtClean="0"/>
              <a:pPr/>
              <a:t>13</a:t>
            </a:fld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189186" y="1066800"/>
            <a:ext cx="865001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buSzPct val="150000"/>
            </a:pPr>
            <a:r>
              <a:rPr lang="en-US" dirty="0">
                <a:solidFill>
                  <a:schemeClr val="dk1"/>
                </a:solidFill>
                <a:latin typeface="Georgia" panose="02040502050405020303" pitchFamily="18" charset="0"/>
              </a:rPr>
              <a:t>Indo- Bangladesh Trade &amp; Transit Protocol exists to facilitate movement of cargo from Kolkata / Haldia to Karimganj/ </a:t>
            </a:r>
            <a:r>
              <a:rPr lang="en-US" dirty="0" err="1">
                <a:solidFill>
                  <a:schemeClr val="dk1"/>
                </a:solidFill>
                <a:latin typeface="Georgia" panose="02040502050405020303" pitchFamily="18" charset="0"/>
              </a:rPr>
              <a:t>Silghat</a:t>
            </a:r>
            <a:r>
              <a:rPr lang="en-US" dirty="0">
                <a:solidFill>
                  <a:schemeClr val="dk1"/>
                </a:solidFill>
                <a:latin typeface="Georgia" panose="02040502050405020303" pitchFamily="18" charset="0"/>
              </a:rPr>
              <a:t> in NER and vice versa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1905000"/>
            <a:ext cx="3962400" cy="164660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  <a:buSzPct val="150000"/>
            </a:pPr>
            <a:r>
              <a:rPr lang="en-US" sz="1600" b="1" dirty="0" smtClean="0">
                <a:solidFill>
                  <a:schemeClr val="dk1"/>
                </a:solidFill>
                <a:latin typeface="Georgia" panose="02040502050405020303" pitchFamily="18" charset="0"/>
              </a:rPr>
              <a:t>Designated routes</a:t>
            </a:r>
          </a:p>
          <a:p>
            <a:pPr marL="285750" indent="-285750" algn="just">
              <a:lnSpc>
                <a:spcPct val="90000"/>
              </a:lnSpc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dk1"/>
                </a:solidFill>
                <a:latin typeface="Georgia" panose="02040502050405020303" pitchFamily="18" charset="0"/>
              </a:rPr>
              <a:t>Kolkata-</a:t>
            </a:r>
            <a:r>
              <a:rPr lang="en-US" dirty="0" err="1" smtClean="0">
                <a:solidFill>
                  <a:schemeClr val="dk1"/>
                </a:solidFill>
                <a:latin typeface="Georgia" panose="02040502050405020303" pitchFamily="18" charset="0"/>
              </a:rPr>
              <a:t>Silghat</a:t>
            </a:r>
            <a:r>
              <a:rPr lang="en-US" dirty="0" smtClean="0">
                <a:solidFill>
                  <a:schemeClr val="dk1"/>
                </a:solidFill>
                <a:latin typeface="Georgia" panose="02040502050405020303" pitchFamily="18" charset="0"/>
              </a:rPr>
              <a:t> </a:t>
            </a:r>
            <a:r>
              <a:rPr lang="en-US" dirty="0">
                <a:solidFill>
                  <a:schemeClr val="dk1"/>
                </a:solidFill>
                <a:latin typeface="Georgia" panose="02040502050405020303" pitchFamily="18" charset="0"/>
              </a:rPr>
              <a:t>– </a:t>
            </a:r>
            <a:r>
              <a:rPr lang="en-US" dirty="0" smtClean="0">
                <a:solidFill>
                  <a:schemeClr val="dk1"/>
                </a:solidFill>
                <a:latin typeface="Georgia" panose="02040502050405020303" pitchFamily="18" charset="0"/>
              </a:rPr>
              <a:t>Kolkata,</a:t>
            </a:r>
          </a:p>
          <a:p>
            <a:pPr marL="285750" indent="-285750" algn="just">
              <a:lnSpc>
                <a:spcPct val="90000"/>
              </a:lnSpc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dk1"/>
                </a:solidFill>
                <a:latin typeface="Georgia" panose="02040502050405020303" pitchFamily="18" charset="0"/>
              </a:rPr>
              <a:t>Kolkata </a:t>
            </a:r>
            <a:r>
              <a:rPr lang="en-US" dirty="0">
                <a:solidFill>
                  <a:schemeClr val="dk1"/>
                </a:solidFill>
                <a:latin typeface="Georgia" panose="02040502050405020303" pitchFamily="18" charset="0"/>
              </a:rPr>
              <a:t>– Karimganj – Kolkata, </a:t>
            </a:r>
          </a:p>
          <a:p>
            <a:pPr marL="285750" indent="-285750" algn="just">
              <a:lnSpc>
                <a:spcPct val="90000"/>
              </a:lnSpc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dk1"/>
                </a:solidFill>
                <a:latin typeface="Georgia" panose="02040502050405020303" pitchFamily="18" charset="0"/>
              </a:rPr>
              <a:t>Rajshahi</a:t>
            </a:r>
            <a:r>
              <a:rPr lang="en-US" dirty="0" smtClean="0">
                <a:solidFill>
                  <a:schemeClr val="dk1"/>
                </a:solidFill>
                <a:latin typeface="Georgia" panose="02040502050405020303" pitchFamily="18" charset="0"/>
              </a:rPr>
              <a:t> </a:t>
            </a:r>
            <a:r>
              <a:rPr lang="en-US" dirty="0">
                <a:solidFill>
                  <a:schemeClr val="dk1"/>
                </a:solidFill>
                <a:latin typeface="Georgia" panose="02040502050405020303" pitchFamily="18" charset="0"/>
              </a:rPr>
              <a:t>– </a:t>
            </a:r>
            <a:r>
              <a:rPr lang="en-US" dirty="0" err="1">
                <a:solidFill>
                  <a:schemeClr val="dk1"/>
                </a:solidFill>
                <a:latin typeface="Georgia" panose="02040502050405020303" pitchFamily="18" charset="0"/>
              </a:rPr>
              <a:t>Dhulian</a:t>
            </a:r>
            <a:r>
              <a:rPr lang="en-US" dirty="0">
                <a:solidFill>
                  <a:schemeClr val="dk1"/>
                </a:solidFill>
                <a:latin typeface="Georgia" panose="02040502050405020303" pitchFamily="18" charset="0"/>
              </a:rPr>
              <a:t>, </a:t>
            </a:r>
            <a:r>
              <a:rPr lang="en-US" dirty="0" err="1" smtClean="0">
                <a:solidFill>
                  <a:schemeClr val="dk1"/>
                </a:solidFill>
                <a:latin typeface="Georgia" panose="02040502050405020303" pitchFamily="18" charset="0"/>
              </a:rPr>
              <a:t>Rajshahi</a:t>
            </a:r>
            <a:endParaRPr lang="en-US" dirty="0" smtClean="0">
              <a:solidFill>
                <a:schemeClr val="dk1"/>
              </a:solidFill>
              <a:latin typeface="Georgia" panose="02040502050405020303" pitchFamily="18" charset="0"/>
            </a:endParaRPr>
          </a:p>
          <a:p>
            <a:pPr marL="285750" indent="-285750" algn="just">
              <a:lnSpc>
                <a:spcPct val="90000"/>
              </a:lnSpc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dk1"/>
                </a:solidFill>
                <a:latin typeface="Georgia" panose="02040502050405020303" pitchFamily="18" charset="0"/>
              </a:rPr>
              <a:t>Silghat</a:t>
            </a:r>
            <a:r>
              <a:rPr lang="en-US" dirty="0" smtClean="0">
                <a:solidFill>
                  <a:schemeClr val="dk1"/>
                </a:solidFill>
                <a:latin typeface="Georgia" panose="02040502050405020303" pitchFamily="18" charset="0"/>
              </a:rPr>
              <a:t> </a:t>
            </a:r>
            <a:r>
              <a:rPr lang="en-US" dirty="0">
                <a:solidFill>
                  <a:schemeClr val="dk1"/>
                </a:solidFill>
                <a:latin typeface="Georgia" panose="02040502050405020303" pitchFamily="18" charset="0"/>
              </a:rPr>
              <a:t>– Karimganj – </a:t>
            </a:r>
            <a:r>
              <a:rPr lang="en-US" dirty="0" err="1">
                <a:solidFill>
                  <a:schemeClr val="dk1"/>
                </a:solidFill>
                <a:latin typeface="Georgia" panose="02040502050405020303" pitchFamily="18" charset="0"/>
              </a:rPr>
              <a:t>Silghat</a:t>
            </a:r>
            <a:r>
              <a:rPr lang="en-US" dirty="0">
                <a:solidFill>
                  <a:schemeClr val="dk1"/>
                </a:solidFill>
                <a:latin typeface="Georgia" panose="02040502050405020303" pitchFamily="18" charset="0"/>
              </a:rPr>
              <a:t>. </a:t>
            </a:r>
          </a:p>
        </p:txBody>
      </p:sp>
      <p:sp>
        <p:nvSpPr>
          <p:cNvPr id="199" name="Rectangle 198"/>
          <p:cNvSpPr/>
          <p:nvPr/>
        </p:nvSpPr>
        <p:spPr>
          <a:xfrm>
            <a:off x="475594" y="3886200"/>
            <a:ext cx="3944006" cy="224061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  <a:buSzPct val="150000"/>
            </a:pPr>
            <a:r>
              <a:rPr lang="en-US" sz="1600" b="1" dirty="0" smtClean="0">
                <a:solidFill>
                  <a:schemeClr val="dk1"/>
                </a:solidFill>
                <a:latin typeface="Georgia" panose="02040502050405020303" pitchFamily="18" charset="0"/>
              </a:rPr>
              <a:t>Five </a:t>
            </a:r>
            <a:r>
              <a:rPr lang="en-US" sz="1600" b="1" dirty="0">
                <a:solidFill>
                  <a:schemeClr val="dk1"/>
                </a:solidFill>
                <a:latin typeface="Georgia" panose="02040502050405020303" pitchFamily="18" charset="0"/>
              </a:rPr>
              <a:t>ports of </a:t>
            </a:r>
            <a:r>
              <a:rPr lang="en-US" sz="1600" b="1" dirty="0" smtClean="0">
                <a:solidFill>
                  <a:schemeClr val="dk1"/>
                </a:solidFill>
                <a:latin typeface="Georgia" panose="02040502050405020303" pitchFamily="18" charset="0"/>
              </a:rPr>
              <a:t>call for </a:t>
            </a:r>
            <a:r>
              <a:rPr lang="en-US" sz="1600" b="1" dirty="0">
                <a:solidFill>
                  <a:schemeClr val="dk1"/>
                </a:solidFill>
                <a:latin typeface="Georgia" panose="02040502050405020303" pitchFamily="18" charset="0"/>
              </a:rPr>
              <a:t>inter-country </a:t>
            </a:r>
            <a:r>
              <a:rPr lang="en-US" sz="1600" b="1" dirty="0" smtClean="0">
                <a:solidFill>
                  <a:schemeClr val="dk1"/>
                </a:solidFill>
                <a:latin typeface="Georgia" panose="02040502050405020303" pitchFamily="18" charset="0"/>
              </a:rPr>
              <a:t>trade. </a:t>
            </a:r>
          </a:p>
          <a:p>
            <a:pPr marL="285750" indent="-285750" algn="just">
              <a:lnSpc>
                <a:spcPct val="90000"/>
              </a:lnSpc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u="sng" dirty="0" smtClean="0">
                <a:solidFill>
                  <a:schemeClr val="dk1"/>
                </a:solidFill>
                <a:latin typeface="Georgia" panose="02040502050405020303" pitchFamily="18" charset="0"/>
              </a:rPr>
              <a:t>Haldia</a:t>
            </a:r>
            <a:r>
              <a:rPr lang="en-US" dirty="0">
                <a:solidFill>
                  <a:schemeClr val="dk1"/>
                </a:solidFill>
                <a:latin typeface="Georgia" panose="02040502050405020303" pitchFamily="18" charset="0"/>
              </a:rPr>
              <a:t>, </a:t>
            </a:r>
            <a:r>
              <a:rPr lang="en-US" u="sng" dirty="0">
                <a:solidFill>
                  <a:schemeClr val="dk1"/>
                </a:solidFill>
                <a:latin typeface="Georgia" panose="02040502050405020303" pitchFamily="18" charset="0"/>
              </a:rPr>
              <a:t>Kolkata</a:t>
            </a:r>
            <a:r>
              <a:rPr lang="en-US" dirty="0">
                <a:solidFill>
                  <a:schemeClr val="dk1"/>
                </a:solidFill>
                <a:latin typeface="Georgia" panose="02040502050405020303" pitchFamily="18" charset="0"/>
              </a:rPr>
              <a:t>, </a:t>
            </a:r>
            <a:r>
              <a:rPr lang="en-US" u="sng" dirty="0">
                <a:solidFill>
                  <a:schemeClr val="dk1"/>
                </a:solidFill>
                <a:latin typeface="Georgia" panose="02040502050405020303" pitchFamily="18" charset="0"/>
              </a:rPr>
              <a:t>Pandu</a:t>
            </a:r>
            <a:r>
              <a:rPr lang="en-US" dirty="0">
                <a:solidFill>
                  <a:schemeClr val="dk1"/>
                </a:solidFill>
                <a:latin typeface="Georgia" panose="02040502050405020303" pitchFamily="18" charset="0"/>
              </a:rPr>
              <a:t>, </a:t>
            </a:r>
            <a:r>
              <a:rPr lang="en-US" u="sng" dirty="0">
                <a:solidFill>
                  <a:schemeClr val="dk1"/>
                </a:solidFill>
                <a:latin typeface="Georgia" panose="02040502050405020303" pitchFamily="18" charset="0"/>
              </a:rPr>
              <a:t>Karimganj</a:t>
            </a:r>
            <a:r>
              <a:rPr lang="en-US" dirty="0">
                <a:solidFill>
                  <a:schemeClr val="dk1"/>
                </a:solidFill>
                <a:latin typeface="Georgia" panose="02040502050405020303" pitchFamily="18" charset="0"/>
              </a:rPr>
              <a:t> and </a:t>
            </a:r>
            <a:r>
              <a:rPr lang="en-US" u="sng" dirty="0" err="1">
                <a:solidFill>
                  <a:schemeClr val="dk1"/>
                </a:solidFill>
                <a:latin typeface="Georgia" panose="02040502050405020303" pitchFamily="18" charset="0"/>
              </a:rPr>
              <a:t>Silghat</a:t>
            </a:r>
            <a:r>
              <a:rPr lang="en-US" dirty="0">
                <a:solidFill>
                  <a:schemeClr val="dk1"/>
                </a:solidFill>
                <a:latin typeface="Georgia" panose="02040502050405020303" pitchFamily="18" charset="0"/>
              </a:rPr>
              <a:t> in India and </a:t>
            </a:r>
            <a:endParaRPr lang="en-US" dirty="0" smtClean="0">
              <a:solidFill>
                <a:schemeClr val="dk1"/>
              </a:solidFill>
              <a:latin typeface="Georgia" panose="02040502050405020303" pitchFamily="18" charset="0"/>
            </a:endParaRPr>
          </a:p>
          <a:p>
            <a:pPr marL="285750" indent="-285750" algn="just">
              <a:lnSpc>
                <a:spcPct val="90000"/>
              </a:lnSpc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u="sng" dirty="0" err="1" smtClean="0">
                <a:solidFill>
                  <a:schemeClr val="dk1"/>
                </a:solidFill>
                <a:latin typeface="Georgia" panose="02040502050405020303" pitchFamily="18" charset="0"/>
              </a:rPr>
              <a:t>Narayanganj</a:t>
            </a:r>
            <a:r>
              <a:rPr lang="en-US" dirty="0">
                <a:solidFill>
                  <a:schemeClr val="dk1"/>
                </a:solidFill>
                <a:latin typeface="Georgia" panose="02040502050405020303" pitchFamily="18" charset="0"/>
              </a:rPr>
              <a:t>, </a:t>
            </a:r>
            <a:r>
              <a:rPr lang="en-US" u="sng" dirty="0">
                <a:solidFill>
                  <a:schemeClr val="dk1"/>
                </a:solidFill>
                <a:latin typeface="Georgia" panose="02040502050405020303" pitchFamily="18" charset="0"/>
              </a:rPr>
              <a:t>Khulna</a:t>
            </a:r>
            <a:r>
              <a:rPr lang="en-US" dirty="0">
                <a:solidFill>
                  <a:schemeClr val="dk1"/>
                </a:solidFill>
                <a:latin typeface="Georgia" panose="02040502050405020303" pitchFamily="18" charset="0"/>
              </a:rPr>
              <a:t>, </a:t>
            </a:r>
            <a:r>
              <a:rPr lang="en-US" u="sng" dirty="0" err="1">
                <a:solidFill>
                  <a:schemeClr val="dk1"/>
                </a:solidFill>
                <a:latin typeface="Georgia" panose="02040502050405020303" pitchFamily="18" charset="0"/>
              </a:rPr>
              <a:t>Mongla</a:t>
            </a:r>
            <a:r>
              <a:rPr lang="en-US" dirty="0">
                <a:solidFill>
                  <a:schemeClr val="dk1"/>
                </a:solidFill>
                <a:latin typeface="Georgia" panose="02040502050405020303" pitchFamily="18" charset="0"/>
              </a:rPr>
              <a:t>, </a:t>
            </a:r>
            <a:r>
              <a:rPr lang="en-US" u="sng" dirty="0" err="1">
                <a:solidFill>
                  <a:schemeClr val="dk1"/>
                </a:solidFill>
                <a:latin typeface="Georgia" panose="02040502050405020303" pitchFamily="18" charset="0"/>
              </a:rPr>
              <a:t>Sirajganj</a:t>
            </a:r>
            <a:r>
              <a:rPr lang="en-US" dirty="0">
                <a:solidFill>
                  <a:schemeClr val="dk1"/>
                </a:solidFill>
                <a:latin typeface="Georgia" panose="02040502050405020303" pitchFamily="18" charset="0"/>
              </a:rPr>
              <a:t> and </a:t>
            </a:r>
            <a:r>
              <a:rPr lang="en-US" u="sng" dirty="0" err="1">
                <a:solidFill>
                  <a:schemeClr val="dk1"/>
                </a:solidFill>
                <a:latin typeface="Georgia" panose="02040502050405020303" pitchFamily="18" charset="0"/>
              </a:rPr>
              <a:t>Ashuganj</a:t>
            </a:r>
            <a:r>
              <a:rPr lang="en-US" dirty="0">
                <a:solidFill>
                  <a:schemeClr val="dk1"/>
                </a:solidFill>
                <a:latin typeface="Georgia" panose="02040502050405020303" pitchFamily="18" charset="0"/>
              </a:rPr>
              <a:t> in Bangladesh.</a:t>
            </a:r>
          </a:p>
        </p:txBody>
      </p:sp>
      <p:sp>
        <p:nvSpPr>
          <p:cNvPr id="200" name="TextBox 199"/>
          <p:cNvSpPr txBox="1"/>
          <p:nvPr/>
        </p:nvSpPr>
        <p:spPr>
          <a:xfrm>
            <a:off x="4876800" y="1905000"/>
            <a:ext cx="3962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Recommendations</a:t>
            </a:r>
          </a:p>
          <a:p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Protocol routes in Bangladesh need to be developed with equivalent LAD of 2.5 </a:t>
            </a:r>
            <a:r>
              <a:rPr lang="en-US" dirty="0" err="1" smtClean="0"/>
              <a:t>mts</a:t>
            </a:r>
            <a:r>
              <a:rPr lang="en-US" dirty="0" smtClean="0"/>
              <a:t> as available in India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proposal for regular cruise and passengers movement between India and Bangladesh needs to be expedited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 expedite development of IWT, a Indo-Bangla River Transport Corporation may be considered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56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937"/>
            <a:ext cx="7315200" cy="838200"/>
          </a:xfrm>
        </p:spPr>
        <p:txBody>
          <a:bodyPr>
            <a:normAutofit/>
          </a:bodyPr>
          <a:lstStyle/>
          <a:p>
            <a:r>
              <a:rPr lang="en-IN" dirty="0" smtClean="0"/>
              <a:t>Indo – Bangla Protocol Route </a:t>
            </a:r>
            <a:endParaRPr lang="en-IN" dirty="0"/>
          </a:p>
        </p:txBody>
      </p:sp>
      <p:sp>
        <p:nvSpPr>
          <p:cNvPr id="3" name="AutoShape 2" descr="https://encrypted-tbn2.gstatic.com/images?q=tbn:ANd9GcSZtjA2cPhTDRE1OdYOxno52wD5VVOqmO5tVYLqzIg3GsBcyySSwA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C976-A0C1-4903-9EB7-D336DE8024E5}" type="slidenum">
              <a:rPr lang="en-IN" smtClean="0"/>
              <a:pPr/>
              <a:t>14</a:t>
            </a:fld>
            <a:endParaRPr lang="en-IN"/>
          </a:p>
        </p:txBody>
      </p:sp>
      <p:sp>
        <p:nvSpPr>
          <p:cNvPr id="200" name="TextBox 199"/>
          <p:cNvSpPr txBox="1"/>
          <p:nvPr/>
        </p:nvSpPr>
        <p:spPr>
          <a:xfrm>
            <a:off x="533400" y="1524000"/>
            <a:ext cx="8269014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Recommendations</a:t>
            </a:r>
          </a:p>
          <a:p>
            <a:endParaRPr lang="en-US" b="1" dirty="0" smtClean="0"/>
          </a:p>
          <a:p>
            <a:pPr marL="577992" lvl="1" indent="-342900" algn="just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Dredging of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Kushiara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river to enable year round navigation and connectivity with Barak</a:t>
            </a:r>
            <a:endParaRPr lang="en-GB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7992" lvl="1" indent="-342900" algn="just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Dulian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Rajsahi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route may be dredged to connect NW 1 with NW 2 via Bangladesh. </a:t>
            </a:r>
          </a:p>
          <a:p>
            <a:pPr marL="577992" lvl="1" indent="-342900" algn="just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multimodal routes can be developed by utilising IWT and the routes being opened under BBIN transport agreement.</a:t>
            </a:r>
          </a:p>
          <a:p>
            <a:pPr marL="577992" lvl="1" indent="-342900" algn="just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Expedite development of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Ashugonj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port to enable large scale cargo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movement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88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937"/>
            <a:ext cx="7315200" cy="838200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Connectivity Through Barak River</a:t>
            </a:r>
            <a:endParaRPr lang="en-IN" dirty="0"/>
          </a:p>
        </p:txBody>
      </p:sp>
      <p:sp>
        <p:nvSpPr>
          <p:cNvPr id="3" name="AutoShape 2" descr="https://encrypted-tbn2.gstatic.com/images?q=tbn:ANd9GcSZtjA2cPhTDRE1OdYOxno52wD5VVOqmO5tVYLqzIg3GsBcyySSwA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C976-A0C1-4903-9EB7-D336DE8024E5}" type="slidenum">
              <a:rPr lang="en-IN" smtClean="0"/>
              <a:pPr/>
              <a:t>15</a:t>
            </a:fld>
            <a:endParaRPr lang="en-IN"/>
          </a:p>
        </p:txBody>
      </p:sp>
      <p:pic>
        <p:nvPicPr>
          <p:cNvPr id="8" name="Picture 2" descr="BARA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" t="16687" r="6697" b="28564"/>
          <a:stretch>
            <a:fillRect/>
          </a:stretch>
        </p:blipFill>
        <p:spPr bwMode="auto">
          <a:xfrm>
            <a:off x="0" y="965200"/>
            <a:ext cx="9144000" cy="426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70094" y="5562600"/>
            <a:ext cx="8537575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FF5B5F"/>
              </a:buClr>
              <a:buSzPct val="70000"/>
              <a:buFont typeface="Wingdings" pitchFamily="2" charset="2"/>
              <a:buChar char="v"/>
            </a:pPr>
            <a:r>
              <a:rPr lang="en-US" altLang="en-US" sz="2400" b="1" dirty="0">
                <a:latin typeface="Calibri" pitchFamily="34" charset="0"/>
              </a:rPr>
              <a:t>Stretch</a:t>
            </a:r>
            <a:r>
              <a:rPr lang="en-US" altLang="en-US" sz="2400" b="1" dirty="0" smtClean="0">
                <a:latin typeface="Calibri" pitchFamily="34" charset="0"/>
              </a:rPr>
              <a:t>: Lakhipur- </a:t>
            </a:r>
            <a:r>
              <a:rPr lang="en-US" altLang="en-US" sz="2400" b="1" dirty="0">
                <a:latin typeface="Calibri" pitchFamily="34" charset="0"/>
              </a:rPr>
              <a:t>Bhanga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FF5B5F"/>
              </a:buClr>
              <a:buSzPct val="70000"/>
              <a:buFont typeface="Wingdings" pitchFamily="2" charset="2"/>
              <a:buChar char="v"/>
            </a:pPr>
            <a:r>
              <a:rPr lang="en-US" altLang="en-US" sz="2400" b="1" dirty="0">
                <a:latin typeface="Calibri" pitchFamily="34" charset="0"/>
              </a:rPr>
              <a:t>Length: 121 </a:t>
            </a:r>
            <a:r>
              <a:rPr lang="en-US" altLang="en-US" sz="2400" b="1" dirty="0" smtClean="0">
                <a:latin typeface="Calibri" pitchFamily="34" charset="0"/>
              </a:rPr>
              <a:t>Km</a:t>
            </a:r>
            <a:endParaRPr lang="en-US" altLang="en-US" sz="14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88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937"/>
            <a:ext cx="7315200" cy="838200"/>
          </a:xfrm>
        </p:spPr>
        <p:txBody>
          <a:bodyPr>
            <a:normAutofit/>
          </a:bodyPr>
          <a:lstStyle/>
          <a:p>
            <a:r>
              <a:rPr lang="en-IN" dirty="0" smtClean="0"/>
              <a:t>Connectivity with Chittagong</a:t>
            </a:r>
            <a:endParaRPr lang="en-IN" dirty="0"/>
          </a:p>
        </p:txBody>
      </p:sp>
      <p:sp>
        <p:nvSpPr>
          <p:cNvPr id="3" name="AutoShape 2" descr="https://encrypted-tbn2.gstatic.com/images?q=tbn:ANd9GcSZtjA2cPhTDRE1OdYOxno52wD5VVOqmO5tVYLqzIg3GsBcyySSwA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C976-A0C1-4903-9EB7-D336DE8024E5}" type="slidenum">
              <a:rPr lang="en-IN" smtClean="0"/>
              <a:pPr/>
              <a:t>16</a:t>
            </a:fld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189186" y="1066800"/>
            <a:ext cx="865001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buSzPct val="150000"/>
            </a:pPr>
            <a:r>
              <a:rPr lang="en-US" dirty="0">
                <a:solidFill>
                  <a:schemeClr val="dk1"/>
                </a:solidFill>
                <a:latin typeface="Georgia" panose="02040502050405020303" pitchFamily="18" charset="0"/>
              </a:rPr>
              <a:t>Access to Chittagong port of Bangladesh set to change EXIM cargo transport pattern in NER as well as </a:t>
            </a:r>
            <a:r>
              <a:rPr lang="en-US" dirty="0" smtClean="0">
                <a:solidFill>
                  <a:schemeClr val="dk1"/>
                </a:solidFill>
                <a:latin typeface="Georgia" panose="02040502050405020303" pitchFamily="18" charset="0"/>
              </a:rPr>
              <a:t>Bhutan</a:t>
            </a:r>
            <a:endParaRPr lang="en-US" dirty="0">
              <a:solidFill>
                <a:schemeClr val="dk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905000"/>
            <a:ext cx="3962400" cy="429348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90000"/>
              </a:lnSpc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Georgia" panose="02040502050405020303" pitchFamily="18" charset="0"/>
              </a:rPr>
              <a:t>A</a:t>
            </a:r>
            <a:r>
              <a:rPr lang="en-US" dirty="0" smtClean="0">
                <a:solidFill>
                  <a:schemeClr val="dk1"/>
                </a:solidFill>
                <a:latin typeface="Georgia" panose="02040502050405020303" pitchFamily="18" charset="0"/>
              </a:rPr>
              <a:t>greement </a:t>
            </a:r>
            <a:r>
              <a:rPr lang="en-US" dirty="0">
                <a:solidFill>
                  <a:schemeClr val="dk1"/>
                </a:solidFill>
                <a:latin typeface="Georgia" panose="02040502050405020303" pitchFamily="18" charset="0"/>
              </a:rPr>
              <a:t>on Coastal Shipping for two-way trade through ports</a:t>
            </a:r>
            <a:r>
              <a:rPr lang="en-US" dirty="0" smtClean="0">
                <a:solidFill>
                  <a:schemeClr val="dk1"/>
                </a:solidFill>
                <a:latin typeface="Georgia" panose="02040502050405020303" pitchFamily="18" charset="0"/>
              </a:rPr>
              <a:t>;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  <a:buSzPct val="150000"/>
            </a:pPr>
            <a:endParaRPr lang="en-US" dirty="0" smtClean="0">
              <a:solidFill>
                <a:schemeClr val="dk1"/>
              </a:solidFill>
              <a:latin typeface="Georgia" panose="02040502050405020303" pitchFamily="18" charset="0"/>
            </a:endParaRPr>
          </a:p>
          <a:p>
            <a:pPr marL="285750" indent="-285750" algn="just">
              <a:lnSpc>
                <a:spcPct val="90000"/>
              </a:lnSpc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Georgia" panose="02040502050405020303" pitchFamily="18" charset="0"/>
              </a:rPr>
              <a:t>MoU for use of Chittagong and </a:t>
            </a:r>
            <a:r>
              <a:rPr lang="en-US" dirty="0" err="1">
                <a:solidFill>
                  <a:schemeClr val="dk1"/>
                </a:solidFill>
                <a:latin typeface="Georgia" panose="02040502050405020303" pitchFamily="18" charset="0"/>
              </a:rPr>
              <a:t>Mongla</a:t>
            </a:r>
            <a:r>
              <a:rPr lang="en-US" dirty="0">
                <a:solidFill>
                  <a:schemeClr val="dk1"/>
                </a:solidFill>
                <a:latin typeface="Georgia" panose="02040502050405020303" pitchFamily="18" charset="0"/>
              </a:rPr>
              <a:t> Ports for movement of goods to and from India</a:t>
            </a:r>
            <a:r>
              <a:rPr lang="en-US" dirty="0" smtClean="0">
                <a:solidFill>
                  <a:schemeClr val="dk1"/>
                </a:solidFill>
                <a:latin typeface="Georgia" panose="02040502050405020303" pitchFamily="18" charset="0"/>
              </a:rPr>
              <a:t> 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  <a:buSzPct val="150000"/>
            </a:pPr>
            <a:endParaRPr lang="en-US" dirty="0" smtClean="0">
              <a:solidFill>
                <a:schemeClr val="dk1"/>
              </a:solidFill>
              <a:latin typeface="Georgia" panose="02040502050405020303" pitchFamily="18" charset="0"/>
            </a:endParaRPr>
          </a:p>
          <a:p>
            <a:pPr marL="285750" indent="-285750" algn="just">
              <a:lnSpc>
                <a:spcPct val="90000"/>
              </a:lnSpc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dk1"/>
                </a:solidFill>
                <a:latin typeface="Georgia" panose="02040502050405020303" pitchFamily="18" charset="0"/>
              </a:rPr>
              <a:t>Ports to </a:t>
            </a:r>
            <a:r>
              <a:rPr lang="en-US" dirty="0">
                <a:solidFill>
                  <a:schemeClr val="dk1"/>
                </a:solidFill>
                <a:latin typeface="Georgia" panose="02040502050405020303" pitchFamily="18" charset="0"/>
              </a:rPr>
              <a:t>be used </a:t>
            </a:r>
            <a:r>
              <a:rPr lang="en-US" dirty="0" smtClean="0">
                <a:solidFill>
                  <a:schemeClr val="dk1"/>
                </a:solidFill>
                <a:latin typeface="Georgia" panose="02040502050405020303" pitchFamily="18" charset="0"/>
              </a:rPr>
              <a:t>to </a:t>
            </a:r>
            <a:r>
              <a:rPr lang="en-US" dirty="0">
                <a:solidFill>
                  <a:schemeClr val="dk1"/>
                </a:solidFill>
                <a:latin typeface="Georgia" panose="02040502050405020303" pitchFamily="18" charset="0"/>
              </a:rPr>
              <a:t>ship goods to </a:t>
            </a:r>
            <a:r>
              <a:rPr lang="en-US" dirty="0" smtClean="0">
                <a:solidFill>
                  <a:schemeClr val="dk1"/>
                </a:solidFill>
                <a:latin typeface="Georgia" panose="02040502050405020303" pitchFamily="18" charset="0"/>
              </a:rPr>
              <a:t>northeast </a:t>
            </a:r>
            <a:r>
              <a:rPr lang="en-US" dirty="0">
                <a:solidFill>
                  <a:schemeClr val="dk1"/>
                </a:solidFill>
                <a:latin typeface="Georgia" panose="02040502050405020303" pitchFamily="18" charset="0"/>
              </a:rPr>
              <a:t>- </a:t>
            </a:r>
            <a:r>
              <a:rPr lang="en-US" dirty="0" smtClean="0">
                <a:solidFill>
                  <a:schemeClr val="dk1"/>
                </a:solidFill>
                <a:latin typeface="Georgia" panose="02040502050405020303" pitchFamily="18" charset="0"/>
              </a:rPr>
              <a:t>via Agartala, and </a:t>
            </a:r>
            <a:r>
              <a:rPr lang="en-US" dirty="0" err="1">
                <a:solidFill>
                  <a:schemeClr val="dk1"/>
                </a:solidFill>
                <a:latin typeface="Georgia" panose="02040502050405020303" pitchFamily="18" charset="0"/>
              </a:rPr>
              <a:t>Dawki</a:t>
            </a:r>
            <a:r>
              <a:rPr lang="en-US" dirty="0">
                <a:solidFill>
                  <a:schemeClr val="dk1"/>
                </a:solidFill>
                <a:latin typeface="Georgia" panose="02040502050405020303" pitchFamily="18" charset="0"/>
              </a:rPr>
              <a:t> </a:t>
            </a:r>
            <a:r>
              <a:rPr lang="en-US" dirty="0" smtClean="0">
                <a:solidFill>
                  <a:schemeClr val="dk1"/>
                </a:solidFill>
                <a:latin typeface="Georgia" panose="02040502050405020303" pitchFamily="18" charset="0"/>
              </a:rPr>
              <a:t>or </a:t>
            </a:r>
            <a:r>
              <a:rPr lang="en-US" dirty="0">
                <a:solidFill>
                  <a:schemeClr val="dk1"/>
                </a:solidFill>
                <a:latin typeface="Georgia" panose="02040502050405020303" pitchFamily="18" charset="0"/>
              </a:rPr>
              <a:t>to </a:t>
            </a:r>
            <a:r>
              <a:rPr lang="en-US" dirty="0" err="1">
                <a:solidFill>
                  <a:schemeClr val="dk1"/>
                </a:solidFill>
                <a:latin typeface="Georgia" panose="02040502050405020303" pitchFamily="18" charset="0"/>
              </a:rPr>
              <a:t>Sutarkandi</a:t>
            </a:r>
            <a:r>
              <a:rPr lang="en-US" dirty="0">
                <a:solidFill>
                  <a:schemeClr val="dk1"/>
                </a:solidFill>
                <a:latin typeface="Georgia" panose="02040502050405020303" pitchFamily="18" charset="0"/>
              </a:rPr>
              <a:t> </a:t>
            </a:r>
            <a:r>
              <a:rPr lang="en-US" dirty="0" smtClean="0">
                <a:solidFill>
                  <a:schemeClr val="dk1"/>
                </a:solidFill>
                <a:latin typeface="Georgia" panose="02040502050405020303" pitchFamily="18" charset="0"/>
              </a:rPr>
              <a:t>either </a:t>
            </a:r>
            <a:r>
              <a:rPr lang="en-US" dirty="0">
                <a:solidFill>
                  <a:schemeClr val="dk1"/>
                </a:solidFill>
                <a:latin typeface="Georgia" panose="02040502050405020303" pitchFamily="18" charset="0"/>
              </a:rPr>
              <a:t>through waterways, rail or road</a:t>
            </a:r>
            <a:r>
              <a:rPr lang="en-US" dirty="0" smtClean="0">
                <a:solidFill>
                  <a:schemeClr val="dk1"/>
                </a:solidFill>
                <a:latin typeface="Georgia" panose="02040502050405020303" pitchFamily="18" charset="0"/>
              </a:rPr>
              <a:t>.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  <a:buSzPct val="150000"/>
            </a:pPr>
            <a:endParaRPr lang="en-US" dirty="0" smtClean="0">
              <a:solidFill>
                <a:schemeClr val="dk1"/>
              </a:solidFill>
              <a:latin typeface="Georgia" panose="02040502050405020303" pitchFamily="18" charset="0"/>
            </a:endParaRPr>
          </a:p>
          <a:p>
            <a:pPr marL="285750" indent="-285750" algn="just">
              <a:lnSpc>
                <a:spcPct val="90000"/>
              </a:lnSpc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Georgia" panose="02040502050405020303" pitchFamily="18" charset="0"/>
              </a:rPr>
              <a:t>Bangladesh will also get transit through India into Nepal and Bhutan</a:t>
            </a:r>
          </a:p>
        </p:txBody>
      </p:sp>
      <p:sp>
        <p:nvSpPr>
          <p:cNvPr id="200" name="TextBox 199"/>
          <p:cNvSpPr txBox="1"/>
          <p:nvPr/>
        </p:nvSpPr>
        <p:spPr>
          <a:xfrm>
            <a:off x="4876800" y="1905000"/>
            <a:ext cx="3962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Recommendations</a:t>
            </a:r>
          </a:p>
          <a:p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Potential for laying pipelines for import of crude oil into refineries in the North East.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Completion of the bridge over river </a:t>
            </a:r>
            <a:r>
              <a:rPr lang="en-US" dirty="0" err="1" smtClean="0"/>
              <a:t>Feni</a:t>
            </a:r>
            <a:r>
              <a:rPr lang="en-US" dirty="0" smtClean="0"/>
              <a:t> at </a:t>
            </a:r>
            <a:r>
              <a:rPr lang="en-US" dirty="0" err="1" smtClean="0"/>
              <a:t>Sabroom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Rail connectivity with Chittagong via </a:t>
            </a:r>
            <a:r>
              <a:rPr lang="en-US" dirty="0" err="1" smtClean="0"/>
              <a:t>Akahura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5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315200" cy="838200"/>
          </a:xfrm>
        </p:spPr>
        <p:txBody>
          <a:bodyPr>
            <a:normAutofit/>
          </a:bodyPr>
          <a:lstStyle/>
          <a:p>
            <a:r>
              <a:rPr lang="en-IN" sz="3600" dirty="0" smtClean="0"/>
              <a:t>Integrated Development Approach</a:t>
            </a:r>
            <a:endParaRPr lang="en-IN" sz="3600" dirty="0"/>
          </a:p>
        </p:txBody>
      </p:sp>
      <p:sp>
        <p:nvSpPr>
          <p:cNvPr id="3" name="AutoShape 2" descr="https://encrypted-tbn2.gstatic.com/images?q=tbn:ANd9GcSZtjA2cPhTDRE1OdYOxno52wD5VVOqmO5tVYLqzIg3GsBcyySSwA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C976-A0C1-4903-9EB7-D336DE8024E5}" type="slidenum">
              <a:rPr lang="en-IN" smtClean="0"/>
              <a:pPr/>
              <a:t>17</a:t>
            </a:fld>
            <a:endParaRPr lang="en-IN"/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152400" y="1066800"/>
            <a:ext cx="88392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 smtClean="0"/>
              <a:t>To exploit the sector an integrated  approach to development is required </a:t>
            </a:r>
            <a:endParaRPr lang="en-GB" sz="2000" b="1" dirty="0"/>
          </a:p>
        </p:txBody>
      </p:sp>
      <p:sp>
        <p:nvSpPr>
          <p:cNvPr id="85" name="TextBox 84"/>
          <p:cNvSpPr txBox="1"/>
          <p:nvPr/>
        </p:nvSpPr>
        <p:spPr>
          <a:xfrm>
            <a:off x="267929" y="2149165"/>
            <a:ext cx="8150543" cy="35855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7992" lvl="1" indent="-342900" algn="just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Port Townships with all urban facilities and associated industrial / Commercial Areas</a:t>
            </a:r>
            <a:endParaRPr lang="en-GB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7992" lvl="1" indent="-342900" algn="just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Capital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dredging to improve the LAD to at least 2.5 metres</a:t>
            </a:r>
          </a:p>
          <a:p>
            <a:pPr marL="577992" lvl="1" indent="-342900" algn="just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Permanent channel conservancy works to maintain the navigation channel</a:t>
            </a:r>
          </a:p>
          <a:p>
            <a:pPr marL="577992" lvl="1" indent="-342900" algn="just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Provision of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night navigational aids</a:t>
            </a:r>
          </a:p>
          <a:p>
            <a:pPr marL="577992" lvl="1" indent="-342900" algn="just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terminals with adequate cargo handling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facilities and repair facilities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7992" lvl="1" indent="-342900" algn="just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Multimodal last mile connectivity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terminals</a:t>
            </a:r>
          </a:p>
        </p:txBody>
      </p:sp>
    </p:spTree>
    <p:extLst>
      <p:ext uri="{BB962C8B-B14F-4D97-AF65-F5344CB8AC3E}">
        <p14:creationId xmlns:p14="http://schemas.microsoft.com/office/powerpoint/2010/main" val="85214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smtClean="0"/>
              <a:t>Slide: </a:t>
            </a:r>
            <a:fld id="{ED55C976-A0C1-4903-9EB7-D336DE8024E5}" type="slidenum">
              <a:rPr lang="en-IN" smtClean="0"/>
              <a:pPr/>
              <a:t>18</a:t>
            </a:fld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315200" cy="838200"/>
          </a:xfrm>
        </p:spPr>
        <p:txBody>
          <a:bodyPr>
            <a:normAutofit/>
          </a:bodyPr>
          <a:lstStyle/>
          <a:p>
            <a:r>
              <a:rPr lang="en-IN" sz="3600" dirty="0" smtClean="0"/>
              <a:t>Recommendations for Development</a:t>
            </a:r>
            <a:endParaRPr lang="en-IN" sz="3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2568" y="990600"/>
            <a:ext cx="88392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GB" sz="2000" b="1" dirty="0" smtClean="0"/>
              <a:t>Development of Ports &amp; Port Townships in NE India</a:t>
            </a:r>
            <a:endParaRPr lang="en-GB" sz="2000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186469"/>
              </p:ext>
            </p:extLst>
          </p:nvPr>
        </p:nvGraphicFramePr>
        <p:xfrm>
          <a:off x="304800" y="2133600"/>
          <a:ext cx="3682364" cy="35402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41182"/>
                <a:gridCol w="1841182"/>
              </a:tblGrid>
              <a:tr h="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Ports in Brahmaputra and Barak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BRAHMAPUTRA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BARAK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dirty="0">
                          <a:effectLst/>
                        </a:rPr>
                        <a:t>Dhubri</a:t>
                      </a:r>
                      <a:endParaRPr lang="en-US" sz="2000" dirty="0"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dirty="0" err="1">
                          <a:effectLst/>
                        </a:rPr>
                        <a:t>Jogighopa</a:t>
                      </a:r>
                      <a:endParaRPr lang="en-US" sz="2000" dirty="0"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dirty="0" err="1">
                          <a:effectLst/>
                        </a:rPr>
                        <a:t>Sualkuchi</a:t>
                      </a:r>
                      <a:endParaRPr lang="en-US" sz="2000" dirty="0"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dirty="0" err="1">
                          <a:effectLst/>
                        </a:rPr>
                        <a:t>Palasbari</a:t>
                      </a:r>
                      <a:endParaRPr lang="en-US" sz="2000" dirty="0"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dirty="0">
                          <a:effectLst/>
                        </a:rPr>
                        <a:t>North Guwahati</a:t>
                      </a:r>
                      <a:endParaRPr lang="en-US" sz="2000" dirty="0"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dirty="0" err="1">
                          <a:effectLst/>
                        </a:rPr>
                        <a:t>Noonmati</a:t>
                      </a:r>
                      <a:endParaRPr lang="en-US" sz="2000" dirty="0"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dirty="0" err="1">
                          <a:effectLst/>
                        </a:rPr>
                        <a:t>Kharupetia</a:t>
                      </a:r>
                      <a:endParaRPr lang="en-US" sz="2000" dirty="0"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dirty="0">
                          <a:effectLst/>
                        </a:rPr>
                        <a:t>Tezpur / </a:t>
                      </a:r>
                      <a:r>
                        <a:rPr lang="en-US" sz="1400" dirty="0" err="1">
                          <a:effectLst/>
                        </a:rPr>
                        <a:t>Silghat</a:t>
                      </a:r>
                      <a:endParaRPr lang="en-US" sz="2000" dirty="0"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dirty="0" err="1">
                          <a:effectLst/>
                        </a:rPr>
                        <a:t>Dhansirimukh</a:t>
                      </a:r>
                      <a:endParaRPr lang="en-US" sz="2000" dirty="0"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dirty="0" err="1">
                          <a:effectLst/>
                        </a:rPr>
                        <a:t>NeematiGhat</a:t>
                      </a:r>
                      <a:endParaRPr lang="en-US" sz="2000" dirty="0"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dirty="0">
                          <a:effectLst/>
                        </a:rPr>
                        <a:t>Dikhomukh</a:t>
                      </a:r>
                      <a:endParaRPr lang="en-US" sz="2000" dirty="0"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dirty="0">
                          <a:effectLst/>
                        </a:rPr>
                        <a:t>Oirumghat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dirty="0">
                          <a:effectLst/>
                        </a:rPr>
                        <a:t>Annapurna Ghat</a:t>
                      </a:r>
                      <a:endParaRPr lang="en-US" sz="2000" dirty="0"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dirty="0">
                          <a:effectLst/>
                        </a:rPr>
                        <a:t>Siddheshwari Ghat</a:t>
                      </a:r>
                      <a:endParaRPr lang="en-US" sz="2000" dirty="0"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dirty="0">
                          <a:effectLst/>
                        </a:rPr>
                        <a:t>Bhanga / Malua</a:t>
                      </a:r>
                      <a:endParaRPr lang="en-US" sz="2000" dirty="0"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dirty="0">
                          <a:effectLst/>
                        </a:rPr>
                        <a:t>Sonabarighat</a:t>
                      </a:r>
                      <a:endParaRPr lang="en-US" sz="2000" dirty="0"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dirty="0">
                          <a:effectLst/>
                        </a:rPr>
                        <a:t>Salchhapra</a:t>
                      </a:r>
                      <a:endParaRPr lang="en-US" sz="2000" dirty="0"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dirty="0">
                          <a:effectLst/>
                        </a:rPr>
                        <a:t>Kalinagar</a:t>
                      </a:r>
                      <a:endParaRPr lang="en-US" sz="2000" dirty="0"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dirty="0">
                          <a:effectLst/>
                        </a:rPr>
                        <a:t>Rani Ferry</a:t>
                      </a:r>
                      <a:endParaRPr lang="en-US" sz="2000" dirty="0"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dirty="0">
                          <a:effectLst/>
                        </a:rPr>
                        <a:t>Lakhipur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065177" y="2167546"/>
            <a:ext cx="6292291" cy="4060875"/>
            <a:chOff x="3766109" y="1987296"/>
            <a:chExt cx="6654325" cy="4241126"/>
          </a:xfrm>
        </p:grpSpPr>
        <p:pic>
          <p:nvPicPr>
            <p:cNvPr id="9" name="Picture 8" descr="C:\Users\viveks272\Desktop\Work\Assam\brahmputra river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40000"/>
            </a:blip>
            <a:srcRect/>
            <a:stretch>
              <a:fillRect/>
            </a:stretch>
          </p:blipFill>
          <p:spPr bwMode="auto">
            <a:xfrm>
              <a:off x="3766109" y="2043518"/>
              <a:ext cx="5114925" cy="4184904"/>
            </a:xfrm>
            <a:prstGeom prst="rect">
              <a:avLst/>
            </a:prstGeom>
            <a:noFill/>
          </p:spPr>
        </p:pic>
        <p:grpSp>
          <p:nvGrpSpPr>
            <p:cNvPr id="10" name="Group 9"/>
            <p:cNvGrpSpPr/>
            <p:nvPr/>
          </p:nvGrpSpPr>
          <p:grpSpPr>
            <a:xfrm>
              <a:off x="4082384" y="1987296"/>
              <a:ext cx="6338050" cy="3970637"/>
              <a:chOff x="4253750" y="1929378"/>
              <a:chExt cx="6609480" cy="4028555"/>
            </a:xfrm>
          </p:grpSpPr>
          <p:pic>
            <p:nvPicPr>
              <p:cNvPr id="11" name="Picture 10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tx1">
                    <a:tint val="45000"/>
                    <a:satMod val="400000"/>
                  </a:schemeClr>
                </a:duotone>
                <a:lum contrast="-40000"/>
              </a:blip>
              <a:srcRect/>
              <a:stretch>
                <a:fillRect/>
              </a:stretch>
            </p:blipFill>
            <p:spPr bwMode="auto">
              <a:xfrm>
                <a:off x="4253750" y="1987296"/>
                <a:ext cx="4972369" cy="3970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12" name="Group 11"/>
              <p:cNvGrpSpPr/>
              <p:nvPr/>
            </p:nvGrpSpPr>
            <p:grpSpPr>
              <a:xfrm>
                <a:off x="5410200" y="3216533"/>
                <a:ext cx="5453030" cy="2209800"/>
                <a:chOff x="5410200" y="3216533"/>
                <a:chExt cx="5453030" cy="2209800"/>
              </a:xfrm>
            </p:grpSpPr>
            <p:sp>
              <p:nvSpPr>
                <p:cNvPr id="33" name="TextBox 70"/>
                <p:cNvSpPr txBox="1"/>
                <p:nvPr/>
              </p:nvSpPr>
              <p:spPr>
                <a:xfrm>
                  <a:off x="5802630" y="3216533"/>
                  <a:ext cx="704613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marL="0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9412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8824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28237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37649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47061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56473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65886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75298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-274320"/>
                  <a:r>
                    <a:rPr lang="en-GB" sz="1200" b="1" dirty="0" err="1" smtClean="0">
                      <a:latin typeface="Georgia" pitchFamily="18" charset="0"/>
                      <a:cs typeface="Arial" pitchFamily="34" charset="0"/>
                    </a:rPr>
                    <a:t>Tezpur</a:t>
                  </a:r>
                  <a:endParaRPr lang="en-GB" sz="1200" b="1" dirty="0" smtClean="0">
                    <a:latin typeface="Georgia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5410200" y="3793867"/>
                  <a:ext cx="822381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marL="0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9412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8824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28237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37649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47061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56473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65886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75298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-274320"/>
                  <a:r>
                    <a:rPr lang="en-GB" sz="1200" b="1" dirty="0" err="1" smtClean="0">
                      <a:latin typeface="Georgia" pitchFamily="18" charset="0"/>
                      <a:cs typeface="Arial" pitchFamily="34" charset="0"/>
                    </a:rPr>
                    <a:t>Pandu</a:t>
                  </a:r>
                  <a:endParaRPr lang="en-GB" sz="1200" b="1" dirty="0" smtClean="0">
                    <a:latin typeface="Georgia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35" name="TextBox 83"/>
                <p:cNvSpPr txBox="1"/>
                <p:nvPr/>
              </p:nvSpPr>
              <p:spPr>
                <a:xfrm>
                  <a:off x="5513649" y="5089267"/>
                  <a:ext cx="974781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marL="0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9412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8824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28237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37649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47061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56473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65886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75298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-274320"/>
                  <a:r>
                    <a:rPr lang="en-GB" sz="1200" b="1" dirty="0" err="1" smtClean="0">
                      <a:latin typeface="Georgia" pitchFamily="18" charset="0"/>
                      <a:cs typeface="Arial" pitchFamily="34" charset="0"/>
                    </a:rPr>
                    <a:t>Karimganj</a:t>
                  </a:r>
                  <a:endParaRPr lang="en-GB" sz="1200" b="1" dirty="0" smtClean="0">
                    <a:latin typeface="Georgia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36" name="TextBox 84"/>
                <p:cNvSpPr txBox="1"/>
                <p:nvPr/>
              </p:nvSpPr>
              <p:spPr>
                <a:xfrm>
                  <a:off x="6580449" y="5241667"/>
                  <a:ext cx="974781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marL="0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9412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8824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28237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37649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47061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56473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65886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75298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-274320"/>
                  <a:r>
                    <a:rPr lang="en-GB" sz="1200" b="1" dirty="0" err="1" smtClean="0">
                      <a:latin typeface="Georgia" pitchFamily="18" charset="0"/>
                      <a:cs typeface="Arial" pitchFamily="34" charset="0"/>
                    </a:rPr>
                    <a:t>Badarpur</a:t>
                  </a:r>
                  <a:endParaRPr lang="en-GB" sz="1200" b="1" dirty="0" smtClean="0">
                    <a:latin typeface="Georgia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37" name="TextBox 2"/>
                <p:cNvSpPr txBox="1"/>
                <p:nvPr/>
              </p:nvSpPr>
              <p:spPr>
                <a:xfrm>
                  <a:off x="8195310" y="4359533"/>
                  <a:ext cx="1318259" cy="39135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marL="0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9412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8824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28237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37649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47061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56473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65886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75298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-274320"/>
                  <a:r>
                    <a:rPr lang="en-GB" sz="1200" dirty="0" smtClean="0">
                      <a:latin typeface="Georgia" pitchFamily="18" charset="0"/>
                      <a:cs typeface="Arial" pitchFamily="34" charset="0"/>
                    </a:rPr>
                    <a:t>Terminals with repair facilities</a:t>
                  </a: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8226710" y="4925199"/>
                  <a:ext cx="2636520" cy="19567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indent="-274320"/>
                  <a:r>
                    <a:rPr lang="en-GB" sz="1200" dirty="0" smtClean="0">
                      <a:latin typeface="Georgia" pitchFamily="18" charset="0"/>
                      <a:cs typeface="Arial" pitchFamily="34" charset="0"/>
                    </a:rPr>
                    <a:t>Terminals</a:t>
                  </a:r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4419600" y="1929378"/>
                <a:ext cx="4354830" cy="3312289"/>
                <a:chOff x="4419600" y="1929378"/>
                <a:chExt cx="4354830" cy="3312289"/>
              </a:xfrm>
            </p:grpSpPr>
            <p:sp>
              <p:nvSpPr>
                <p:cNvPr id="14" name="Oval 13"/>
                <p:cNvSpPr/>
                <p:nvPr/>
              </p:nvSpPr>
              <p:spPr>
                <a:xfrm>
                  <a:off x="5010150" y="3453378"/>
                  <a:ext cx="182880" cy="182880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</p:spPr>
              <p:txBody>
                <a:bodyPr wrap="square" rtlCol="0" anchor="ctr">
                  <a:spAutoFit/>
                </a:bodyPr>
                <a:lstStyle>
                  <a:defPPr>
                    <a:defRPr lang="en-US"/>
                  </a:defPPr>
                  <a:lvl1pPr marL="0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9412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8824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28237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37649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47061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56473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65886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75298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2000" dirty="0" smtClean="0">
                    <a:latin typeface="+mj-lt"/>
                  </a:endParaRPr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6381750" y="3179058"/>
                  <a:ext cx="182880" cy="182880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</p:spPr>
              <p:txBody>
                <a:bodyPr wrap="square" rtlCol="0" anchor="ctr">
                  <a:spAutoFit/>
                </a:bodyPr>
                <a:lstStyle>
                  <a:defPPr>
                    <a:defRPr lang="en-US"/>
                  </a:defPPr>
                  <a:lvl1pPr marL="0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9412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8824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28237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37649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47061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56473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65886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75298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2000" dirty="0" smtClean="0">
                    <a:latin typeface="+mj-lt"/>
                  </a:endParaRPr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6762750" y="3148578"/>
                  <a:ext cx="182880" cy="182880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</p:spPr>
              <p:txBody>
                <a:bodyPr wrap="square" rtlCol="0" anchor="ctr">
                  <a:spAutoFit/>
                </a:bodyPr>
                <a:lstStyle>
                  <a:defPPr>
                    <a:defRPr lang="en-US"/>
                  </a:defPPr>
                  <a:lvl1pPr marL="0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9412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8824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28237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37649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47061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56473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65886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75298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2000" dirty="0" smtClean="0">
                    <a:latin typeface="+mj-lt"/>
                  </a:endParaRPr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6610350" y="3407658"/>
                  <a:ext cx="182880" cy="182880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</p:spPr>
              <p:txBody>
                <a:bodyPr wrap="square" rtlCol="0" anchor="ctr">
                  <a:spAutoFit/>
                </a:bodyPr>
                <a:lstStyle>
                  <a:defPPr>
                    <a:defRPr lang="en-US"/>
                  </a:defPPr>
                  <a:lvl1pPr marL="0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9412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8824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28237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37649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47061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56473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65886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75298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2000" dirty="0" smtClean="0">
                    <a:latin typeface="+mj-lt"/>
                  </a:endParaRPr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8088630" y="2310378"/>
                  <a:ext cx="182880" cy="182880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</p:spPr>
              <p:txBody>
                <a:bodyPr wrap="square" rtlCol="0" anchor="ctr">
                  <a:spAutoFit/>
                </a:bodyPr>
                <a:lstStyle>
                  <a:defPPr>
                    <a:defRPr lang="en-US"/>
                  </a:defPPr>
                  <a:lvl1pPr marL="0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9412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8824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28237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37649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47061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56473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65886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75298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2000" dirty="0" smtClean="0">
                    <a:latin typeface="+mj-lt"/>
                  </a:endParaRPr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8317230" y="2112258"/>
                  <a:ext cx="182880" cy="182880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</p:spPr>
              <p:txBody>
                <a:bodyPr wrap="square" rtlCol="0" anchor="ctr">
                  <a:spAutoFit/>
                </a:bodyPr>
                <a:lstStyle>
                  <a:defPPr>
                    <a:defRPr lang="en-US"/>
                  </a:defPPr>
                  <a:lvl1pPr marL="0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9412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8824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28237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37649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47061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56473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65886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75298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2000" dirty="0" smtClean="0">
                    <a:latin typeface="+mj-lt"/>
                  </a:endParaRPr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8591550" y="1929378"/>
                  <a:ext cx="182880" cy="182880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</p:spPr>
              <p:txBody>
                <a:bodyPr wrap="square" rtlCol="0" anchor="ctr">
                  <a:spAutoFit/>
                </a:bodyPr>
                <a:lstStyle>
                  <a:defPPr>
                    <a:defRPr lang="en-US"/>
                  </a:defPPr>
                  <a:lvl1pPr marL="0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9412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8824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28237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37649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47061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56473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65886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75298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2000" dirty="0" smtClean="0">
                    <a:latin typeface="+mj-lt"/>
                  </a:endParaRPr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6675120" y="4997827"/>
                  <a:ext cx="118110" cy="91440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</p:spPr>
              <p:txBody>
                <a:bodyPr wrap="square" rtlCol="0" anchor="ctr">
                  <a:spAutoFit/>
                </a:bodyPr>
                <a:lstStyle>
                  <a:defPPr>
                    <a:defRPr lang="en-US"/>
                  </a:defPPr>
                  <a:lvl1pPr marL="0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9412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8824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28237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37649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47061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56473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65886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75298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2000" dirty="0" smtClean="0">
                    <a:latin typeface="+mj-lt"/>
                  </a:endParaRPr>
                </a:p>
              </p:txBody>
            </p:sp>
            <p:sp>
              <p:nvSpPr>
                <p:cNvPr id="22" name="5-Point Star 21"/>
                <p:cNvSpPr/>
                <p:nvPr/>
              </p:nvSpPr>
              <p:spPr>
                <a:xfrm>
                  <a:off x="5732026" y="3565267"/>
                  <a:ext cx="516374" cy="405301"/>
                </a:xfrm>
                <a:prstGeom prst="star5">
                  <a:avLst/>
                </a:prstGeom>
                <a:solidFill>
                  <a:schemeClr val="accent6"/>
                </a:solidFill>
                <a:ln w="6350">
                  <a:noFill/>
                </a:ln>
              </p:spPr>
              <p:txBody>
                <a:bodyPr vert="horz" wrap="square" lIns="91440" tIns="45720" rIns="91440" bIns="45720" rtlCol="0" anchor="ctr">
                  <a:noAutofit/>
                </a:bodyPr>
                <a:lstStyle>
                  <a:defPPr>
                    <a:defRPr lang="en-US"/>
                  </a:defPPr>
                  <a:lvl1pPr marL="0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9412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8824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28237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37649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47061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56473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65886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75298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dirty="0" smtClean="0"/>
                </a:p>
              </p:txBody>
            </p:sp>
            <p:sp>
              <p:nvSpPr>
                <p:cNvPr id="23" name="5-Point Star 22"/>
                <p:cNvSpPr/>
                <p:nvPr/>
              </p:nvSpPr>
              <p:spPr>
                <a:xfrm>
                  <a:off x="7924800" y="2498467"/>
                  <a:ext cx="516374" cy="405301"/>
                </a:xfrm>
                <a:prstGeom prst="star5">
                  <a:avLst/>
                </a:prstGeom>
                <a:solidFill>
                  <a:schemeClr val="accent6"/>
                </a:solidFill>
                <a:ln w="6350">
                  <a:noFill/>
                </a:ln>
              </p:spPr>
              <p:txBody>
                <a:bodyPr vert="horz" wrap="square" lIns="91440" tIns="45720" rIns="91440" bIns="45720" rtlCol="0" anchor="ctr">
                  <a:noAutofit/>
                </a:bodyPr>
                <a:lstStyle>
                  <a:defPPr>
                    <a:defRPr lang="en-US"/>
                  </a:defPPr>
                  <a:lvl1pPr marL="0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9412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8824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28237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37649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47061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56473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65886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75298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dirty="0" smtClean="0"/>
                </a:p>
              </p:txBody>
            </p:sp>
            <p:sp>
              <p:nvSpPr>
                <p:cNvPr id="24" name="5-Point Star 23"/>
                <p:cNvSpPr/>
                <p:nvPr/>
              </p:nvSpPr>
              <p:spPr>
                <a:xfrm>
                  <a:off x="7404616" y="3067847"/>
                  <a:ext cx="516374" cy="405301"/>
                </a:xfrm>
                <a:prstGeom prst="star5">
                  <a:avLst/>
                </a:prstGeom>
                <a:solidFill>
                  <a:schemeClr val="accent6"/>
                </a:solidFill>
                <a:ln w="6350">
                  <a:noFill/>
                </a:ln>
              </p:spPr>
              <p:txBody>
                <a:bodyPr vert="horz" wrap="square" lIns="91440" tIns="45720" rIns="91440" bIns="45720" rtlCol="0" anchor="ctr">
                  <a:noAutofit/>
                </a:bodyPr>
                <a:lstStyle>
                  <a:defPPr>
                    <a:defRPr lang="en-US"/>
                  </a:defPPr>
                  <a:lvl1pPr marL="0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9412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8824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28237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37649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47061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56473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65886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75298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dirty="0" smtClean="0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7905750" y="4855458"/>
                  <a:ext cx="182880" cy="182880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</p:spPr>
              <p:txBody>
                <a:bodyPr wrap="square" rtlCol="0" anchor="ctr">
                  <a:spAutoFit/>
                </a:bodyPr>
                <a:lstStyle>
                  <a:defPPr>
                    <a:defRPr lang="en-US"/>
                  </a:defPPr>
                  <a:lvl1pPr marL="0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9412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8824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28237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37649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47061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56473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65886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75298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2000" dirty="0" smtClean="0">
                    <a:latin typeface="+mj-lt"/>
                  </a:endParaRPr>
                </a:p>
              </p:txBody>
            </p:sp>
            <p:sp>
              <p:nvSpPr>
                <p:cNvPr id="26" name="5-Point Star 25"/>
                <p:cNvSpPr/>
                <p:nvPr/>
              </p:nvSpPr>
              <p:spPr>
                <a:xfrm>
                  <a:off x="7648456" y="4359533"/>
                  <a:ext cx="516374" cy="405301"/>
                </a:xfrm>
                <a:prstGeom prst="star5">
                  <a:avLst/>
                </a:prstGeom>
                <a:solidFill>
                  <a:schemeClr val="accent6"/>
                </a:solidFill>
                <a:ln w="6350">
                  <a:noFill/>
                </a:ln>
              </p:spPr>
              <p:txBody>
                <a:bodyPr vert="horz" wrap="square" lIns="91440" tIns="45720" rIns="91440" bIns="45720" rtlCol="0" anchor="ctr">
                  <a:noAutofit/>
                </a:bodyPr>
                <a:lstStyle>
                  <a:defPPr>
                    <a:defRPr lang="en-US"/>
                  </a:defPPr>
                  <a:lvl1pPr marL="0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9412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8824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28237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37649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47061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56473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65886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75298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dirty="0" smtClean="0"/>
                </a:p>
              </p:txBody>
            </p:sp>
            <p:sp>
              <p:nvSpPr>
                <p:cNvPr id="27" name="5-Point Star 26"/>
                <p:cNvSpPr/>
                <p:nvPr/>
              </p:nvSpPr>
              <p:spPr>
                <a:xfrm>
                  <a:off x="4419600" y="3565267"/>
                  <a:ext cx="516374" cy="405301"/>
                </a:xfrm>
                <a:prstGeom prst="star5">
                  <a:avLst/>
                </a:prstGeom>
                <a:solidFill>
                  <a:schemeClr val="accent6"/>
                </a:solidFill>
                <a:ln w="6350">
                  <a:noFill/>
                </a:ln>
              </p:spPr>
              <p:txBody>
                <a:bodyPr vert="horz" wrap="square" lIns="91440" tIns="45720" rIns="91440" bIns="45720" rtlCol="0" anchor="ctr">
                  <a:noAutofit/>
                </a:bodyPr>
                <a:lstStyle>
                  <a:defPPr>
                    <a:defRPr lang="en-US"/>
                  </a:defPPr>
                  <a:lvl1pPr marL="0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9412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8824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28237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37649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47061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56473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65886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75298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dirty="0" smtClean="0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6733978" y="5150227"/>
                  <a:ext cx="118110" cy="91440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</p:spPr>
              <p:txBody>
                <a:bodyPr wrap="square" rtlCol="0" anchor="ctr">
                  <a:spAutoFit/>
                </a:bodyPr>
                <a:lstStyle>
                  <a:defPPr>
                    <a:defRPr lang="en-US"/>
                  </a:defPPr>
                  <a:lvl1pPr marL="0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9412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8824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28237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37649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47061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56473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65886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75298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2000" dirty="0" smtClean="0">
                    <a:latin typeface="+mj-lt"/>
                  </a:endParaRPr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6521394" y="5026247"/>
                  <a:ext cx="118110" cy="91440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</p:spPr>
              <p:txBody>
                <a:bodyPr wrap="square" rtlCol="0" anchor="ctr">
                  <a:spAutoFit/>
                </a:bodyPr>
                <a:lstStyle>
                  <a:defPPr>
                    <a:defRPr lang="en-US"/>
                  </a:defPPr>
                  <a:lvl1pPr marL="0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9412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8824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28237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37649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47061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56473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65886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75298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2000" dirty="0" smtClean="0">
                    <a:latin typeface="+mj-lt"/>
                  </a:endParaRPr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6352124" y="5010334"/>
                  <a:ext cx="118110" cy="91440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</p:spPr>
              <p:txBody>
                <a:bodyPr wrap="square" rtlCol="0" anchor="ctr">
                  <a:spAutoFit/>
                </a:bodyPr>
                <a:lstStyle>
                  <a:defPPr>
                    <a:defRPr lang="en-US"/>
                  </a:defPPr>
                  <a:lvl1pPr marL="0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9412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8824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28237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37649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47061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56473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65886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75298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2000" dirty="0" smtClean="0">
                    <a:latin typeface="+mj-lt"/>
                  </a:endParaRPr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6229625" y="4959359"/>
                  <a:ext cx="118110" cy="91440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</p:spPr>
              <p:txBody>
                <a:bodyPr wrap="square" rtlCol="0" anchor="ctr">
                  <a:spAutoFit/>
                </a:bodyPr>
                <a:lstStyle>
                  <a:defPPr>
                    <a:defRPr lang="en-US"/>
                  </a:defPPr>
                  <a:lvl1pPr marL="0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9412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8824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28237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37649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47061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56473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65886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75298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2000" dirty="0" smtClean="0">
                    <a:latin typeface="+mj-lt"/>
                  </a:endParaRPr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7196905" y="3221151"/>
                  <a:ext cx="182880" cy="182880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</p:spPr>
              <p:txBody>
                <a:bodyPr wrap="square" rtlCol="0" anchor="ctr">
                  <a:spAutoFit/>
                </a:bodyPr>
                <a:lstStyle>
                  <a:defPPr>
                    <a:defRPr lang="en-US"/>
                  </a:defPPr>
                  <a:lvl1pPr marL="0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9412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8824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28237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37649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47061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56473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65886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75298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2000" dirty="0" smtClean="0">
                    <a:latin typeface="+mj-lt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4861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Administrator\Desktop\New folder\top-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77" y="4800721"/>
            <a:ext cx="8629650" cy="205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smtClean="0"/>
              <a:t>Slide: </a:t>
            </a:r>
            <a:fld id="{ED55C976-A0C1-4903-9EB7-D336DE8024E5}" type="slidenum">
              <a:rPr lang="en-IN" smtClean="0"/>
              <a:pPr/>
              <a:t>19</a:t>
            </a:fld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315200" cy="838200"/>
          </a:xfrm>
        </p:spPr>
        <p:txBody>
          <a:bodyPr>
            <a:normAutofit/>
          </a:bodyPr>
          <a:lstStyle/>
          <a:p>
            <a:r>
              <a:rPr lang="en-IN" sz="3600" dirty="0" smtClean="0"/>
              <a:t>Recommendations for Development</a:t>
            </a:r>
            <a:endParaRPr lang="en-IN" sz="3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2568" y="838200"/>
            <a:ext cx="88392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GB" sz="2000" b="1" dirty="0" smtClean="0"/>
              <a:t>Development of Ports &amp; Port Townships</a:t>
            </a:r>
            <a:endParaRPr lang="en-GB" sz="2000" b="1" dirty="0"/>
          </a:p>
        </p:txBody>
      </p:sp>
      <p:grpSp>
        <p:nvGrpSpPr>
          <p:cNvPr id="45" name="Group 44"/>
          <p:cNvGrpSpPr/>
          <p:nvPr/>
        </p:nvGrpSpPr>
        <p:grpSpPr>
          <a:xfrm>
            <a:off x="256018" y="1371600"/>
            <a:ext cx="8430782" cy="3429000"/>
            <a:chOff x="256018" y="1447800"/>
            <a:chExt cx="8446022" cy="3657600"/>
          </a:xfrm>
        </p:grpSpPr>
        <p:sp>
          <p:nvSpPr>
            <p:cNvPr id="3" name="Rounded Rectangle 2"/>
            <p:cNvSpPr/>
            <p:nvPr/>
          </p:nvSpPr>
          <p:spPr>
            <a:xfrm>
              <a:off x="256018" y="1447800"/>
              <a:ext cx="8430782" cy="3810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b="1" dirty="0" smtClean="0">
                  <a:solidFill>
                    <a:schemeClr val="tx1"/>
                  </a:solidFill>
                </a:rPr>
                <a:t>Integrated Riverine Port Complex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256018" y="1981200"/>
              <a:ext cx="2563382" cy="3810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 smtClean="0">
                  <a:solidFill>
                    <a:schemeClr val="tx1"/>
                  </a:solidFill>
                </a:rPr>
                <a:t>Port &amp; Facilities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3189718" y="1981200"/>
              <a:ext cx="2563382" cy="3810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 smtClean="0">
                  <a:solidFill>
                    <a:schemeClr val="tx1"/>
                  </a:solidFill>
                </a:rPr>
                <a:t>Industrial Areas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6123418" y="1981200"/>
              <a:ext cx="2563382" cy="3810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 smtClean="0">
                  <a:solidFill>
                    <a:schemeClr val="tx1"/>
                  </a:solidFill>
                </a:rPr>
                <a:t>Integrated Townships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256018" y="2514600"/>
              <a:ext cx="2639582" cy="25908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N" sz="1400" dirty="0" smtClean="0">
                  <a:solidFill>
                    <a:schemeClr val="tx1"/>
                  </a:solidFill>
                </a:rPr>
                <a:t>Goods Handling facility and Yard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N" sz="1400" dirty="0" smtClean="0">
                  <a:solidFill>
                    <a:schemeClr val="tx1"/>
                  </a:solidFill>
                </a:rPr>
                <a:t>Food Grain Storage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N" sz="1400" dirty="0" smtClean="0">
                  <a:solidFill>
                    <a:schemeClr val="tx1"/>
                  </a:solidFill>
                </a:rPr>
                <a:t>Fertilizer &amp; Bulk Cargo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N" sz="1400" dirty="0" smtClean="0">
                  <a:solidFill>
                    <a:schemeClr val="tx1"/>
                  </a:solidFill>
                </a:rPr>
                <a:t>Liquid Handling &amp; Tank Farm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N" sz="1400" dirty="0" smtClean="0">
                  <a:solidFill>
                    <a:schemeClr val="tx1"/>
                  </a:solidFill>
                </a:rPr>
                <a:t>Passenger Terminal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N" sz="1400" dirty="0" smtClean="0">
                  <a:solidFill>
                    <a:schemeClr val="tx1"/>
                  </a:solidFill>
                </a:rPr>
                <a:t>Common Infrastructure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N" sz="1400" dirty="0" smtClean="0">
                  <a:solidFill>
                    <a:schemeClr val="tx1"/>
                  </a:solidFill>
                </a:rPr>
                <a:t>Jetty &amp; Docking Facilities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N" sz="1400" dirty="0" smtClean="0">
                  <a:solidFill>
                    <a:schemeClr val="tx1"/>
                  </a:solidFill>
                </a:rPr>
                <a:t>Repair Facilities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3113518" y="2514600"/>
              <a:ext cx="2639582" cy="25908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N" sz="1400" dirty="0" smtClean="0">
                  <a:solidFill>
                    <a:schemeClr val="tx1"/>
                  </a:solidFill>
                </a:rPr>
                <a:t>Equipment rental &amp; Leasing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N" sz="1400" dirty="0" smtClean="0">
                  <a:solidFill>
                    <a:schemeClr val="tx1"/>
                  </a:solidFill>
                </a:rPr>
                <a:t>Standard Design Factories &amp; Plots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N" sz="1400" dirty="0" smtClean="0">
                  <a:solidFill>
                    <a:schemeClr val="tx1"/>
                  </a:solidFill>
                </a:rPr>
                <a:t>Power &amp; Water Supply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N" sz="1400" dirty="0" smtClean="0">
                  <a:solidFill>
                    <a:schemeClr val="tx1"/>
                  </a:solidFill>
                </a:rPr>
                <a:t>Amenity Centre</a:t>
              </a: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6062458" y="2514600"/>
              <a:ext cx="2639582" cy="25908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N" sz="1400" dirty="0" smtClean="0">
                  <a:solidFill>
                    <a:schemeClr val="tx1"/>
                  </a:solidFill>
                </a:rPr>
                <a:t>Residential Units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N" sz="1400" dirty="0" smtClean="0">
                  <a:solidFill>
                    <a:schemeClr val="tx1"/>
                  </a:solidFill>
                </a:rPr>
                <a:t>Health Care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N" sz="1400" dirty="0" smtClean="0">
                  <a:solidFill>
                    <a:schemeClr val="tx1"/>
                  </a:solidFill>
                </a:rPr>
                <a:t>Commercial Areas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N" sz="1400" dirty="0" smtClean="0">
                  <a:solidFill>
                    <a:schemeClr val="tx1"/>
                  </a:solidFill>
                </a:rPr>
                <a:t>Schools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N" sz="1400" dirty="0" smtClean="0">
                  <a:solidFill>
                    <a:schemeClr val="tx1"/>
                  </a:solidFill>
                </a:rPr>
                <a:t>Entertainment Facilities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579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In this </a:t>
            </a:r>
            <a:r>
              <a:rPr lang="en-IN" dirty="0"/>
              <a:t>p</a:t>
            </a:r>
            <a:r>
              <a:rPr lang="en-IN" dirty="0" smtClean="0"/>
              <a:t>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 smtClean="0"/>
              <a:t>Slide: </a:t>
            </a:r>
            <a:fld id="{ED55C976-A0C1-4903-9EB7-D336DE8024E5}" type="slidenum">
              <a:rPr lang="en-IN" smtClean="0"/>
              <a:pPr/>
              <a:t>2</a:t>
            </a:fld>
            <a:endParaRPr lang="en-IN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971800" y="2656173"/>
            <a:ext cx="548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971800" y="3120747"/>
            <a:ext cx="548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971800" y="3501747"/>
            <a:ext cx="548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971800" y="4419600"/>
            <a:ext cx="548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971800" y="2206347"/>
            <a:ext cx="548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971800" y="3962400"/>
            <a:ext cx="548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66800" y="1848177"/>
            <a:ext cx="7391400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i="1" dirty="0" smtClean="0"/>
              <a:t>         </a:t>
            </a:r>
            <a:r>
              <a:rPr lang="en-IN" sz="1600" i="1" dirty="0"/>
              <a:t>Slide 3</a:t>
            </a:r>
            <a:r>
              <a:rPr lang="en-IN" i="1" dirty="0" smtClean="0"/>
              <a:t>	</a:t>
            </a:r>
            <a:r>
              <a:rPr lang="en-IN" sz="1600" b="1" dirty="0" smtClean="0"/>
              <a:t>Historical Context</a:t>
            </a:r>
          </a:p>
          <a:p>
            <a:endParaRPr lang="en-IN" sz="800" dirty="0" smtClean="0"/>
          </a:p>
          <a:p>
            <a:pPr lvl="1"/>
            <a:r>
              <a:rPr lang="en-IN" sz="1600" i="1" dirty="0"/>
              <a:t>Slide 4</a:t>
            </a:r>
            <a:r>
              <a:rPr lang="en-IN" i="1" dirty="0" smtClean="0"/>
              <a:t>	</a:t>
            </a:r>
            <a:r>
              <a:rPr lang="en-IN" sz="1600" b="1" dirty="0"/>
              <a:t>Connectivity Hub of the </a:t>
            </a:r>
            <a:r>
              <a:rPr lang="en-IN" sz="1600" b="1" dirty="0" smtClean="0"/>
              <a:t>future	</a:t>
            </a:r>
          </a:p>
          <a:p>
            <a:pPr marL="398463"/>
            <a:endParaRPr lang="en-IN" sz="1000" dirty="0" smtClean="0"/>
          </a:p>
          <a:p>
            <a:pPr lvl="1"/>
            <a:r>
              <a:rPr lang="en-IN" sz="1600" i="1" dirty="0" smtClean="0"/>
              <a:t>Slide 5 - 6	</a:t>
            </a:r>
            <a:r>
              <a:rPr lang="en-IN" sz="1600" b="1" dirty="0"/>
              <a:t>Current Status of IWT</a:t>
            </a:r>
          </a:p>
          <a:p>
            <a:endParaRPr lang="en-IN" sz="1600" b="1" dirty="0"/>
          </a:p>
          <a:p>
            <a:r>
              <a:rPr lang="en-IN" sz="1600" i="1" dirty="0"/>
              <a:t> </a:t>
            </a:r>
            <a:r>
              <a:rPr lang="en-IN" sz="1600" i="1" dirty="0" smtClean="0"/>
              <a:t>         Slide 7 – 8            </a:t>
            </a:r>
            <a:r>
              <a:rPr lang="en-IN" sz="1600" b="1" dirty="0"/>
              <a:t>The IWT </a:t>
            </a:r>
            <a:r>
              <a:rPr lang="en-IN" sz="1600" b="1" dirty="0" smtClean="0"/>
              <a:t>Potential</a:t>
            </a:r>
          </a:p>
          <a:p>
            <a:endParaRPr lang="en-IN" sz="1600" b="1" dirty="0" smtClean="0"/>
          </a:p>
          <a:p>
            <a:r>
              <a:rPr lang="en-IN" sz="1600" b="1" dirty="0" smtClean="0"/>
              <a:t>          </a:t>
            </a:r>
            <a:r>
              <a:rPr lang="en-IN" sz="1600" i="1" dirty="0"/>
              <a:t>Slide 9 – </a:t>
            </a:r>
            <a:r>
              <a:rPr lang="en-IN" sz="1600" i="1" dirty="0" smtClean="0"/>
              <a:t>16	</a:t>
            </a:r>
            <a:r>
              <a:rPr lang="en-IN" sz="1600" b="1" dirty="0"/>
              <a:t>IWT Connectivity with Bangladesh</a:t>
            </a:r>
            <a:endParaRPr lang="en-IN" sz="1600" b="1" dirty="0"/>
          </a:p>
          <a:p>
            <a:endParaRPr lang="en-IN" sz="1050" i="1" dirty="0"/>
          </a:p>
          <a:p>
            <a:r>
              <a:rPr lang="en-IN" sz="1600" i="1" dirty="0" smtClean="0"/>
              <a:t>          Slide </a:t>
            </a:r>
            <a:r>
              <a:rPr lang="en-IN" sz="1600" i="1" dirty="0" smtClean="0"/>
              <a:t>17</a:t>
            </a:r>
            <a:r>
              <a:rPr lang="en-IN" sz="1600" i="1" dirty="0" smtClean="0"/>
              <a:t> </a:t>
            </a:r>
            <a:r>
              <a:rPr lang="en-IN" sz="1600" i="1" dirty="0" smtClean="0"/>
              <a:t>- </a:t>
            </a:r>
            <a:r>
              <a:rPr lang="en-IN" sz="1600" i="1" dirty="0" smtClean="0"/>
              <a:t>24</a:t>
            </a:r>
            <a:r>
              <a:rPr lang="en-IN" sz="1600" i="1" dirty="0" smtClean="0"/>
              <a:t>	</a:t>
            </a:r>
            <a:r>
              <a:rPr lang="en-IN" sz="1600" b="1" dirty="0" smtClean="0"/>
              <a:t>Integrated Development Approach</a:t>
            </a:r>
            <a:endParaRPr lang="en-IN" sz="1600" b="1" dirty="0" smtClean="0"/>
          </a:p>
          <a:p>
            <a:pPr marL="684213" indent="-285750">
              <a:buFontTx/>
              <a:buChar char="-"/>
            </a:pPr>
            <a:endParaRPr lang="en-IN" sz="1050" b="1" dirty="0"/>
          </a:p>
        </p:txBody>
      </p:sp>
    </p:spTree>
    <p:extLst>
      <p:ext uri="{BB962C8B-B14F-4D97-AF65-F5344CB8AC3E}">
        <p14:creationId xmlns:p14="http://schemas.microsoft.com/office/powerpoint/2010/main" val="17595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315200" cy="838200"/>
          </a:xfrm>
        </p:spPr>
        <p:txBody>
          <a:bodyPr>
            <a:normAutofit/>
          </a:bodyPr>
          <a:lstStyle/>
          <a:p>
            <a:r>
              <a:rPr lang="en-IN" sz="3600" dirty="0" smtClean="0"/>
              <a:t>Recommendations for Development</a:t>
            </a:r>
            <a:endParaRPr lang="en-IN" sz="3600" dirty="0"/>
          </a:p>
        </p:txBody>
      </p:sp>
      <p:sp>
        <p:nvSpPr>
          <p:cNvPr id="3" name="AutoShape 2" descr="https://encrypted-tbn2.gstatic.com/images?q=tbn:ANd9GcSZtjA2cPhTDRE1OdYOxno52wD5VVOqmO5tVYLqzIg3GsBcyySSwA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C976-A0C1-4903-9EB7-D336DE8024E5}" type="slidenum">
              <a:rPr lang="en-IN" smtClean="0"/>
              <a:pPr/>
              <a:t>20</a:t>
            </a:fld>
            <a:endParaRPr lang="en-IN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7206" y="985684"/>
            <a:ext cx="8997696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GB" sz="2000" b="1" dirty="0" smtClean="0"/>
              <a:t>Terminals and channel development should be in sync with channel development</a:t>
            </a:r>
            <a:endParaRPr lang="en-GB" sz="2000" b="1" dirty="0"/>
          </a:p>
        </p:txBody>
      </p:sp>
      <p:sp>
        <p:nvSpPr>
          <p:cNvPr id="15" name="Rectangle 14"/>
          <p:cNvSpPr/>
          <p:nvPr/>
        </p:nvSpPr>
        <p:spPr>
          <a:xfrm>
            <a:off x="208325" y="1506141"/>
            <a:ext cx="846065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/>
              <a:buChar char=""/>
            </a:pPr>
            <a:r>
              <a:rPr lang="en-GB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In case of NW2, the LAD decreases as we move upstream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/>
              <a:buChar char=""/>
            </a:pPr>
            <a:r>
              <a:rPr lang="en-GB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Channel development can start from downstream and gradually move upstream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/>
              <a:buChar char=""/>
            </a:pPr>
            <a:r>
              <a:rPr lang="en-GB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Downstream </a:t>
            </a:r>
            <a:r>
              <a:rPr lang="en-GB" sz="16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terminals should be develop first and then gradually move upstream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/>
              <a:buChar char=""/>
            </a:pPr>
            <a:r>
              <a:rPr lang="en-GB" sz="16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Key terminals like </a:t>
            </a:r>
            <a:r>
              <a:rPr lang="en-GB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Dhubri</a:t>
            </a:r>
            <a:r>
              <a:rPr lang="en-GB" sz="16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and Pandu should be prioritized and then develop in a phase by phase manner based on expected traffic</a:t>
            </a:r>
            <a:endParaRPr lang="en-GB" sz="1600" dirty="0">
              <a:solidFill>
                <a:schemeClr val="accent6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445560" y="3514884"/>
            <a:ext cx="6337160" cy="3024397"/>
            <a:chOff x="1295400" y="3505200"/>
            <a:chExt cx="6934200" cy="3789493"/>
          </a:xfrm>
        </p:grpSpPr>
        <p:grpSp>
          <p:nvGrpSpPr>
            <p:cNvPr id="17" name="Group 16"/>
            <p:cNvGrpSpPr/>
            <p:nvPr/>
          </p:nvGrpSpPr>
          <p:grpSpPr>
            <a:xfrm>
              <a:off x="2355693" y="3581400"/>
              <a:ext cx="5873907" cy="3581400"/>
              <a:chOff x="2355693" y="3581400"/>
              <a:chExt cx="5873907" cy="3581400"/>
            </a:xfrm>
          </p:grpSpPr>
          <p:cxnSp>
            <p:nvCxnSpPr>
              <p:cNvPr id="50" name="Straight Arrow Connector 49"/>
              <p:cNvCxnSpPr/>
              <p:nvPr/>
            </p:nvCxnSpPr>
            <p:spPr>
              <a:xfrm>
                <a:off x="3042810" y="4712405"/>
                <a:ext cx="0" cy="77399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Rectangle 50"/>
              <p:cNvSpPr/>
              <p:nvPr/>
            </p:nvSpPr>
            <p:spPr>
              <a:xfrm>
                <a:off x="2355693" y="4060411"/>
                <a:ext cx="1378107" cy="572123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2"/>
                </a:solidFill>
              </a:ln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pPr algn="ctr"/>
                <a:r>
                  <a:rPr lang="en-GB" sz="1600" dirty="0" smtClean="0">
                    <a:latin typeface="+mj-lt"/>
                  </a:rPr>
                  <a:t>2 metres for 330 days</a:t>
                </a:r>
              </a:p>
            </p:txBody>
          </p:sp>
          <p:cxnSp>
            <p:nvCxnSpPr>
              <p:cNvPr id="52" name="Straight Arrow Connector 51"/>
              <p:cNvCxnSpPr/>
              <p:nvPr/>
            </p:nvCxnSpPr>
            <p:spPr>
              <a:xfrm>
                <a:off x="4871610" y="4712405"/>
                <a:ext cx="0" cy="52358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Rectangle 52"/>
              <p:cNvSpPr/>
              <p:nvPr/>
            </p:nvSpPr>
            <p:spPr>
              <a:xfrm>
                <a:off x="4184493" y="4076077"/>
                <a:ext cx="1378107" cy="572123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2"/>
                </a:solidFill>
              </a:ln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pPr algn="ctr"/>
                <a:r>
                  <a:rPr lang="en-GB" sz="1600" dirty="0" smtClean="0">
                    <a:latin typeface="+mj-lt"/>
                  </a:rPr>
                  <a:t>2 metres for 300 days</a:t>
                </a:r>
              </a:p>
            </p:txBody>
          </p:sp>
          <p:cxnSp>
            <p:nvCxnSpPr>
              <p:cNvPr id="54" name="Straight Arrow Connector 53"/>
              <p:cNvCxnSpPr/>
              <p:nvPr/>
            </p:nvCxnSpPr>
            <p:spPr>
              <a:xfrm>
                <a:off x="6319410" y="4233394"/>
                <a:ext cx="0" cy="77399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Rectangle 54"/>
              <p:cNvSpPr/>
              <p:nvPr/>
            </p:nvSpPr>
            <p:spPr>
              <a:xfrm>
                <a:off x="5632293" y="3581400"/>
                <a:ext cx="1378107" cy="572123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2"/>
                </a:solidFill>
              </a:ln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pPr algn="ctr"/>
                <a:r>
                  <a:rPr lang="en-GB" sz="1600" dirty="0" smtClean="0">
                    <a:latin typeface="+mj-lt"/>
                  </a:rPr>
                  <a:t>2 metres for 200 days</a:t>
                </a:r>
              </a:p>
            </p:txBody>
          </p:sp>
          <p:cxnSp>
            <p:nvCxnSpPr>
              <p:cNvPr id="56" name="Straight Arrow Connector 55"/>
              <p:cNvCxnSpPr/>
              <p:nvPr/>
            </p:nvCxnSpPr>
            <p:spPr>
              <a:xfrm flipV="1">
                <a:off x="7240936" y="4495800"/>
                <a:ext cx="0" cy="95541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Rectangle 56"/>
              <p:cNvSpPr/>
              <p:nvPr/>
            </p:nvSpPr>
            <p:spPr>
              <a:xfrm>
                <a:off x="6851493" y="5451210"/>
                <a:ext cx="1378107" cy="572123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2"/>
                </a:solidFill>
              </a:ln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pPr algn="ctr"/>
                <a:r>
                  <a:rPr lang="en-GB" sz="1600" dirty="0" smtClean="0">
                    <a:latin typeface="+mj-lt"/>
                  </a:rPr>
                  <a:t>2 metres for 60 days</a:t>
                </a:r>
              </a:p>
            </p:txBody>
          </p:sp>
          <p:cxnSp>
            <p:nvCxnSpPr>
              <p:cNvPr id="58" name="Straight Arrow Connector 57"/>
              <p:cNvCxnSpPr>
                <a:stCxn id="59" idx="1"/>
              </p:cNvCxnSpPr>
              <p:nvPr/>
            </p:nvCxnSpPr>
            <p:spPr>
              <a:xfrm flipH="1">
                <a:off x="5257800" y="6876739"/>
                <a:ext cx="762000" cy="13366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Rectangle 58"/>
              <p:cNvSpPr/>
              <p:nvPr/>
            </p:nvSpPr>
            <p:spPr>
              <a:xfrm>
                <a:off x="6019800" y="6590677"/>
                <a:ext cx="1378107" cy="572123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2"/>
                </a:solidFill>
              </a:ln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pPr algn="ctr"/>
                <a:r>
                  <a:rPr lang="en-GB" sz="1600" dirty="0" smtClean="0">
                    <a:latin typeface="+mj-lt"/>
                  </a:rPr>
                  <a:t>1.85 metres for 6 months</a:t>
                </a: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1295400" y="3999877"/>
              <a:ext cx="6882368" cy="3294816"/>
              <a:chOff x="1295400" y="3999877"/>
              <a:chExt cx="6882368" cy="3294816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3584449" y="5749138"/>
                <a:ext cx="81502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indent="-274320"/>
                <a:r>
                  <a:rPr lang="en-GB" sz="1400" b="1" dirty="0" err="1" smtClean="0">
                    <a:latin typeface="Georgia" pitchFamily="18" charset="0"/>
                    <a:cs typeface="Arial" pitchFamily="34" charset="0"/>
                  </a:rPr>
                  <a:t>Pandu</a:t>
                </a:r>
                <a:endParaRPr lang="en-GB" sz="1400" b="1" dirty="0" smtClean="0">
                  <a:latin typeface="Georgia" pitchFamily="18" charset="0"/>
                  <a:cs typeface="Arial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906741" y="5318144"/>
                <a:ext cx="102802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indent="-274320"/>
                <a:r>
                  <a:rPr lang="en-GB" sz="1400" b="1" dirty="0" smtClean="0">
                    <a:latin typeface="Georgia" pitchFamily="18" charset="0"/>
                    <a:cs typeface="Arial" pitchFamily="34" charset="0"/>
                  </a:rPr>
                  <a:t>Neamati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686873" y="4821468"/>
                <a:ext cx="1314127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indent="-274320"/>
                <a:r>
                  <a:rPr lang="en-GB" sz="1400" b="1" dirty="0" err="1" smtClean="0">
                    <a:latin typeface="Georgia" pitchFamily="18" charset="0"/>
                    <a:cs typeface="Arial" pitchFamily="34" charset="0"/>
                  </a:rPr>
                  <a:t>Dibrugarh</a:t>
                </a:r>
                <a:endParaRPr lang="en-GB" sz="1400" b="1" dirty="0" smtClean="0">
                  <a:latin typeface="Georgia" pitchFamily="18" charset="0"/>
                  <a:cs typeface="Arial" pitchFamily="34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171786" y="3999877"/>
                <a:ext cx="100598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indent="-274320"/>
                <a:r>
                  <a:rPr lang="en-GB" sz="1400" b="1" dirty="0" err="1" smtClean="0">
                    <a:latin typeface="Georgia" pitchFamily="18" charset="0"/>
                    <a:cs typeface="Arial" pitchFamily="34" charset="0"/>
                  </a:rPr>
                  <a:t>Sadia</a:t>
                </a:r>
                <a:endParaRPr lang="en-GB" sz="1400" b="1" dirty="0" smtClean="0">
                  <a:latin typeface="Georgia" pitchFamily="18" charset="0"/>
                  <a:cs typeface="Arial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853432" y="6477000"/>
                <a:ext cx="109016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indent="-274320"/>
                <a:r>
                  <a:rPr lang="en-GB" sz="1400" b="1" dirty="0" err="1" smtClean="0">
                    <a:latin typeface="Georgia" pitchFamily="18" charset="0"/>
                    <a:cs typeface="Arial" pitchFamily="34" charset="0"/>
                  </a:rPr>
                  <a:t>Badarpur</a:t>
                </a:r>
                <a:endParaRPr lang="en-GB" sz="1400" b="1" dirty="0" smtClean="0">
                  <a:latin typeface="Georgia" pitchFamily="18" charset="0"/>
                  <a:cs typeface="Arial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429001" y="6477000"/>
                <a:ext cx="133104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indent="-274320"/>
                <a:r>
                  <a:rPr lang="en-GB" sz="1400" b="1" dirty="0" err="1" smtClean="0">
                    <a:latin typeface="Georgia" pitchFamily="18" charset="0"/>
                    <a:cs typeface="Arial" pitchFamily="34" charset="0"/>
                  </a:rPr>
                  <a:t>Karimganj</a:t>
                </a:r>
                <a:endParaRPr lang="en-GB" sz="1400" b="1" dirty="0" smtClean="0">
                  <a:latin typeface="Georgia" pitchFamily="18" charset="0"/>
                  <a:cs typeface="Arial" pitchFamily="34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295400" y="6337756"/>
                <a:ext cx="1821633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indent="-274320"/>
                <a:r>
                  <a:rPr lang="en-GB" sz="1400" b="1" dirty="0" smtClean="0">
                    <a:latin typeface="Georgia" pitchFamily="18" charset="0"/>
                    <a:cs typeface="Arial" pitchFamily="34" charset="0"/>
                  </a:rPr>
                  <a:t>Bangladesh Border</a:t>
                </a:r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4525751" y="6769406"/>
                <a:ext cx="730948" cy="525287"/>
              </a:xfrm>
              <a:custGeom>
                <a:avLst/>
                <a:gdLst>
                  <a:gd name="connsiteX0" fmla="*/ 851338 w 988610"/>
                  <a:gd name="connsiteY0" fmla="*/ 819807 h 819807"/>
                  <a:gd name="connsiteX1" fmla="*/ 882869 w 988610"/>
                  <a:gd name="connsiteY1" fmla="*/ 646386 h 819807"/>
                  <a:gd name="connsiteX2" fmla="*/ 898635 w 988610"/>
                  <a:gd name="connsiteY2" fmla="*/ 583324 h 819807"/>
                  <a:gd name="connsiteX3" fmla="*/ 961697 w 988610"/>
                  <a:gd name="connsiteY3" fmla="*/ 488731 h 819807"/>
                  <a:gd name="connsiteX4" fmla="*/ 977462 w 988610"/>
                  <a:gd name="connsiteY4" fmla="*/ 425669 h 819807"/>
                  <a:gd name="connsiteX5" fmla="*/ 914400 w 988610"/>
                  <a:gd name="connsiteY5" fmla="*/ 409904 h 819807"/>
                  <a:gd name="connsiteX6" fmla="*/ 851338 w 988610"/>
                  <a:gd name="connsiteY6" fmla="*/ 283780 h 819807"/>
                  <a:gd name="connsiteX7" fmla="*/ 788276 w 988610"/>
                  <a:gd name="connsiteY7" fmla="*/ 252249 h 819807"/>
                  <a:gd name="connsiteX8" fmla="*/ 772510 w 988610"/>
                  <a:gd name="connsiteY8" fmla="*/ 346842 h 819807"/>
                  <a:gd name="connsiteX9" fmla="*/ 677917 w 988610"/>
                  <a:gd name="connsiteY9" fmla="*/ 268014 h 819807"/>
                  <a:gd name="connsiteX10" fmla="*/ 677917 w 988610"/>
                  <a:gd name="connsiteY10" fmla="*/ 236483 h 819807"/>
                  <a:gd name="connsiteX11" fmla="*/ 599090 w 988610"/>
                  <a:gd name="connsiteY11" fmla="*/ 141890 h 819807"/>
                  <a:gd name="connsiteX12" fmla="*/ 315310 w 988610"/>
                  <a:gd name="connsiteY12" fmla="*/ 126124 h 819807"/>
                  <a:gd name="connsiteX13" fmla="*/ 252248 w 988610"/>
                  <a:gd name="connsiteY13" fmla="*/ 110359 h 819807"/>
                  <a:gd name="connsiteX14" fmla="*/ 204952 w 988610"/>
                  <a:gd name="connsiteY14" fmla="*/ 94593 h 819807"/>
                  <a:gd name="connsiteX15" fmla="*/ 126124 w 988610"/>
                  <a:gd name="connsiteY15" fmla="*/ 78828 h 819807"/>
                  <a:gd name="connsiteX16" fmla="*/ 63062 w 988610"/>
                  <a:gd name="connsiteY16" fmla="*/ 31531 h 819807"/>
                  <a:gd name="connsiteX17" fmla="*/ 0 w 988610"/>
                  <a:gd name="connsiteY17" fmla="*/ 0 h 819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88610" h="819807">
                    <a:moveTo>
                      <a:pt x="851338" y="819807"/>
                    </a:moveTo>
                    <a:cubicBezTo>
                      <a:pt x="862744" y="751375"/>
                      <a:pt x="868183" y="712472"/>
                      <a:pt x="882869" y="646386"/>
                    </a:cubicBezTo>
                    <a:cubicBezTo>
                      <a:pt x="887569" y="625234"/>
                      <a:pt x="888945" y="602704"/>
                      <a:pt x="898635" y="583324"/>
                    </a:cubicBezTo>
                    <a:cubicBezTo>
                      <a:pt x="915582" y="549429"/>
                      <a:pt x="961697" y="488731"/>
                      <a:pt x="961697" y="488731"/>
                    </a:cubicBezTo>
                    <a:cubicBezTo>
                      <a:pt x="966952" y="467710"/>
                      <a:pt x="988610" y="444249"/>
                      <a:pt x="977462" y="425669"/>
                    </a:cubicBezTo>
                    <a:cubicBezTo>
                      <a:pt x="966314" y="407089"/>
                      <a:pt x="932429" y="421923"/>
                      <a:pt x="914400" y="409904"/>
                    </a:cubicBezTo>
                    <a:cubicBezTo>
                      <a:pt x="877027" y="384988"/>
                      <a:pt x="875186" y="311603"/>
                      <a:pt x="851338" y="283780"/>
                    </a:cubicBezTo>
                    <a:cubicBezTo>
                      <a:pt x="836043" y="265936"/>
                      <a:pt x="809297" y="262759"/>
                      <a:pt x="788276" y="252249"/>
                    </a:cubicBezTo>
                    <a:cubicBezTo>
                      <a:pt x="783021" y="283780"/>
                      <a:pt x="795113" y="324239"/>
                      <a:pt x="772510" y="346842"/>
                    </a:cubicBezTo>
                    <a:cubicBezTo>
                      <a:pt x="722424" y="396928"/>
                      <a:pt x="680334" y="272848"/>
                      <a:pt x="677917" y="268014"/>
                    </a:cubicBezTo>
                    <a:cubicBezTo>
                      <a:pt x="807275" y="235676"/>
                      <a:pt x="716724" y="268823"/>
                      <a:pt x="677917" y="236483"/>
                    </a:cubicBezTo>
                    <a:cubicBezTo>
                      <a:pt x="633223" y="199238"/>
                      <a:pt x="669721" y="151980"/>
                      <a:pt x="599090" y="141890"/>
                    </a:cubicBezTo>
                    <a:cubicBezTo>
                      <a:pt x="505303" y="128492"/>
                      <a:pt x="409903" y="131379"/>
                      <a:pt x="315310" y="126124"/>
                    </a:cubicBezTo>
                    <a:cubicBezTo>
                      <a:pt x="294289" y="120869"/>
                      <a:pt x="273082" y="116312"/>
                      <a:pt x="252248" y="110359"/>
                    </a:cubicBezTo>
                    <a:cubicBezTo>
                      <a:pt x="236269" y="105794"/>
                      <a:pt x="221074" y="98624"/>
                      <a:pt x="204952" y="94593"/>
                    </a:cubicBezTo>
                    <a:cubicBezTo>
                      <a:pt x="178956" y="88094"/>
                      <a:pt x="152400" y="84083"/>
                      <a:pt x="126124" y="78828"/>
                    </a:cubicBezTo>
                    <a:cubicBezTo>
                      <a:pt x="105103" y="63062"/>
                      <a:pt x="85344" y="45457"/>
                      <a:pt x="63062" y="31531"/>
                    </a:cubicBezTo>
                    <a:cubicBezTo>
                      <a:pt x="43133" y="19075"/>
                      <a:pt x="0" y="0"/>
                      <a:pt x="0" y="0"/>
                    </a:cubicBezTo>
                  </a:path>
                </a:pathLst>
              </a:custGeom>
              <a:ln w="762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6" name="Group 35"/>
              <p:cNvGrpSpPr/>
              <p:nvPr/>
            </p:nvGrpSpPr>
            <p:grpSpPr>
              <a:xfrm>
                <a:off x="2178863" y="4114800"/>
                <a:ext cx="5593537" cy="2169663"/>
                <a:chOff x="2178863" y="4114800"/>
                <a:chExt cx="5593537" cy="2169663"/>
              </a:xfrm>
            </p:grpSpPr>
            <p:grpSp>
              <p:nvGrpSpPr>
                <p:cNvPr id="40" name="Group 39"/>
                <p:cNvGrpSpPr/>
                <p:nvPr/>
              </p:nvGrpSpPr>
              <p:grpSpPr>
                <a:xfrm>
                  <a:off x="2355693" y="4262510"/>
                  <a:ext cx="5154132" cy="2021953"/>
                  <a:chOff x="2355693" y="4262510"/>
                  <a:chExt cx="5154132" cy="2021953"/>
                </a:xfrm>
              </p:grpSpPr>
              <p:sp>
                <p:nvSpPr>
                  <p:cNvPr id="46" name="Freeform 45"/>
                  <p:cNvSpPr/>
                  <p:nvPr/>
                </p:nvSpPr>
                <p:spPr>
                  <a:xfrm>
                    <a:off x="2355693" y="5553839"/>
                    <a:ext cx="1818420" cy="730624"/>
                  </a:xfrm>
                  <a:custGeom>
                    <a:avLst/>
                    <a:gdLst>
                      <a:gd name="connsiteX0" fmla="*/ 0 w 2459421"/>
                      <a:gd name="connsiteY0" fmla="*/ 1140275 h 1140275"/>
                      <a:gd name="connsiteX1" fmla="*/ 63062 w 2459421"/>
                      <a:gd name="connsiteY1" fmla="*/ 951089 h 1140275"/>
                      <a:gd name="connsiteX2" fmla="*/ 126124 w 2459421"/>
                      <a:gd name="connsiteY2" fmla="*/ 809199 h 1140275"/>
                      <a:gd name="connsiteX3" fmla="*/ 189187 w 2459421"/>
                      <a:gd name="connsiteY3" fmla="*/ 478123 h 1140275"/>
                      <a:gd name="connsiteX4" fmla="*/ 204952 w 2459421"/>
                      <a:gd name="connsiteY4" fmla="*/ 430827 h 1140275"/>
                      <a:gd name="connsiteX5" fmla="*/ 252249 w 2459421"/>
                      <a:gd name="connsiteY5" fmla="*/ 415061 h 1140275"/>
                      <a:gd name="connsiteX6" fmla="*/ 362607 w 2459421"/>
                      <a:gd name="connsiteY6" fmla="*/ 288937 h 1140275"/>
                      <a:gd name="connsiteX7" fmla="*/ 441435 w 2459421"/>
                      <a:gd name="connsiteY7" fmla="*/ 241640 h 1140275"/>
                      <a:gd name="connsiteX8" fmla="*/ 599090 w 2459421"/>
                      <a:gd name="connsiteY8" fmla="*/ 99751 h 1140275"/>
                      <a:gd name="connsiteX9" fmla="*/ 693683 w 2459421"/>
                      <a:gd name="connsiteY9" fmla="*/ 83985 h 1140275"/>
                      <a:gd name="connsiteX10" fmla="*/ 772511 w 2459421"/>
                      <a:gd name="connsiteY10" fmla="*/ 52454 h 1140275"/>
                      <a:gd name="connsiteX11" fmla="*/ 851338 w 2459421"/>
                      <a:gd name="connsiteY11" fmla="*/ 36689 h 1140275"/>
                      <a:gd name="connsiteX12" fmla="*/ 1008993 w 2459421"/>
                      <a:gd name="connsiteY12" fmla="*/ 5158 h 1140275"/>
                      <a:gd name="connsiteX13" fmla="*/ 1292773 w 2459421"/>
                      <a:gd name="connsiteY13" fmla="*/ 20923 h 1140275"/>
                      <a:gd name="connsiteX14" fmla="*/ 1371600 w 2459421"/>
                      <a:gd name="connsiteY14" fmla="*/ 115516 h 1140275"/>
                      <a:gd name="connsiteX15" fmla="*/ 1497724 w 2459421"/>
                      <a:gd name="connsiteY15" fmla="*/ 178578 h 1140275"/>
                      <a:gd name="connsiteX16" fmla="*/ 1844566 w 2459421"/>
                      <a:gd name="connsiteY16" fmla="*/ 115516 h 1140275"/>
                      <a:gd name="connsiteX17" fmla="*/ 2128345 w 2459421"/>
                      <a:gd name="connsiteY17" fmla="*/ 131282 h 1140275"/>
                      <a:gd name="connsiteX18" fmla="*/ 2317531 w 2459421"/>
                      <a:gd name="connsiteY18" fmla="*/ 162813 h 1140275"/>
                      <a:gd name="connsiteX19" fmla="*/ 2459421 w 2459421"/>
                      <a:gd name="connsiteY19" fmla="*/ 131282 h 1140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2459421" h="1140275">
                        <a:moveTo>
                          <a:pt x="0" y="1140275"/>
                        </a:moveTo>
                        <a:lnTo>
                          <a:pt x="63062" y="951089"/>
                        </a:lnTo>
                        <a:cubicBezTo>
                          <a:pt x="100584" y="838521"/>
                          <a:pt x="76157" y="884150"/>
                          <a:pt x="126124" y="809199"/>
                        </a:cubicBezTo>
                        <a:cubicBezTo>
                          <a:pt x="175250" y="391640"/>
                          <a:pt x="113548" y="654615"/>
                          <a:pt x="189187" y="478123"/>
                        </a:cubicBezTo>
                        <a:cubicBezTo>
                          <a:pt x="195733" y="462849"/>
                          <a:pt x="193201" y="442578"/>
                          <a:pt x="204952" y="430827"/>
                        </a:cubicBezTo>
                        <a:cubicBezTo>
                          <a:pt x="216703" y="419076"/>
                          <a:pt x="236483" y="420316"/>
                          <a:pt x="252249" y="415061"/>
                        </a:cubicBezTo>
                        <a:cubicBezTo>
                          <a:pt x="275593" y="385880"/>
                          <a:pt x="327062" y="315596"/>
                          <a:pt x="362607" y="288937"/>
                        </a:cubicBezTo>
                        <a:cubicBezTo>
                          <a:pt x="387121" y="270551"/>
                          <a:pt x="415159" y="257406"/>
                          <a:pt x="441435" y="241640"/>
                        </a:cubicBezTo>
                        <a:cubicBezTo>
                          <a:pt x="502117" y="150619"/>
                          <a:pt x="457808" y="205713"/>
                          <a:pt x="599090" y="99751"/>
                        </a:cubicBezTo>
                        <a:cubicBezTo>
                          <a:pt x="624663" y="80571"/>
                          <a:pt x="662152" y="89240"/>
                          <a:pt x="693683" y="83985"/>
                        </a:cubicBezTo>
                        <a:cubicBezTo>
                          <a:pt x="719959" y="73475"/>
                          <a:pt x="745404" y="60586"/>
                          <a:pt x="772511" y="52454"/>
                        </a:cubicBezTo>
                        <a:cubicBezTo>
                          <a:pt x="798177" y="44754"/>
                          <a:pt x="825342" y="43188"/>
                          <a:pt x="851338" y="36689"/>
                        </a:cubicBezTo>
                        <a:cubicBezTo>
                          <a:pt x="998096" y="0"/>
                          <a:pt x="738612" y="43783"/>
                          <a:pt x="1008993" y="5158"/>
                        </a:cubicBezTo>
                        <a:cubicBezTo>
                          <a:pt x="1103586" y="10413"/>
                          <a:pt x="1199562" y="3976"/>
                          <a:pt x="1292773" y="20923"/>
                        </a:cubicBezTo>
                        <a:cubicBezTo>
                          <a:pt x="1390878" y="38760"/>
                          <a:pt x="1333771" y="68230"/>
                          <a:pt x="1371600" y="115516"/>
                        </a:cubicBezTo>
                        <a:cubicBezTo>
                          <a:pt x="1393825" y="143297"/>
                          <a:pt x="1473919" y="169056"/>
                          <a:pt x="1497724" y="178578"/>
                        </a:cubicBezTo>
                        <a:cubicBezTo>
                          <a:pt x="1802877" y="127720"/>
                          <a:pt x="1688469" y="154541"/>
                          <a:pt x="1844566" y="115516"/>
                        </a:cubicBezTo>
                        <a:cubicBezTo>
                          <a:pt x="1939159" y="120771"/>
                          <a:pt x="2035007" y="115049"/>
                          <a:pt x="2128345" y="131282"/>
                        </a:cubicBezTo>
                        <a:cubicBezTo>
                          <a:pt x="2387927" y="176427"/>
                          <a:pt x="1996284" y="208704"/>
                          <a:pt x="2317531" y="162813"/>
                        </a:cubicBezTo>
                        <a:cubicBezTo>
                          <a:pt x="2437996" y="128395"/>
                          <a:pt x="2389632" y="131282"/>
                          <a:pt x="2459421" y="131282"/>
                        </a:cubicBezTo>
                      </a:path>
                    </a:pathLst>
                  </a:custGeom>
                  <a:ln w="762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7" name="Freeform 46"/>
                  <p:cNvSpPr/>
                  <p:nvPr/>
                </p:nvSpPr>
                <p:spPr>
                  <a:xfrm>
                    <a:off x="4187712" y="5163241"/>
                    <a:ext cx="1969955" cy="473095"/>
                  </a:xfrm>
                  <a:custGeom>
                    <a:avLst/>
                    <a:gdLst>
                      <a:gd name="connsiteX0" fmla="*/ 0 w 2664373"/>
                      <a:gd name="connsiteY0" fmla="*/ 662152 h 662152"/>
                      <a:gd name="connsiteX1" fmla="*/ 220717 w 2664373"/>
                      <a:gd name="connsiteY1" fmla="*/ 551794 h 662152"/>
                      <a:gd name="connsiteX2" fmla="*/ 378373 w 2664373"/>
                      <a:gd name="connsiteY2" fmla="*/ 409904 h 662152"/>
                      <a:gd name="connsiteX3" fmla="*/ 425669 w 2664373"/>
                      <a:gd name="connsiteY3" fmla="*/ 299545 h 662152"/>
                      <a:gd name="connsiteX4" fmla="*/ 914400 w 2664373"/>
                      <a:gd name="connsiteY4" fmla="*/ 236483 h 662152"/>
                      <a:gd name="connsiteX5" fmla="*/ 961697 w 2664373"/>
                      <a:gd name="connsiteY5" fmla="*/ 189187 h 662152"/>
                      <a:gd name="connsiteX6" fmla="*/ 1103586 w 2664373"/>
                      <a:gd name="connsiteY6" fmla="*/ 157656 h 662152"/>
                      <a:gd name="connsiteX7" fmla="*/ 1245476 w 2664373"/>
                      <a:gd name="connsiteY7" fmla="*/ 126125 h 662152"/>
                      <a:gd name="connsiteX8" fmla="*/ 1828800 w 2664373"/>
                      <a:gd name="connsiteY8" fmla="*/ 94594 h 662152"/>
                      <a:gd name="connsiteX9" fmla="*/ 1876097 w 2664373"/>
                      <a:gd name="connsiteY9" fmla="*/ 47297 h 662152"/>
                      <a:gd name="connsiteX10" fmla="*/ 1923393 w 2664373"/>
                      <a:gd name="connsiteY10" fmla="*/ 31532 h 662152"/>
                      <a:gd name="connsiteX11" fmla="*/ 1986455 w 2664373"/>
                      <a:gd name="connsiteY11" fmla="*/ 0 h 662152"/>
                      <a:gd name="connsiteX12" fmla="*/ 2522483 w 2664373"/>
                      <a:gd name="connsiteY12" fmla="*/ 15766 h 662152"/>
                      <a:gd name="connsiteX13" fmla="*/ 2569779 w 2664373"/>
                      <a:gd name="connsiteY13" fmla="*/ 31532 h 662152"/>
                      <a:gd name="connsiteX14" fmla="*/ 2664373 w 2664373"/>
                      <a:gd name="connsiteY14" fmla="*/ 47297 h 662152"/>
                      <a:gd name="connsiteX0" fmla="*/ 0 w 2664373"/>
                      <a:gd name="connsiteY0" fmla="*/ 738352 h 738352"/>
                      <a:gd name="connsiteX1" fmla="*/ 220717 w 2664373"/>
                      <a:gd name="connsiteY1" fmla="*/ 627994 h 738352"/>
                      <a:gd name="connsiteX2" fmla="*/ 378373 w 2664373"/>
                      <a:gd name="connsiteY2" fmla="*/ 486104 h 738352"/>
                      <a:gd name="connsiteX3" fmla="*/ 425669 w 2664373"/>
                      <a:gd name="connsiteY3" fmla="*/ 375745 h 738352"/>
                      <a:gd name="connsiteX4" fmla="*/ 914400 w 2664373"/>
                      <a:gd name="connsiteY4" fmla="*/ 312683 h 738352"/>
                      <a:gd name="connsiteX5" fmla="*/ 961697 w 2664373"/>
                      <a:gd name="connsiteY5" fmla="*/ 265387 h 738352"/>
                      <a:gd name="connsiteX6" fmla="*/ 1103586 w 2664373"/>
                      <a:gd name="connsiteY6" fmla="*/ 233856 h 738352"/>
                      <a:gd name="connsiteX7" fmla="*/ 1245476 w 2664373"/>
                      <a:gd name="connsiteY7" fmla="*/ 202325 h 738352"/>
                      <a:gd name="connsiteX8" fmla="*/ 1828800 w 2664373"/>
                      <a:gd name="connsiteY8" fmla="*/ 170794 h 738352"/>
                      <a:gd name="connsiteX9" fmla="*/ 1876097 w 2664373"/>
                      <a:gd name="connsiteY9" fmla="*/ 123497 h 738352"/>
                      <a:gd name="connsiteX10" fmla="*/ 1923393 w 2664373"/>
                      <a:gd name="connsiteY10" fmla="*/ 107732 h 738352"/>
                      <a:gd name="connsiteX11" fmla="*/ 1986455 w 2664373"/>
                      <a:gd name="connsiteY11" fmla="*/ 76200 h 738352"/>
                      <a:gd name="connsiteX12" fmla="*/ 2522483 w 2664373"/>
                      <a:gd name="connsiteY12" fmla="*/ 91966 h 738352"/>
                      <a:gd name="connsiteX13" fmla="*/ 2569779 w 2664373"/>
                      <a:gd name="connsiteY13" fmla="*/ 107732 h 738352"/>
                      <a:gd name="connsiteX14" fmla="*/ 2664373 w 2664373"/>
                      <a:gd name="connsiteY14" fmla="*/ 0 h 738352"/>
                      <a:gd name="connsiteX0" fmla="*/ 0 w 2664373"/>
                      <a:gd name="connsiteY0" fmla="*/ 738352 h 738352"/>
                      <a:gd name="connsiteX1" fmla="*/ 220717 w 2664373"/>
                      <a:gd name="connsiteY1" fmla="*/ 627994 h 738352"/>
                      <a:gd name="connsiteX2" fmla="*/ 378373 w 2664373"/>
                      <a:gd name="connsiteY2" fmla="*/ 486104 h 738352"/>
                      <a:gd name="connsiteX3" fmla="*/ 425669 w 2664373"/>
                      <a:gd name="connsiteY3" fmla="*/ 375745 h 738352"/>
                      <a:gd name="connsiteX4" fmla="*/ 914400 w 2664373"/>
                      <a:gd name="connsiteY4" fmla="*/ 312683 h 738352"/>
                      <a:gd name="connsiteX5" fmla="*/ 961697 w 2664373"/>
                      <a:gd name="connsiteY5" fmla="*/ 265387 h 738352"/>
                      <a:gd name="connsiteX6" fmla="*/ 1103586 w 2664373"/>
                      <a:gd name="connsiteY6" fmla="*/ 233856 h 738352"/>
                      <a:gd name="connsiteX7" fmla="*/ 1245476 w 2664373"/>
                      <a:gd name="connsiteY7" fmla="*/ 202325 h 738352"/>
                      <a:gd name="connsiteX8" fmla="*/ 1828800 w 2664373"/>
                      <a:gd name="connsiteY8" fmla="*/ 170794 h 738352"/>
                      <a:gd name="connsiteX9" fmla="*/ 1876097 w 2664373"/>
                      <a:gd name="connsiteY9" fmla="*/ 123497 h 738352"/>
                      <a:gd name="connsiteX10" fmla="*/ 1923393 w 2664373"/>
                      <a:gd name="connsiteY10" fmla="*/ 107732 h 738352"/>
                      <a:gd name="connsiteX11" fmla="*/ 1986455 w 2664373"/>
                      <a:gd name="connsiteY11" fmla="*/ 76200 h 738352"/>
                      <a:gd name="connsiteX12" fmla="*/ 2522483 w 2664373"/>
                      <a:gd name="connsiteY12" fmla="*/ 91966 h 738352"/>
                      <a:gd name="connsiteX13" fmla="*/ 2585545 w 2664373"/>
                      <a:gd name="connsiteY13" fmla="*/ 28903 h 738352"/>
                      <a:gd name="connsiteX14" fmla="*/ 2664373 w 2664373"/>
                      <a:gd name="connsiteY14" fmla="*/ 0 h 7383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664373" h="738352">
                        <a:moveTo>
                          <a:pt x="0" y="738352"/>
                        </a:moveTo>
                        <a:cubicBezTo>
                          <a:pt x="154309" y="641910"/>
                          <a:pt x="79091" y="675203"/>
                          <a:pt x="220717" y="627994"/>
                        </a:cubicBezTo>
                        <a:cubicBezTo>
                          <a:pt x="361999" y="522031"/>
                          <a:pt x="317690" y="577125"/>
                          <a:pt x="378373" y="486104"/>
                        </a:cubicBezTo>
                        <a:cubicBezTo>
                          <a:pt x="383793" y="464421"/>
                          <a:pt x="395184" y="388810"/>
                          <a:pt x="425669" y="375745"/>
                        </a:cubicBezTo>
                        <a:cubicBezTo>
                          <a:pt x="575915" y="311354"/>
                          <a:pt x="759046" y="320860"/>
                          <a:pt x="914400" y="312683"/>
                        </a:cubicBezTo>
                        <a:cubicBezTo>
                          <a:pt x="930166" y="296918"/>
                          <a:pt x="943146" y="277754"/>
                          <a:pt x="961697" y="265387"/>
                        </a:cubicBezTo>
                        <a:cubicBezTo>
                          <a:pt x="987999" y="247852"/>
                          <a:pt x="1091317" y="236310"/>
                          <a:pt x="1103586" y="233856"/>
                        </a:cubicBezTo>
                        <a:cubicBezTo>
                          <a:pt x="1151096" y="224354"/>
                          <a:pt x="1197562" y="209512"/>
                          <a:pt x="1245476" y="202325"/>
                        </a:cubicBezTo>
                        <a:cubicBezTo>
                          <a:pt x="1391061" y="180487"/>
                          <a:pt x="1747246" y="173931"/>
                          <a:pt x="1828800" y="170794"/>
                        </a:cubicBezTo>
                        <a:cubicBezTo>
                          <a:pt x="1844566" y="155028"/>
                          <a:pt x="1857546" y="135865"/>
                          <a:pt x="1876097" y="123497"/>
                        </a:cubicBezTo>
                        <a:cubicBezTo>
                          <a:pt x="1889924" y="114279"/>
                          <a:pt x="1908119" y="114278"/>
                          <a:pt x="1923393" y="107732"/>
                        </a:cubicBezTo>
                        <a:cubicBezTo>
                          <a:pt x="1944995" y="98474"/>
                          <a:pt x="1965434" y="86711"/>
                          <a:pt x="1986455" y="76200"/>
                        </a:cubicBezTo>
                        <a:cubicBezTo>
                          <a:pt x="2165131" y="81455"/>
                          <a:pt x="2343990" y="82317"/>
                          <a:pt x="2522483" y="91966"/>
                        </a:cubicBezTo>
                        <a:cubicBezTo>
                          <a:pt x="2539077" y="92863"/>
                          <a:pt x="2569323" y="25298"/>
                          <a:pt x="2585545" y="28903"/>
                        </a:cubicBezTo>
                        <a:cubicBezTo>
                          <a:pt x="2616750" y="35837"/>
                          <a:pt x="2664373" y="0"/>
                          <a:pt x="2664373" y="0"/>
                        </a:cubicBezTo>
                      </a:path>
                    </a:pathLst>
                  </a:custGeom>
                  <a:ln w="76200"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8" name="Freeform 47"/>
                  <p:cNvSpPr/>
                  <p:nvPr/>
                </p:nvSpPr>
                <p:spPr>
                  <a:xfrm>
                    <a:off x="6099384" y="4705201"/>
                    <a:ext cx="640118" cy="476560"/>
                  </a:xfrm>
                  <a:custGeom>
                    <a:avLst/>
                    <a:gdLst>
                      <a:gd name="connsiteX0" fmla="*/ 0 w 865762"/>
                      <a:gd name="connsiteY0" fmla="*/ 743760 h 743760"/>
                      <a:gd name="connsiteX1" fmla="*/ 236483 w 865762"/>
                      <a:gd name="connsiteY1" fmla="*/ 680698 h 743760"/>
                      <a:gd name="connsiteX2" fmla="*/ 362607 w 865762"/>
                      <a:gd name="connsiteY2" fmla="*/ 601871 h 743760"/>
                      <a:gd name="connsiteX3" fmla="*/ 378372 w 865762"/>
                      <a:gd name="connsiteY3" fmla="*/ 554574 h 743760"/>
                      <a:gd name="connsiteX4" fmla="*/ 504496 w 865762"/>
                      <a:gd name="connsiteY4" fmla="*/ 491512 h 743760"/>
                      <a:gd name="connsiteX5" fmla="*/ 551793 w 865762"/>
                      <a:gd name="connsiteY5" fmla="*/ 444216 h 743760"/>
                      <a:gd name="connsiteX6" fmla="*/ 583324 w 865762"/>
                      <a:gd name="connsiteY6" fmla="*/ 381154 h 743760"/>
                      <a:gd name="connsiteX7" fmla="*/ 614855 w 865762"/>
                      <a:gd name="connsiteY7" fmla="*/ 302326 h 743760"/>
                      <a:gd name="connsiteX8" fmla="*/ 662152 w 865762"/>
                      <a:gd name="connsiteY8" fmla="*/ 255029 h 743760"/>
                      <a:gd name="connsiteX9" fmla="*/ 693683 w 865762"/>
                      <a:gd name="connsiteY9" fmla="*/ 207733 h 743760"/>
                      <a:gd name="connsiteX10" fmla="*/ 740979 w 865762"/>
                      <a:gd name="connsiteY10" fmla="*/ 160436 h 743760"/>
                      <a:gd name="connsiteX11" fmla="*/ 835572 w 865762"/>
                      <a:gd name="connsiteY11" fmla="*/ 34312 h 74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865762" h="743760">
                        <a:moveTo>
                          <a:pt x="0" y="743760"/>
                        </a:moveTo>
                        <a:cubicBezTo>
                          <a:pt x="172216" y="686356"/>
                          <a:pt x="92713" y="704660"/>
                          <a:pt x="236483" y="680698"/>
                        </a:cubicBezTo>
                        <a:cubicBezTo>
                          <a:pt x="297176" y="656421"/>
                          <a:pt x="325895" y="656939"/>
                          <a:pt x="362607" y="601871"/>
                        </a:cubicBezTo>
                        <a:cubicBezTo>
                          <a:pt x="371825" y="588044"/>
                          <a:pt x="365254" y="564777"/>
                          <a:pt x="378372" y="554574"/>
                        </a:cubicBezTo>
                        <a:cubicBezTo>
                          <a:pt x="415474" y="525716"/>
                          <a:pt x="471259" y="524748"/>
                          <a:pt x="504496" y="491512"/>
                        </a:cubicBezTo>
                        <a:lnTo>
                          <a:pt x="551793" y="444216"/>
                        </a:lnTo>
                        <a:cubicBezTo>
                          <a:pt x="562303" y="423195"/>
                          <a:pt x="573779" y="402630"/>
                          <a:pt x="583324" y="381154"/>
                        </a:cubicBezTo>
                        <a:cubicBezTo>
                          <a:pt x="594818" y="355293"/>
                          <a:pt x="599856" y="326324"/>
                          <a:pt x="614855" y="302326"/>
                        </a:cubicBezTo>
                        <a:cubicBezTo>
                          <a:pt x="626672" y="283419"/>
                          <a:pt x="647878" y="272157"/>
                          <a:pt x="662152" y="255029"/>
                        </a:cubicBezTo>
                        <a:cubicBezTo>
                          <a:pt x="674282" y="240473"/>
                          <a:pt x="681553" y="222289"/>
                          <a:pt x="693683" y="207733"/>
                        </a:cubicBezTo>
                        <a:cubicBezTo>
                          <a:pt x="707956" y="190605"/>
                          <a:pt x="727291" y="178035"/>
                          <a:pt x="740979" y="160436"/>
                        </a:cubicBezTo>
                        <a:cubicBezTo>
                          <a:pt x="865762" y="0"/>
                          <a:pt x="756270" y="113614"/>
                          <a:pt x="835572" y="34312"/>
                        </a:cubicBezTo>
                      </a:path>
                    </a:pathLst>
                  </a:custGeom>
                  <a:ln w="762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9" name="Freeform 48"/>
                  <p:cNvSpPr/>
                  <p:nvPr/>
                </p:nvSpPr>
                <p:spPr>
                  <a:xfrm>
                    <a:off x="6740493" y="4262510"/>
                    <a:ext cx="769332" cy="484880"/>
                  </a:xfrm>
                  <a:custGeom>
                    <a:avLst/>
                    <a:gdLst>
                      <a:gd name="connsiteX0" fmla="*/ 0 w 1040525"/>
                      <a:gd name="connsiteY0" fmla="*/ 756745 h 756745"/>
                      <a:gd name="connsiteX1" fmla="*/ 47297 w 1040525"/>
                      <a:gd name="connsiteY1" fmla="*/ 630621 h 756745"/>
                      <a:gd name="connsiteX2" fmla="*/ 126125 w 1040525"/>
                      <a:gd name="connsiteY2" fmla="*/ 599090 h 756745"/>
                      <a:gd name="connsiteX3" fmla="*/ 346842 w 1040525"/>
                      <a:gd name="connsiteY3" fmla="*/ 488731 h 756745"/>
                      <a:gd name="connsiteX4" fmla="*/ 425669 w 1040525"/>
                      <a:gd name="connsiteY4" fmla="*/ 441435 h 756745"/>
                      <a:gd name="connsiteX5" fmla="*/ 472966 w 1040525"/>
                      <a:gd name="connsiteY5" fmla="*/ 409904 h 756745"/>
                      <a:gd name="connsiteX6" fmla="*/ 599090 w 1040525"/>
                      <a:gd name="connsiteY6" fmla="*/ 268014 h 756745"/>
                      <a:gd name="connsiteX7" fmla="*/ 709449 w 1040525"/>
                      <a:gd name="connsiteY7" fmla="*/ 252249 h 756745"/>
                      <a:gd name="connsiteX8" fmla="*/ 851338 w 1040525"/>
                      <a:gd name="connsiteY8" fmla="*/ 157656 h 756745"/>
                      <a:gd name="connsiteX9" fmla="*/ 930166 w 1040525"/>
                      <a:gd name="connsiteY9" fmla="*/ 63062 h 756745"/>
                      <a:gd name="connsiteX10" fmla="*/ 977462 w 1040525"/>
                      <a:gd name="connsiteY10" fmla="*/ 31531 h 756745"/>
                      <a:gd name="connsiteX11" fmla="*/ 1040525 w 1040525"/>
                      <a:gd name="connsiteY11" fmla="*/ 0 h 756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40525" h="756745">
                        <a:moveTo>
                          <a:pt x="0" y="756745"/>
                        </a:moveTo>
                        <a:cubicBezTo>
                          <a:pt x="7646" y="726162"/>
                          <a:pt x="21066" y="653105"/>
                          <a:pt x="47297" y="630621"/>
                        </a:cubicBezTo>
                        <a:cubicBezTo>
                          <a:pt x="68784" y="612204"/>
                          <a:pt x="102023" y="613922"/>
                          <a:pt x="126125" y="599090"/>
                        </a:cubicBezTo>
                        <a:cubicBezTo>
                          <a:pt x="323332" y="477732"/>
                          <a:pt x="172730" y="517751"/>
                          <a:pt x="346842" y="488731"/>
                        </a:cubicBezTo>
                        <a:cubicBezTo>
                          <a:pt x="373118" y="472966"/>
                          <a:pt x="399684" y="457675"/>
                          <a:pt x="425669" y="441435"/>
                        </a:cubicBezTo>
                        <a:cubicBezTo>
                          <a:pt x="441737" y="431393"/>
                          <a:pt x="461953" y="425323"/>
                          <a:pt x="472966" y="409904"/>
                        </a:cubicBezTo>
                        <a:cubicBezTo>
                          <a:pt x="543470" y="311199"/>
                          <a:pt x="447609" y="326275"/>
                          <a:pt x="599090" y="268014"/>
                        </a:cubicBezTo>
                        <a:cubicBezTo>
                          <a:pt x="633773" y="254675"/>
                          <a:pt x="672663" y="257504"/>
                          <a:pt x="709449" y="252249"/>
                        </a:cubicBezTo>
                        <a:cubicBezTo>
                          <a:pt x="768249" y="216969"/>
                          <a:pt x="800255" y="201441"/>
                          <a:pt x="851338" y="157656"/>
                        </a:cubicBezTo>
                        <a:cubicBezTo>
                          <a:pt x="1032118" y="2703"/>
                          <a:pt x="784216" y="209014"/>
                          <a:pt x="930166" y="63062"/>
                        </a:cubicBezTo>
                        <a:cubicBezTo>
                          <a:pt x="943564" y="49664"/>
                          <a:pt x="961011" y="40932"/>
                          <a:pt x="977462" y="31531"/>
                        </a:cubicBezTo>
                        <a:cubicBezTo>
                          <a:pt x="997868" y="19871"/>
                          <a:pt x="1040525" y="0"/>
                          <a:pt x="1040525" y="0"/>
                        </a:cubicBezTo>
                      </a:path>
                    </a:pathLst>
                  </a:custGeom>
                  <a:ln w="76200">
                    <a:solidFill>
                      <a:schemeClr val="accent5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41" name="4-Point Star 40"/>
                <p:cNvSpPr/>
                <p:nvPr/>
              </p:nvSpPr>
              <p:spPr>
                <a:xfrm>
                  <a:off x="2178863" y="5774840"/>
                  <a:ext cx="457200" cy="457200"/>
                </a:xfrm>
                <a:prstGeom prst="star4">
                  <a:avLst/>
                </a:prstGeom>
                <a:solidFill>
                  <a:srgbClr val="92D050"/>
                </a:solidFill>
                <a:ln w="6350">
                  <a:noFill/>
                </a:ln>
              </p:spPr>
              <p:txBody>
                <a:bodyPr vert="horz" wrap="square" lIns="91440" tIns="45720" rIns="91440" bIns="45720" rtlCol="0" anchor="ctr">
                  <a:noAutofit/>
                </a:bodyPr>
                <a:lstStyle/>
                <a:p>
                  <a:pPr algn="ctr"/>
                  <a:endParaRPr lang="en-GB" dirty="0" smtClean="0"/>
                </a:p>
              </p:txBody>
            </p:sp>
            <p:sp>
              <p:nvSpPr>
                <p:cNvPr id="42" name="4-Point Star 41"/>
                <p:cNvSpPr/>
                <p:nvPr/>
              </p:nvSpPr>
              <p:spPr>
                <a:xfrm>
                  <a:off x="3991145" y="5410200"/>
                  <a:ext cx="457200" cy="457200"/>
                </a:xfrm>
                <a:prstGeom prst="star4">
                  <a:avLst/>
                </a:prstGeom>
                <a:solidFill>
                  <a:srgbClr val="92D050"/>
                </a:solidFill>
                <a:ln w="6350">
                  <a:noFill/>
                </a:ln>
              </p:spPr>
              <p:txBody>
                <a:bodyPr vert="horz" wrap="square" lIns="91440" tIns="45720" rIns="91440" bIns="45720" rtlCol="0" anchor="ctr">
                  <a:noAutofit/>
                </a:bodyPr>
                <a:lstStyle/>
                <a:p>
                  <a:pPr algn="ctr"/>
                  <a:endParaRPr lang="en-GB" dirty="0" smtClean="0"/>
                </a:p>
              </p:txBody>
            </p:sp>
            <p:sp>
              <p:nvSpPr>
                <p:cNvPr id="43" name="4-Point Star 42"/>
                <p:cNvSpPr/>
                <p:nvPr/>
              </p:nvSpPr>
              <p:spPr>
                <a:xfrm>
                  <a:off x="5867400" y="4953000"/>
                  <a:ext cx="457200" cy="457200"/>
                </a:xfrm>
                <a:prstGeom prst="star4">
                  <a:avLst/>
                </a:prstGeom>
                <a:solidFill>
                  <a:srgbClr val="92D050"/>
                </a:solidFill>
                <a:ln w="6350">
                  <a:noFill/>
                </a:ln>
              </p:spPr>
              <p:txBody>
                <a:bodyPr vert="horz" wrap="square" lIns="91440" tIns="45720" rIns="91440" bIns="45720" rtlCol="0" anchor="ctr">
                  <a:noAutofit/>
                </a:bodyPr>
                <a:lstStyle/>
                <a:p>
                  <a:pPr algn="ctr"/>
                  <a:endParaRPr lang="en-GB" dirty="0" smtClean="0"/>
                </a:p>
              </p:txBody>
            </p:sp>
            <p:sp>
              <p:nvSpPr>
                <p:cNvPr id="44" name="4-Point Star 43"/>
                <p:cNvSpPr/>
                <p:nvPr/>
              </p:nvSpPr>
              <p:spPr>
                <a:xfrm>
                  <a:off x="6400800" y="4651871"/>
                  <a:ext cx="457200" cy="457200"/>
                </a:xfrm>
                <a:prstGeom prst="star4">
                  <a:avLst/>
                </a:prstGeom>
                <a:solidFill>
                  <a:srgbClr val="92D050"/>
                </a:solidFill>
                <a:ln w="6350">
                  <a:noFill/>
                </a:ln>
              </p:spPr>
              <p:txBody>
                <a:bodyPr vert="horz" wrap="square" lIns="91440" tIns="45720" rIns="91440" bIns="45720" rtlCol="0" anchor="ctr">
                  <a:noAutofit/>
                </a:bodyPr>
                <a:lstStyle/>
                <a:p>
                  <a:pPr algn="ctr"/>
                  <a:endParaRPr lang="en-GB" dirty="0" smtClean="0"/>
                </a:p>
              </p:txBody>
            </p:sp>
            <p:sp>
              <p:nvSpPr>
                <p:cNvPr id="45" name="4-Point Star 44"/>
                <p:cNvSpPr/>
                <p:nvPr/>
              </p:nvSpPr>
              <p:spPr>
                <a:xfrm>
                  <a:off x="7315200" y="4114800"/>
                  <a:ext cx="457200" cy="457200"/>
                </a:xfrm>
                <a:prstGeom prst="star4">
                  <a:avLst/>
                </a:prstGeom>
                <a:solidFill>
                  <a:srgbClr val="92D050"/>
                </a:solidFill>
                <a:ln w="6350">
                  <a:noFill/>
                </a:ln>
              </p:spPr>
              <p:txBody>
                <a:bodyPr vert="horz" wrap="square" lIns="91440" tIns="45720" rIns="91440" bIns="45720" rtlCol="0" anchor="ctr">
                  <a:noAutofit/>
                </a:bodyPr>
                <a:lstStyle/>
                <a:p>
                  <a:pPr algn="ctr"/>
                  <a:endParaRPr lang="en-GB" dirty="0" smtClean="0"/>
                </a:p>
              </p:txBody>
            </p:sp>
          </p:grpSp>
          <p:sp>
            <p:nvSpPr>
              <p:cNvPr id="37" name="4-Point Star 36"/>
              <p:cNvSpPr/>
              <p:nvPr/>
            </p:nvSpPr>
            <p:spPr>
              <a:xfrm>
                <a:off x="4800600" y="6629400"/>
                <a:ext cx="457200" cy="457200"/>
              </a:xfrm>
              <a:prstGeom prst="star4">
                <a:avLst/>
              </a:prstGeom>
              <a:solidFill>
                <a:srgbClr val="92D050"/>
              </a:solidFill>
              <a:ln w="6350">
                <a:noFill/>
              </a:ln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pPr algn="ctr"/>
                <a:endParaRPr lang="en-GB" dirty="0" smtClean="0"/>
              </a:p>
            </p:txBody>
          </p:sp>
          <p:sp>
            <p:nvSpPr>
              <p:cNvPr id="38" name="4-Point Star 37"/>
              <p:cNvSpPr/>
              <p:nvPr/>
            </p:nvSpPr>
            <p:spPr>
              <a:xfrm>
                <a:off x="4267200" y="6553200"/>
                <a:ext cx="457200" cy="457200"/>
              </a:xfrm>
              <a:prstGeom prst="star4">
                <a:avLst/>
              </a:prstGeom>
              <a:solidFill>
                <a:srgbClr val="92D050"/>
              </a:solidFill>
              <a:ln w="6350">
                <a:noFill/>
              </a:ln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pPr algn="ctr"/>
                <a:endParaRPr lang="en-GB" dirty="0" smtClean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756184" y="5562600"/>
                <a:ext cx="91081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indent="-274320"/>
                <a:r>
                  <a:rPr lang="en-GB" sz="1400" b="1" dirty="0" err="1" smtClean="0">
                    <a:latin typeface="Georgia" pitchFamily="18" charset="0"/>
                    <a:cs typeface="Arial" pitchFamily="34" charset="0"/>
                  </a:rPr>
                  <a:t>Dhubri</a:t>
                </a:r>
                <a:endParaRPr lang="en-GB" sz="1400" b="1" dirty="0" smtClean="0">
                  <a:latin typeface="Georgia" pitchFamily="18" charset="0"/>
                  <a:cs typeface="Arial" pitchFamily="34" charset="0"/>
                </a:endParaRP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2514600" y="3505200"/>
              <a:ext cx="3557032" cy="311019"/>
            </a:xfrm>
            <a:prstGeom prst="rect">
              <a:avLst/>
            </a:prstGeom>
            <a:noFill/>
            <a:ln w="6350">
              <a:noFill/>
            </a:ln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ctr"/>
              <a:r>
                <a:rPr lang="en-GB" sz="1600" b="1" dirty="0" smtClean="0">
                  <a:solidFill>
                    <a:schemeClr val="tx2"/>
                  </a:solidFill>
                  <a:latin typeface="+mj-lt"/>
                </a:rPr>
                <a:t>LAD for days in a year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212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id" hidden="1"/>
          <p:cNvGrpSpPr/>
          <p:nvPr>
            <p:custDataLst>
              <p:tags r:id="rId1"/>
            </p:custDataLst>
          </p:nvPr>
        </p:nvGrpSpPr>
        <p:grpSpPr>
          <a:xfrm>
            <a:off x="482138" y="605118"/>
            <a:ext cx="8179724" cy="5922085"/>
            <a:chOff x="530352" y="685800"/>
            <a:chExt cx="8997696" cy="6711696"/>
          </a:xfrm>
        </p:grpSpPr>
        <p:sp>
          <p:nvSpPr>
            <p:cNvPr id="5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819158">
                <a:defRPr/>
              </a:pPr>
              <a:endParaRPr lang="en-GB" dirty="0"/>
            </a:p>
          </p:txBody>
        </p:sp>
        <p:sp>
          <p:nvSpPr>
            <p:cNvPr id="6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819158">
                <a:defRPr/>
              </a:pPr>
              <a:endParaRPr lang="en-GB" dirty="0"/>
            </a:p>
          </p:txBody>
        </p:sp>
        <p:sp>
          <p:nvSpPr>
            <p:cNvPr id="7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719435">
                <a:buSzPct val="90000"/>
                <a:defRPr/>
              </a:pPr>
              <a:endParaRPr lang="en-GB" sz="13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8" name="Group 600" hidden="1"/>
            <p:cNvGrpSpPr/>
            <p:nvPr userDrawn="1"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44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en-GB" dirty="0"/>
              </a:p>
            </p:txBody>
          </p:sp>
          <p:sp>
            <p:nvSpPr>
              <p:cNvPr id="45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en-GB" dirty="0"/>
              </a:p>
            </p:txBody>
          </p:sp>
          <p:sp>
            <p:nvSpPr>
              <p:cNvPr id="46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en-GB" dirty="0"/>
              </a:p>
            </p:txBody>
          </p:sp>
          <p:sp>
            <p:nvSpPr>
              <p:cNvPr id="47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en-GB" dirty="0"/>
              </a:p>
            </p:txBody>
          </p:sp>
          <p:sp>
            <p:nvSpPr>
              <p:cNvPr id="48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en-GB" dirty="0"/>
              </a:p>
            </p:txBody>
          </p:sp>
          <p:sp>
            <p:nvSpPr>
              <p:cNvPr id="49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en-GB" dirty="0"/>
              </a:p>
            </p:txBody>
          </p:sp>
        </p:grpSp>
        <p:grpSp>
          <p:nvGrpSpPr>
            <p:cNvPr id="9" name="Group 500" hidden="1"/>
            <p:cNvGrpSpPr/>
            <p:nvPr userDrawn="1"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38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en-GB" dirty="0"/>
              </a:p>
            </p:txBody>
          </p:sp>
          <p:sp>
            <p:nvSpPr>
              <p:cNvPr id="39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en-GB" dirty="0"/>
              </a:p>
            </p:txBody>
          </p:sp>
          <p:sp>
            <p:nvSpPr>
              <p:cNvPr id="40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en-GB" dirty="0"/>
              </a:p>
            </p:txBody>
          </p:sp>
          <p:sp>
            <p:nvSpPr>
              <p:cNvPr id="41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en-GB" dirty="0"/>
              </a:p>
            </p:txBody>
          </p:sp>
          <p:sp>
            <p:nvSpPr>
              <p:cNvPr id="42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en-GB" dirty="0"/>
              </a:p>
            </p:txBody>
          </p:sp>
          <p:sp>
            <p:nvSpPr>
              <p:cNvPr id="43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en-GB" dirty="0"/>
              </a:p>
            </p:txBody>
          </p:sp>
        </p:grpSp>
        <p:grpSp>
          <p:nvGrpSpPr>
            <p:cNvPr id="10" name="Group 400" hidden="1"/>
            <p:cNvGrpSpPr/>
            <p:nvPr userDrawn="1"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32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en-GB" dirty="0"/>
              </a:p>
            </p:txBody>
          </p:sp>
          <p:sp>
            <p:nvSpPr>
              <p:cNvPr id="33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en-GB" dirty="0"/>
              </a:p>
            </p:txBody>
          </p:sp>
          <p:sp>
            <p:nvSpPr>
              <p:cNvPr id="34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en-GB" dirty="0"/>
              </a:p>
            </p:txBody>
          </p:sp>
          <p:sp>
            <p:nvSpPr>
              <p:cNvPr id="35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en-GB" dirty="0"/>
              </a:p>
            </p:txBody>
          </p:sp>
          <p:sp>
            <p:nvSpPr>
              <p:cNvPr id="36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en-GB" dirty="0"/>
              </a:p>
            </p:txBody>
          </p:sp>
          <p:sp>
            <p:nvSpPr>
              <p:cNvPr id="37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en-GB" dirty="0"/>
              </a:p>
            </p:txBody>
          </p:sp>
        </p:grpSp>
        <p:grpSp>
          <p:nvGrpSpPr>
            <p:cNvPr id="11" name="Group 300" hidden="1"/>
            <p:cNvGrpSpPr/>
            <p:nvPr userDrawn="1"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26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en-GB" dirty="0"/>
              </a:p>
            </p:txBody>
          </p:sp>
          <p:sp>
            <p:nvSpPr>
              <p:cNvPr id="27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en-GB" dirty="0"/>
              </a:p>
            </p:txBody>
          </p:sp>
          <p:sp>
            <p:nvSpPr>
              <p:cNvPr id="28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en-GB" dirty="0"/>
              </a:p>
            </p:txBody>
          </p:sp>
          <p:sp>
            <p:nvSpPr>
              <p:cNvPr id="29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en-GB" dirty="0"/>
              </a:p>
            </p:txBody>
          </p:sp>
          <p:sp>
            <p:nvSpPr>
              <p:cNvPr id="30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en-GB" dirty="0"/>
              </a:p>
            </p:txBody>
          </p:sp>
          <p:sp>
            <p:nvSpPr>
              <p:cNvPr id="31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en-GB" dirty="0"/>
              </a:p>
            </p:txBody>
          </p:sp>
        </p:grpSp>
        <p:grpSp>
          <p:nvGrpSpPr>
            <p:cNvPr id="12" name="Group 200" hidden="1"/>
            <p:cNvGrpSpPr/>
            <p:nvPr userDrawn="1"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20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en-GB" dirty="0"/>
              </a:p>
            </p:txBody>
          </p:sp>
          <p:sp>
            <p:nvSpPr>
              <p:cNvPr id="21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en-GB" dirty="0"/>
              </a:p>
            </p:txBody>
          </p:sp>
          <p:sp>
            <p:nvSpPr>
              <p:cNvPr id="22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en-GB" dirty="0"/>
              </a:p>
            </p:txBody>
          </p:sp>
          <p:sp>
            <p:nvSpPr>
              <p:cNvPr id="23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en-GB" dirty="0"/>
              </a:p>
            </p:txBody>
          </p:sp>
          <p:sp>
            <p:nvSpPr>
              <p:cNvPr id="24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en-GB" dirty="0"/>
              </a:p>
            </p:txBody>
          </p:sp>
          <p:sp>
            <p:nvSpPr>
              <p:cNvPr id="25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en-GB" dirty="0"/>
              </a:p>
            </p:txBody>
          </p:sp>
        </p:grpSp>
        <p:grpSp>
          <p:nvGrpSpPr>
            <p:cNvPr id="13" name="Group 100" hidden="1"/>
            <p:cNvGrpSpPr/>
            <p:nvPr userDrawn="1"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14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en-GB" dirty="0"/>
              </a:p>
            </p:txBody>
          </p:sp>
          <p:sp>
            <p:nvSpPr>
              <p:cNvPr id="15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en-GB" dirty="0"/>
              </a:p>
            </p:txBody>
          </p:sp>
          <p:sp>
            <p:nvSpPr>
              <p:cNvPr id="16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en-GB" dirty="0"/>
              </a:p>
            </p:txBody>
          </p:sp>
          <p:sp>
            <p:nvSpPr>
              <p:cNvPr id="17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en-GB" dirty="0"/>
              </a:p>
            </p:txBody>
          </p:sp>
          <p:sp>
            <p:nvSpPr>
              <p:cNvPr id="18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en-GB" dirty="0"/>
              </a:p>
            </p:txBody>
          </p:sp>
          <p:sp>
            <p:nvSpPr>
              <p:cNvPr id="19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>
                  <a:defRPr/>
                </a:pPr>
                <a:endParaRPr lang="en-GB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770" y="990600"/>
            <a:ext cx="8656411" cy="838200"/>
          </a:xfrm>
        </p:spPr>
        <p:txBody>
          <a:bodyPr>
            <a:noAutofit/>
          </a:bodyPr>
          <a:lstStyle/>
          <a:p>
            <a:pPr algn="l"/>
            <a:r>
              <a:rPr lang="en-US" sz="1600" b="1" dirty="0"/>
              <a:t>I</a:t>
            </a:r>
            <a:r>
              <a:rPr lang="en-US" sz="1600" b="1" dirty="0" smtClean="0"/>
              <a:t>nvestment in the range of </a:t>
            </a:r>
            <a:r>
              <a:rPr lang="en-US" sz="1600" b="1" dirty="0"/>
              <a:t>5,000 – 6,000 crore INR has been estimated </a:t>
            </a:r>
            <a:r>
              <a:rPr lang="en-US" sz="1600" b="1" dirty="0" smtClean="0"/>
              <a:t>for the initial development of the sector; majority of which is expected to be in the terminal development</a:t>
            </a:r>
            <a:br>
              <a:rPr lang="en-US" sz="1600" b="1" dirty="0" smtClean="0"/>
            </a:br>
            <a:r>
              <a:rPr lang="en-US" sz="1200" dirty="0" smtClean="0"/>
              <a:t>(</a:t>
            </a:r>
            <a:r>
              <a:rPr lang="en-US" sz="1200" i="1" u="sng" dirty="0" smtClean="0"/>
              <a:t>Not Including investments in development of Industrial Area and Townships)</a:t>
            </a:r>
            <a:r>
              <a:rPr lang="en-US" sz="1600" i="1" u="sng" dirty="0" smtClean="0"/>
              <a:t>    </a:t>
            </a:r>
            <a:r>
              <a:rPr lang="en-US" sz="1600" i="1" u="sng" dirty="0"/>
              <a:t/>
            </a:r>
            <a:br>
              <a:rPr lang="en-US" sz="1600" i="1" u="sng" dirty="0"/>
            </a:br>
            <a:endParaRPr lang="en-GB" sz="1600" i="1" u="sng" dirty="0"/>
          </a:p>
        </p:txBody>
      </p:sp>
      <p:sp>
        <p:nvSpPr>
          <p:cNvPr id="52" name="Section Header" hidden="1"/>
          <p:cNvSpPr txBox="1"/>
          <p:nvPr>
            <p:custDataLst>
              <p:tags r:id="rId2"/>
            </p:custDataLst>
          </p:nvPr>
        </p:nvSpPr>
        <p:spPr>
          <a:xfrm>
            <a:off x="473825" y="717883"/>
            <a:ext cx="15068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>
              <a:spcAft>
                <a:spcPts val="900"/>
              </a:spcAft>
            </a:pPr>
            <a:r>
              <a:rPr lang="en-GB" sz="1000" noProof="1">
                <a:ea typeface="Cambria Math" pitchFamily="18" charset="0"/>
              </a:rPr>
              <a:t>  – </a:t>
            </a:r>
          </a:p>
        </p:txBody>
      </p:sp>
      <p:graphicFrame>
        <p:nvGraphicFramePr>
          <p:cNvPr id="53" name="Chart 52"/>
          <p:cNvGraphicFramePr/>
          <p:nvPr>
            <p:extLst>
              <p:ext uri="{D42A27DB-BD31-4B8C-83A1-F6EECF244321}">
                <p14:modId xmlns:p14="http://schemas.microsoft.com/office/powerpoint/2010/main" val="2268240751"/>
              </p:ext>
            </p:extLst>
          </p:nvPr>
        </p:nvGraphicFramePr>
        <p:xfrm>
          <a:off x="1516877" y="1277471"/>
          <a:ext cx="5030207" cy="33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346364" y="6059789"/>
            <a:ext cx="8589818" cy="3394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46175">
              <a:spcAft>
                <a:spcPts val="538"/>
              </a:spcAft>
            </a:pPr>
            <a:r>
              <a:rPr lang="en-GB" sz="900" dirty="0">
                <a:latin typeface="Georgia" pitchFamily="18" charset="0"/>
                <a:cs typeface="Arial" pitchFamily="34" charset="0"/>
              </a:rPr>
              <a:t>*Route development includes capital dredging, development of permanent channel conservancy works and provision of navigational aids</a:t>
            </a:r>
          </a:p>
          <a:p>
            <a:pPr indent="-246175">
              <a:spcAft>
                <a:spcPts val="538"/>
              </a:spcAft>
            </a:pPr>
            <a:r>
              <a:rPr lang="en-GB" sz="900" dirty="0">
                <a:latin typeface="Georgia" pitchFamily="18" charset="0"/>
                <a:cs typeface="Arial" pitchFamily="34" charset="0"/>
              </a:rPr>
              <a:t>**This pertains to investment that Government needs to undertake and doesn’t include private sector investments</a:t>
            </a:r>
          </a:p>
        </p:txBody>
      </p:sp>
      <p:sp>
        <p:nvSpPr>
          <p:cNvPr id="55" name="Line Callout 2 (Accent Bar) 54"/>
          <p:cNvSpPr/>
          <p:nvPr/>
        </p:nvSpPr>
        <p:spPr>
          <a:xfrm>
            <a:off x="6650182" y="2227281"/>
            <a:ext cx="2008909" cy="1140311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0851"/>
              <a:gd name="adj6" fmla="val -22999"/>
            </a:avLst>
          </a:prstGeom>
          <a:solidFill>
            <a:srgbClr val="FFFFFF"/>
          </a:solidFill>
          <a:ln w="6350">
            <a:solidFill>
              <a:schemeClr val="tx2"/>
            </a:solidFill>
          </a:ln>
        </p:spPr>
        <p:txBody>
          <a:bodyPr vert="horz" wrap="square" lIns="82058" tIns="41029" rIns="82058" bIns="41029" rtlCol="0" anchor="ctr">
            <a:noAutofit/>
          </a:bodyPr>
          <a:lstStyle/>
          <a:p>
            <a:pPr algn="just"/>
            <a:r>
              <a:rPr lang="en-GB" sz="1400" b="1" dirty="0">
                <a:solidFill>
                  <a:schemeClr val="tx2"/>
                </a:solidFill>
                <a:latin typeface="+mj-lt"/>
              </a:rPr>
              <a:t>PPP is one of the options that can be actively considered for this investment</a:t>
            </a:r>
          </a:p>
        </p:txBody>
      </p:sp>
      <p:graphicFrame>
        <p:nvGraphicFramePr>
          <p:cNvPr id="56" name="Table 55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921045728"/>
              </p:ext>
            </p:extLst>
          </p:nvPr>
        </p:nvGraphicFramePr>
        <p:xfrm>
          <a:off x="650157" y="4367011"/>
          <a:ext cx="8011706" cy="1568824"/>
        </p:xfrm>
        <a:graphic>
          <a:graphicData uri="http://schemas.openxmlformats.org/drawingml/2006/table">
            <a:tbl>
              <a:tblPr firstRow="1" firstCol="1" bandRow="1"/>
              <a:tblGrid>
                <a:gridCol w="2605662"/>
                <a:gridCol w="5406044"/>
              </a:tblGrid>
              <a:tr h="327212"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PPP models</a:t>
                      </a:r>
                      <a:endParaRPr lang="en-GB" sz="1400" b="1" dirty="0"/>
                    </a:p>
                  </a:txBody>
                  <a:tcPr marL="83127" marR="83127" marT="40341" marB="40341"/>
                </a:tc>
                <a:tc hMerge="1">
                  <a:txBody>
                    <a:bodyPr/>
                    <a:lstStyle/>
                    <a:p>
                      <a:endParaRPr lang="en-GB" sz="1600" b="0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Captive Jetty</a:t>
                      </a:r>
                      <a:endParaRPr lang="en-GB" sz="1200" b="1" dirty="0"/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marL="0" marR="0" lvl="1" indent="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/>
                        <a:t>Port based industries create the port facilities according to their needs. </a:t>
                      </a:r>
                      <a:r>
                        <a:rPr lang="en-GB" sz="1200" dirty="0" smtClean="0"/>
                        <a:t>The private players have full operational freedom</a:t>
                      </a:r>
                    </a:p>
                  </a:txBody>
                  <a:tcPr marL="83127" marR="83127" marT="40341" marB="40341"/>
                </a:tc>
              </a:tr>
              <a:tr h="327212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Private</a:t>
                      </a:r>
                      <a:r>
                        <a:rPr lang="en-GB" sz="1200" b="1" baseline="0" dirty="0" smtClean="0"/>
                        <a:t> Jetty</a:t>
                      </a:r>
                      <a:endParaRPr lang="en-GB" sz="1200" b="1" dirty="0"/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marL="0" marR="0" lvl="1" indent="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Existing Port Facilities are offered to private players for development</a:t>
                      </a:r>
                    </a:p>
                  </a:txBody>
                  <a:tcPr marL="83127" marR="83127" marT="40341" marB="40341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Private/Joint Sector Port</a:t>
                      </a:r>
                      <a:endParaRPr lang="en-GB" sz="1200" b="1" dirty="0"/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marL="0" marR="0" lvl="1" indent="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Full Tariff setting freedom and full operational freedom to the private players. Government</a:t>
                      </a:r>
                      <a:r>
                        <a:rPr lang="en-GB" sz="1200" baseline="0" dirty="0" smtClean="0"/>
                        <a:t> is responsible for land acquisition</a:t>
                      </a:r>
                      <a:endParaRPr lang="en-GB" sz="1200" dirty="0" smtClean="0"/>
                    </a:p>
                  </a:txBody>
                  <a:tcPr marL="83127" marR="83127" marT="40341" marB="40341"/>
                </a:tc>
              </a:tr>
            </a:tbl>
          </a:graphicData>
        </a:graphic>
      </p:graphicFrame>
      <p:sp>
        <p:nvSpPr>
          <p:cNvPr id="57" name="Title 1"/>
          <p:cNvSpPr txBox="1">
            <a:spLocks/>
          </p:cNvSpPr>
          <p:nvPr/>
        </p:nvSpPr>
        <p:spPr>
          <a:xfrm>
            <a:off x="685800" y="0"/>
            <a:ext cx="73152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600" dirty="0" smtClean="0"/>
              <a:t>Estimated </a:t>
            </a:r>
            <a:r>
              <a:rPr lang="en-IN" sz="3600" dirty="0" smtClean="0"/>
              <a:t>Cost in NER</a:t>
            </a:r>
            <a:endParaRPr lang="en-IN" sz="3600" dirty="0"/>
          </a:p>
        </p:txBody>
      </p:sp>
      <p:sp>
        <p:nvSpPr>
          <p:cNvPr id="58" name="Slide Number Placeholder 5"/>
          <p:cNvSpPr txBox="1">
            <a:spLocks/>
          </p:cNvSpPr>
          <p:nvPr/>
        </p:nvSpPr>
        <p:spPr>
          <a:xfrm>
            <a:off x="6934200" y="647812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55C976-A0C1-4903-9EB7-D336DE8024E5}" type="slidenum">
              <a:rPr lang="en-IN" smtClean="0"/>
              <a:pPr/>
              <a:t>21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9782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Impacts in NER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C976-A0C1-4903-9EB7-D336DE8024E5}" type="slidenum">
              <a:rPr lang="en-IN" smtClean="0"/>
              <a:pPr/>
              <a:t>22</a:t>
            </a:fld>
            <a:endParaRPr lang="en-IN"/>
          </a:p>
        </p:txBody>
      </p:sp>
      <p:sp>
        <p:nvSpPr>
          <p:cNvPr id="7" name="TextBox 6"/>
          <p:cNvSpPr txBox="1"/>
          <p:nvPr/>
        </p:nvSpPr>
        <p:spPr>
          <a:xfrm>
            <a:off x="1295400" y="1600200"/>
            <a:ext cx="687029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dirty="0" smtClean="0"/>
              <a:t>Investment potential</a:t>
            </a:r>
            <a:endParaRPr lang="en-US" sz="2000" dirty="0" smtClean="0"/>
          </a:p>
          <a:p>
            <a:endParaRPr lang="en-IN" sz="2000" dirty="0"/>
          </a:p>
          <a:p>
            <a:r>
              <a:rPr lang="en-IN" sz="1600" b="1" dirty="0" smtClean="0"/>
              <a:t>Ports and Dredging 		 </a:t>
            </a:r>
            <a:r>
              <a:rPr lang="en-IN" sz="1600" dirty="0" smtClean="0"/>
              <a:t>-    	</a:t>
            </a:r>
            <a:r>
              <a:rPr lang="en-IN" sz="1600" b="1" dirty="0" smtClean="0"/>
              <a:t>Rs. 5000 – 6000 Crores</a:t>
            </a:r>
          </a:p>
          <a:p>
            <a:endParaRPr lang="en-IN" sz="1600" dirty="0"/>
          </a:p>
          <a:p>
            <a:r>
              <a:rPr lang="en-IN" sz="1600" dirty="0" smtClean="0"/>
              <a:t>Development of Townships	-	</a:t>
            </a:r>
            <a:r>
              <a:rPr lang="en-IN" sz="1600" dirty="0" err="1" smtClean="0"/>
              <a:t>Upto</a:t>
            </a:r>
            <a:r>
              <a:rPr lang="en-IN" sz="1600" dirty="0" smtClean="0"/>
              <a:t> Rs. 10,000 crores</a:t>
            </a:r>
          </a:p>
          <a:p>
            <a:endParaRPr lang="en-IN" sz="1600" dirty="0"/>
          </a:p>
          <a:p>
            <a:r>
              <a:rPr lang="en-IN" sz="1600" dirty="0" smtClean="0"/>
              <a:t>Development of Industrial Areas	-	Rs. 1000 – 1500 crores</a:t>
            </a:r>
          </a:p>
          <a:p>
            <a:endParaRPr lang="en-IN" sz="1600" dirty="0"/>
          </a:p>
          <a:p>
            <a:r>
              <a:rPr lang="en-IN" sz="1600" dirty="0" smtClean="0"/>
              <a:t>Investment in Industrial Areas	-	</a:t>
            </a:r>
            <a:r>
              <a:rPr lang="en-IN" sz="1600" dirty="0" err="1" smtClean="0"/>
              <a:t>Upto</a:t>
            </a:r>
            <a:r>
              <a:rPr lang="en-IN" sz="1600" dirty="0" smtClean="0"/>
              <a:t> Rs. 20,000 crores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95400" y="4800600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/>
              <a:t>Employment Potential</a:t>
            </a:r>
            <a:endParaRPr lang="en-US" dirty="0" smtClean="0"/>
          </a:p>
          <a:p>
            <a:r>
              <a:rPr lang="en-IN" dirty="0" smtClean="0"/>
              <a:t>Direct Employment 	-	2 Lac People</a:t>
            </a:r>
          </a:p>
          <a:p>
            <a:endParaRPr lang="en-IN" dirty="0"/>
          </a:p>
          <a:p>
            <a:r>
              <a:rPr lang="en-IN" dirty="0" smtClean="0"/>
              <a:t>Indirect Employment	-	10 Lac People </a:t>
            </a:r>
          </a:p>
        </p:txBody>
      </p:sp>
    </p:spTree>
    <p:extLst>
      <p:ext uri="{BB962C8B-B14F-4D97-AF65-F5344CB8AC3E}">
        <p14:creationId xmlns:p14="http://schemas.microsoft.com/office/powerpoint/2010/main" val="415814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Transformation  that we need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C976-A0C1-4903-9EB7-D336DE8024E5}" type="slidenum">
              <a:rPr lang="en-IN" smtClean="0"/>
              <a:pPr/>
              <a:t>23</a:t>
            </a:fld>
            <a:endParaRPr lang="en-IN"/>
          </a:p>
        </p:txBody>
      </p:sp>
      <p:pic>
        <p:nvPicPr>
          <p:cNvPr id="6148" name="Picture 4" descr="http://india-wris.nrsc.gov.in/wrpinfo/images/9/9d/Cargo_moved_by_IWT_Assam_vessels_in_NW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1" y="822478"/>
            <a:ext cx="5391151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Administrator\Desktop\New folder\port-and-logistics-bann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199" y="2933600"/>
            <a:ext cx="5279923" cy="352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67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smtClean="0"/>
              <a:t>Slide: </a:t>
            </a:r>
            <a:fld id="{ED55C976-A0C1-4903-9EB7-D336DE8024E5}" type="slidenum">
              <a:rPr lang="en-IN" smtClean="0"/>
              <a:pPr/>
              <a:t>24</a:t>
            </a:fld>
            <a:endParaRPr lang="en-IN" dirty="0"/>
          </a:p>
        </p:txBody>
      </p:sp>
      <p:pic>
        <p:nvPicPr>
          <p:cNvPr id="7170" name="Picture 2" descr="C:\Users\Administrator\Desktop\New folder\RTEmagicC_Maasvlakte_2_maasvlakte2.jpe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066800"/>
            <a:ext cx="62865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00200" y="54102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 smtClean="0"/>
              <a:t>Thank You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40020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Historical Context</a:t>
            </a:r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C976-A0C1-4903-9EB7-D336DE8024E5}" type="slidenum">
              <a:rPr lang="en-IN" smtClean="0"/>
              <a:pPr/>
              <a:t>3</a:t>
            </a:fld>
            <a:endParaRPr lang="en-IN"/>
          </a:p>
        </p:txBody>
      </p:sp>
      <p:pic>
        <p:nvPicPr>
          <p:cNvPr id="1026" name="Picture 2" descr="http://blogs.rmg.co.uk/collections/wp-content/uploads/sites/3/2013/11/IMAGE_03_Fan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42" b="14278"/>
          <a:stretch/>
        </p:blipFill>
        <p:spPr bwMode="auto">
          <a:xfrm>
            <a:off x="0" y="4343400"/>
            <a:ext cx="9144000" cy="253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971445"/>
            <a:ext cx="88392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/>
              <a:t>The first fleet of Country Boats for carrying goods between Assam and Bengal was started in 1839</a:t>
            </a:r>
            <a:r>
              <a:rPr lang="en-US" sz="1400" dirty="0"/>
              <a:t>, </a:t>
            </a:r>
            <a:r>
              <a:rPr lang="en-US" sz="1400" dirty="0" smtClean="0"/>
              <a:t>by </a:t>
            </a:r>
            <a:r>
              <a:rPr lang="en-US" sz="1400" dirty="0"/>
              <a:t>Assam Company </a:t>
            </a:r>
            <a:r>
              <a:rPr lang="en-US" sz="1400" dirty="0" smtClean="0"/>
              <a:t>Limited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T</a:t>
            </a:r>
            <a:r>
              <a:rPr lang="en-US" sz="1400" dirty="0" smtClean="0"/>
              <a:t>he </a:t>
            </a:r>
            <a:r>
              <a:rPr lang="en-US" sz="1400" dirty="0"/>
              <a:t>first steamboat “THE ASSAM” was introduced </a:t>
            </a:r>
            <a:r>
              <a:rPr lang="en-US" sz="1400" dirty="0" smtClean="0"/>
              <a:t>in 1841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/>
              <a:t>The River </a:t>
            </a:r>
            <a:r>
              <a:rPr lang="en-US" sz="1400" dirty="0"/>
              <a:t>Steam Navigation </a:t>
            </a:r>
            <a:r>
              <a:rPr lang="en-US" sz="1400" dirty="0" smtClean="0"/>
              <a:t>Company </a:t>
            </a:r>
            <a:r>
              <a:rPr lang="en-US" sz="1400" dirty="0"/>
              <a:t>started regular steamer </a:t>
            </a:r>
            <a:r>
              <a:rPr lang="en-US" sz="1400" dirty="0" smtClean="0"/>
              <a:t>services between Kolkata and Assam in 1863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6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/>
              <a:t>Partition in 1947 resulted in a major set back for IWT connectivity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/>
              <a:t>The Earthquake of 1950 resulted in change of course of the river and made the river shallower – A major set back for Navigation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/>
              <a:t>The out Break of war with Pakistan in 1965 Brought River Navigation through East Pakistan to a complete halt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/>
              <a:t>In 1972 the first protocol on inland water transit and trade was signed between India and Bangladesh.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 smtClean="0"/>
              <a:t>CONNECTIVITY HUB OF THE FUTURE</a:t>
            </a:r>
            <a:endParaRPr lang="en-IN" sz="36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1630846" y="1632155"/>
            <a:ext cx="4038600" cy="4648200"/>
            <a:chOff x="381000" y="1600200"/>
            <a:chExt cx="4419600" cy="4591250"/>
          </a:xfrm>
        </p:grpSpPr>
        <p:pic>
          <p:nvPicPr>
            <p:cNvPr id="14" name="Picture 2" descr="C:\Users\Administrator\Pictures\maps\map-north-east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5800" y="1600200"/>
              <a:ext cx="4114800" cy="4591250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533400" y="2743200"/>
              <a:ext cx="901148" cy="339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600" dirty="0" smtClean="0"/>
                <a:t>Bhutan</a:t>
              </a:r>
              <a:endParaRPr lang="en-IN" sz="16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52600" y="1752600"/>
              <a:ext cx="788504" cy="339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600" dirty="0" smtClean="0"/>
                <a:t>China</a:t>
              </a:r>
              <a:endParaRPr lang="en-IN" sz="16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05200" y="4267200"/>
              <a:ext cx="1219200" cy="339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600" dirty="0" smtClean="0"/>
                <a:t>Myanmar</a:t>
              </a:r>
              <a:endParaRPr lang="en-IN" sz="16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81000" y="4431268"/>
              <a:ext cx="1524000" cy="339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600" dirty="0" smtClean="0"/>
                <a:t>Bangladesh</a:t>
              </a:r>
              <a:endParaRPr lang="en-IN" sz="1600" dirty="0"/>
            </a:p>
          </p:txBody>
        </p:sp>
      </p:grp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25798150"/>
              </p:ext>
            </p:extLst>
          </p:nvPr>
        </p:nvGraphicFramePr>
        <p:xfrm>
          <a:off x="4456979" y="1604548"/>
          <a:ext cx="2819400" cy="3502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Shape 20"/>
          <p:cNvSpPr/>
          <p:nvPr/>
        </p:nvSpPr>
        <p:spPr>
          <a:xfrm rot="13564493">
            <a:off x="1780761" y="1821639"/>
            <a:ext cx="2819400" cy="1762125"/>
          </a:xfrm>
          <a:prstGeom prst="swooshArrow">
            <a:avLst>
              <a:gd name="adj1" fmla="val 25000"/>
              <a:gd name="adj2" fmla="val 25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Shape 21"/>
          <p:cNvSpPr/>
          <p:nvPr/>
        </p:nvSpPr>
        <p:spPr>
          <a:xfrm rot="8793190">
            <a:off x="2397128" y="3850338"/>
            <a:ext cx="2819400" cy="1762125"/>
          </a:xfrm>
          <a:prstGeom prst="swooshArrow">
            <a:avLst>
              <a:gd name="adj1" fmla="val 25000"/>
              <a:gd name="adj2" fmla="val 25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50745128"/>
              </p:ext>
            </p:extLst>
          </p:nvPr>
        </p:nvGraphicFramePr>
        <p:xfrm>
          <a:off x="1524000" y="1397000"/>
          <a:ext cx="4724400" cy="3107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058545177"/>
              </p:ext>
            </p:extLst>
          </p:nvPr>
        </p:nvGraphicFramePr>
        <p:xfrm>
          <a:off x="118670" y="2514600"/>
          <a:ext cx="3581400" cy="2499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C976-A0C1-4903-9EB7-D336DE8024E5}" type="slidenum">
              <a:rPr lang="en-IN" smtClean="0"/>
              <a:pPr/>
              <a:t>4</a:t>
            </a:fld>
            <a:endParaRPr lang="en-IN"/>
          </a:p>
        </p:txBody>
      </p:sp>
      <p:sp>
        <p:nvSpPr>
          <p:cNvPr id="6" name="TextBox 5"/>
          <p:cNvSpPr txBox="1"/>
          <p:nvPr/>
        </p:nvSpPr>
        <p:spPr>
          <a:xfrm>
            <a:off x="5181600" y="5257800"/>
            <a:ext cx="373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 smtClean="0"/>
              <a:t>Inland Waterways can play a major role in providing connectivity Between North East India, Bangladesh and ASEAN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7029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Current Status of </a:t>
            </a:r>
            <a:r>
              <a:rPr lang="en-IN" dirty="0" err="1" smtClean="0"/>
              <a:t>IWT</a:t>
            </a:r>
            <a:endParaRPr lang="en-IN" dirty="0"/>
          </a:p>
        </p:txBody>
      </p:sp>
      <p:sp>
        <p:nvSpPr>
          <p:cNvPr id="3" name="AutoShape 2" descr="https://encrypted-tbn2.gstatic.com/images?q=tbn:ANd9GcSZtjA2cPhTDRE1OdYOxno52wD5VVOqmO5tVYLqzIg3GsBcyySSwA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C976-A0C1-4903-9EB7-D336DE8024E5}" type="slidenum">
              <a:rPr lang="en-IN" smtClean="0"/>
              <a:pPr/>
              <a:t>5</a:t>
            </a:fld>
            <a:endParaRPr lang="en-IN"/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152400" y="1044677"/>
            <a:ext cx="8997696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b="1" dirty="0" smtClean="0"/>
              <a:t>The north east region of India has 18 of the national waterways in India </a:t>
            </a:r>
            <a:endParaRPr lang="en-GB" sz="2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52400" y="1905000"/>
            <a:ext cx="3810000" cy="33393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7992" lvl="1" indent="-342900" algn="just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GB" sz="1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Brahmaputra (NW2) and Barak (NW6) are the two national waterways in the region</a:t>
            </a:r>
          </a:p>
          <a:p>
            <a:pPr marL="577992" lvl="1" indent="-342900" algn="just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GB" sz="1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However at present both NW2 and NW6 </a:t>
            </a:r>
            <a:r>
              <a:rPr lang="en-GB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lacks adequate draft for year round navigation</a:t>
            </a:r>
          </a:p>
          <a:p>
            <a:pPr marL="577992" lvl="1" indent="-342900" algn="just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GB" sz="1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 the entire region, there is only one IWT terminal (Pandu, Assam) which meets the requisite criterion of a terminal</a:t>
            </a:r>
          </a:p>
          <a:p>
            <a:pPr marL="577992" lvl="1" indent="-342900" algn="just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GB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Moreover protocol route issues with Bangladesh needs to be resolved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04800" y="5709783"/>
            <a:ext cx="3905216" cy="73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lIns="91440" tIns="91440" rIns="91440" bIns="91440" rtlCol="0">
            <a:spAutoFit/>
          </a:bodyPr>
          <a:lstStyle/>
          <a:p>
            <a:pPr indent="-274320"/>
            <a:r>
              <a:rPr lang="en-GB" sz="1800" dirty="0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The sector requires significant physical infrastructure development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4792473" y="2383751"/>
            <a:ext cx="4082777" cy="3326032"/>
            <a:chOff x="4660529" y="1978153"/>
            <a:chExt cx="4754882" cy="4023359"/>
          </a:xfrm>
        </p:grpSpPr>
        <p:grpSp>
          <p:nvGrpSpPr>
            <p:cNvPr id="59" name="Group 58"/>
            <p:cNvGrpSpPr/>
            <p:nvPr/>
          </p:nvGrpSpPr>
          <p:grpSpPr>
            <a:xfrm>
              <a:off x="4660529" y="1978153"/>
              <a:ext cx="4754882" cy="4023359"/>
              <a:chOff x="1600200" y="2133600"/>
              <a:chExt cx="2052204" cy="1333499"/>
            </a:xfrm>
          </p:grpSpPr>
          <p:sp>
            <p:nvSpPr>
              <p:cNvPr id="64" name="ARUNACHAL PRADESH"/>
              <p:cNvSpPr>
                <a:spLocks/>
              </p:cNvSpPr>
              <p:nvPr/>
            </p:nvSpPr>
            <p:spPr bwMode="auto">
              <a:xfrm>
                <a:off x="2815359" y="2133600"/>
                <a:ext cx="837045" cy="462243"/>
              </a:xfrm>
              <a:custGeom>
                <a:avLst/>
                <a:gdLst/>
                <a:ahLst/>
                <a:cxnLst>
                  <a:cxn ang="0">
                    <a:pos x="110" y="304"/>
                  </a:cxn>
                  <a:cxn ang="0">
                    <a:pos x="86" y="316"/>
                  </a:cxn>
                  <a:cxn ang="0">
                    <a:pos x="52" y="308"/>
                  </a:cxn>
                  <a:cxn ang="0">
                    <a:pos x="52" y="280"/>
                  </a:cxn>
                  <a:cxn ang="0">
                    <a:pos x="20" y="264"/>
                  </a:cxn>
                  <a:cxn ang="0">
                    <a:pos x="0" y="246"/>
                  </a:cxn>
                  <a:cxn ang="0">
                    <a:pos x="30" y="228"/>
                  </a:cxn>
                  <a:cxn ang="0">
                    <a:pos x="80" y="214"/>
                  </a:cxn>
                  <a:cxn ang="0">
                    <a:pos x="108" y="178"/>
                  </a:cxn>
                  <a:cxn ang="0">
                    <a:pos x="152" y="144"/>
                  </a:cxn>
                  <a:cxn ang="0">
                    <a:pos x="183" y="110"/>
                  </a:cxn>
                  <a:cxn ang="0">
                    <a:pos x="233" y="88"/>
                  </a:cxn>
                  <a:cxn ang="0">
                    <a:pos x="261" y="48"/>
                  </a:cxn>
                  <a:cxn ang="0">
                    <a:pos x="295" y="26"/>
                  </a:cxn>
                  <a:cxn ang="0">
                    <a:pos x="351" y="48"/>
                  </a:cxn>
                  <a:cxn ang="0">
                    <a:pos x="386" y="26"/>
                  </a:cxn>
                  <a:cxn ang="0">
                    <a:pos x="450" y="14"/>
                  </a:cxn>
                  <a:cxn ang="0">
                    <a:pos x="444" y="44"/>
                  </a:cxn>
                  <a:cxn ang="0">
                    <a:pos x="464" y="44"/>
                  </a:cxn>
                  <a:cxn ang="0">
                    <a:pos x="488" y="56"/>
                  </a:cxn>
                  <a:cxn ang="0">
                    <a:pos x="474" y="94"/>
                  </a:cxn>
                  <a:cxn ang="0">
                    <a:pos x="482" y="120"/>
                  </a:cxn>
                  <a:cxn ang="0">
                    <a:pos x="520" y="114"/>
                  </a:cxn>
                  <a:cxn ang="0">
                    <a:pos x="556" y="112"/>
                  </a:cxn>
                  <a:cxn ang="0">
                    <a:pos x="574" y="144"/>
                  </a:cxn>
                  <a:cxn ang="0">
                    <a:pos x="568" y="172"/>
                  </a:cxn>
                  <a:cxn ang="0">
                    <a:pos x="536" y="200"/>
                  </a:cxn>
                  <a:cxn ang="0">
                    <a:pos x="568" y="252"/>
                  </a:cxn>
                  <a:cxn ang="0">
                    <a:pos x="530" y="234"/>
                  </a:cxn>
                  <a:cxn ang="0">
                    <a:pos x="500" y="244"/>
                  </a:cxn>
                  <a:cxn ang="0">
                    <a:pos x="444" y="270"/>
                  </a:cxn>
                  <a:cxn ang="0">
                    <a:pos x="404" y="316"/>
                  </a:cxn>
                  <a:cxn ang="0">
                    <a:pos x="373" y="284"/>
                  </a:cxn>
                  <a:cxn ang="0">
                    <a:pos x="396" y="258"/>
                  </a:cxn>
                  <a:cxn ang="0">
                    <a:pos x="416" y="256"/>
                  </a:cxn>
                  <a:cxn ang="0">
                    <a:pos x="450" y="240"/>
                  </a:cxn>
                  <a:cxn ang="0">
                    <a:pos x="436" y="226"/>
                  </a:cxn>
                  <a:cxn ang="0">
                    <a:pos x="420" y="196"/>
                  </a:cxn>
                  <a:cxn ang="0">
                    <a:pos x="434" y="166"/>
                  </a:cxn>
                  <a:cxn ang="0">
                    <a:pos x="390" y="184"/>
                  </a:cxn>
                  <a:cxn ang="0">
                    <a:pos x="341" y="198"/>
                  </a:cxn>
                  <a:cxn ang="0">
                    <a:pos x="273" y="224"/>
                  </a:cxn>
                  <a:cxn ang="0">
                    <a:pos x="231" y="272"/>
                  </a:cxn>
                  <a:cxn ang="0">
                    <a:pos x="211" y="308"/>
                  </a:cxn>
                  <a:cxn ang="0">
                    <a:pos x="185" y="304"/>
                  </a:cxn>
                  <a:cxn ang="0">
                    <a:pos x="134" y="304"/>
                  </a:cxn>
                </a:cxnLst>
                <a:rect l="0" t="0" r="r" b="b"/>
                <a:pathLst>
                  <a:path w="580" h="330">
                    <a:moveTo>
                      <a:pt x="124" y="304"/>
                    </a:moveTo>
                    <a:lnTo>
                      <a:pt x="110" y="304"/>
                    </a:lnTo>
                    <a:lnTo>
                      <a:pt x="104" y="312"/>
                    </a:lnTo>
                    <a:lnTo>
                      <a:pt x="86" y="316"/>
                    </a:lnTo>
                    <a:lnTo>
                      <a:pt x="60" y="318"/>
                    </a:lnTo>
                    <a:lnTo>
                      <a:pt x="52" y="308"/>
                    </a:lnTo>
                    <a:lnTo>
                      <a:pt x="42" y="296"/>
                    </a:lnTo>
                    <a:lnTo>
                      <a:pt x="52" y="280"/>
                    </a:lnTo>
                    <a:lnTo>
                      <a:pt x="44" y="258"/>
                    </a:lnTo>
                    <a:lnTo>
                      <a:pt x="20" y="264"/>
                    </a:lnTo>
                    <a:lnTo>
                      <a:pt x="8" y="258"/>
                    </a:lnTo>
                    <a:lnTo>
                      <a:pt x="0" y="246"/>
                    </a:lnTo>
                    <a:lnTo>
                      <a:pt x="8" y="224"/>
                    </a:lnTo>
                    <a:lnTo>
                      <a:pt x="30" y="228"/>
                    </a:lnTo>
                    <a:lnTo>
                      <a:pt x="54" y="214"/>
                    </a:lnTo>
                    <a:lnTo>
                      <a:pt x="80" y="214"/>
                    </a:lnTo>
                    <a:lnTo>
                      <a:pt x="106" y="196"/>
                    </a:lnTo>
                    <a:lnTo>
                      <a:pt x="108" y="178"/>
                    </a:lnTo>
                    <a:lnTo>
                      <a:pt x="124" y="170"/>
                    </a:lnTo>
                    <a:lnTo>
                      <a:pt x="152" y="144"/>
                    </a:lnTo>
                    <a:lnTo>
                      <a:pt x="152" y="116"/>
                    </a:lnTo>
                    <a:lnTo>
                      <a:pt x="183" y="110"/>
                    </a:lnTo>
                    <a:lnTo>
                      <a:pt x="207" y="106"/>
                    </a:lnTo>
                    <a:lnTo>
                      <a:pt x="233" y="88"/>
                    </a:lnTo>
                    <a:lnTo>
                      <a:pt x="237" y="68"/>
                    </a:lnTo>
                    <a:lnTo>
                      <a:pt x="261" y="48"/>
                    </a:lnTo>
                    <a:lnTo>
                      <a:pt x="283" y="42"/>
                    </a:lnTo>
                    <a:lnTo>
                      <a:pt x="295" y="26"/>
                    </a:lnTo>
                    <a:lnTo>
                      <a:pt x="311" y="44"/>
                    </a:lnTo>
                    <a:lnTo>
                      <a:pt x="351" y="48"/>
                    </a:lnTo>
                    <a:lnTo>
                      <a:pt x="371" y="52"/>
                    </a:lnTo>
                    <a:lnTo>
                      <a:pt x="386" y="26"/>
                    </a:lnTo>
                    <a:lnTo>
                      <a:pt x="434" y="0"/>
                    </a:lnTo>
                    <a:lnTo>
                      <a:pt x="450" y="14"/>
                    </a:lnTo>
                    <a:lnTo>
                      <a:pt x="456" y="28"/>
                    </a:lnTo>
                    <a:lnTo>
                      <a:pt x="444" y="44"/>
                    </a:lnTo>
                    <a:lnTo>
                      <a:pt x="448" y="56"/>
                    </a:lnTo>
                    <a:lnTo>
                      <a:pt x="464" y="44"/>
                    </a:lnTo>
                    <a:lnTo>
                      <a:pt x="480" y="42"/>
                    </a:lnTo>
                    <a:lnTo>
                      <a:pt x="488" y="56"/>
                    </a:lnTo>
                    <a:lnTo>
                      <a:pt x="494" y="74"/>
                    </a:lnTo>
                    <a:lnTo>
                      <a:pt x="474" y="94"/>
                    </a:lnTo>
                    <a:lnTo>
                      <a:pt x="470" y="112"/>
                    </a:lnTo>
                    <a:lnTo>
                      <a:pt x="482" y="120"/>
                    </a:lnTo>
                    <a:lnTo>
                      <a:pt x="502" y="104"/>
                    </a:lnTo>
                    <a:lnTo>
                      <a:pt x="520" y="114"/>
                    </a:lnTo>
                    <a:lnTo>
                      <a:pt x="542" y="120"/>
                    </a:lnTo>
                    <a:lnTo>
                      <a:pt x="556" y="112"/>
                    </a:lnTo>
                    <a:lnTo>
                      <a:pt x="574" y="126"/>
                    </a:lnTo>
                    <a:lnTo>
                      <a:pt x="574" y="144"/>
                    </a:lnTo>
                    <a:lnTo>
                      <a:pt x="580" y="162"/>
                    </a:lnTo>
                    <a:lnTo>
                      <a:pt x="568" y="172"/>
                    </a:lnTo>
                    <a:lnTo>
                      <a:pt x="548" y="190"/>
                    </a:lnTo>
                    <a:lnTo>
                      <a:pt x="536" y="200"/>
                    </a:lnTo>
                    <a:lnTo>
                      <a:pt x="538" y="218"/>
                    </a:lnTo>
                    <a:lnTo>
                      <a:pt x="568" y="252"/>
                    </a:lnTo>
                    <a:lnTo>
                      <a:pt x="560" y="260"/>
                    </a:lnTo>
                    <a:lnTo>
                      <a:pt x="530" y="234"/>
                    </a:lnTo>
                    <a:lnTo>
                      <a:pt x="510" y="234"/>
                    </a:lnTo>
                    <a:lnTo>
                      <a:pt x="500" y="244"/>
                    </a:lnTo>
                    <a:lnTo>
                      <a:pt x="466" y="248"/>
                    </a:lnTo>
                    <a:lnTo>
                      <a:pt x="444" y="270"/>
                    </a:lnTo>
                    <a:lnTo>
                      <a:pt x="428" y="288"/>
                    </a:lnTo>
                    <a:lnTo>
                      <a:pt x="404" y="316"/>
                    </a:lnTo>
                    <a:lnTo>
                      <a:pt x="375" y="330"/>
                    </a:lnTo>
                    <a:lnTo>
                      <a:pt x="373" y="284"/>
                    </a:lnTo>
                    <a:lnTo>
                      <a:pt x="390" y="272"/>
                    </a:lnTo>
                    <a:lnTo>
                      <a:pt x="396" y="258"/>
                    </a:lnTo>
                    <a:lnTo>
                      <a:pt x="404" y="252"/>
                    </a:lnTo>
                    <a:lnTo>
                      <a:pt x="416" y="256"/>
                    </a:lnTo>
                    <a:lnTo>
                      <a:pt x="430" y="248"/>
                    </a:lnTo>
                    <a:lnTo>
                      <a:pt x="450" y="240"/>
                    </a:lnTo>
                    <a:lnTo>
                      <a:pt x="448" y="230"/>
                    </a:lnTo>
                    <a:lnTo>
                      <a:pt x="436" y="226"/>
                    </a:lnTo>
                    <a:lnTo>
                      <a:pt x="436" y="214"/>
                    </a:lnTo>
                    <a:lnTo>
                      <a:pt x="420" y="196"/>
                    </a:lnTo>
                    <a:lnTo>
                      <a:pt x="436" y="184"/>
                    </a:lnTo>
                    <a:lnTo>
                      <a:pt x="434" y="166"/>
                    </a:lnTo>
                    <a:lnTo>
                      <a:pt x="406" y="170"/>
                    </a:lnTo>
                    <a:lnTo>
                      <a:pt x="390" y="184"/>
                    </a:lnTo>
                    <a:lnTo>
                      <a:pt x="369" y="186"/>
                    </a:lnTo>
                    <a:lnTo>
                      <a:pt x="341" y="198"/>
                    </a:lnTo>
                    <a:lnTo>
                      <a:pt x="309" y="220"/>
                    </a:lnTo>
                    <a:lnTo>
                      <a:pt x="273" y="224"/>
                    </a:lnTo>
                    <a:lnTo>
                      <a:pt x="263" y="244"/>
                    </a:lnTo>
                    <a:lnTo>
                      <a:pt x="231" y="272"/>
                    </a:lnTo>
                    <a:lnTo>
                      <a:pt x="229" y="290"/>
                    </a:lnTo>
                    <a:lnTo>
                      <a:pt x="211" y="308"/>
                    </a:lnTo>
                    <a:lnTo>
                      <a:pt x="191" y="308"/>
                    </a:lnTo>
                    <a:lnTo>
                      <a:pt x="185" y="304"/>
                    </a:lnTo>
                    <a:lnTo>
                      <a:pt x="146" y="314"/>
                    </a:lnTo>
                    <a:lnTo>
                      <a:pt x="134" y="304"/>
                    </a:lnTo>
                    <a:lnTo>
                      <a:pt x="124" y="304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65" name="NAGALAND"/>
              <p:cNvSpPr>
                <a:spLocks/>
              </p:cNvSpPr>
              <p:nvPr/>
            </p:nvSpPr>
            <p:spPr bwMode="auto">
              <a:xfrm>
                <a:off x="3096779" y="2531408"/>
                <a:ext cx="265545" cy="303959"/>
              </a:xfrm>
              <a:custGeom>
                <a:avLst/>
                <a:gdLst/>
                <a:ahLst/>
                <a:cxnLst>
                  <a:cxn ang="0">
                    <a:pos x="76" y="87"/>
                  </a:cxn>
                  <a:cxn ang="0">
                    <a:pos x="80" y="72"/>
                  </a:cxn>
                  <a:cxn ang="0">
                    <a:pos x="86" y="66"/>
                  </a:cxn>
                  <a:cxn ang="0">
                    <a:pos x="96" y="70"/>
                  </a:cxn>
                  <a:cxn ang="0">
                    <a:pos x="104" y="54"/>
                  </a:cxn>
                  <a:cxn ang="0">
                    <a:pos x="118" y="44"/>
                  </a:cxn>
                  <a:cxn ang="0">
                    <a:pos x="128" y="40"/>
                  </a:cxn>
                  <a:cxn ang="0">
                    <a:pos x="146" y="14"/>
                  </a:cxn>
                  <a:cxn ang="0">
                    <a:pos x="158" y="10"/>
                  </a:cxn>
                  <a:cxn ang="0">
                    <a:pos x="178" y="0"/>
                  </a:cxn>
                  <a:cxn ang="0">
                    <a:pos x="180" y="46"/>
                  </a:cxn>
                  <a:cxn ang="0">
                    <a:pos x="174" y="54"/>
                  </a:cxn>
                  <a:cxn ang="0">
                    <a:pos x="168" y="64"/>
                  </a:cxn>
                  <a:cxn ang="0">
                    <a:pos x="174" y="77"/>
                  </a:cxn>
                  <a:cxn ang="0">
                    <a:pos x="184" y="97"/>
                  </a:cxn>
                  <a:cxn ang="0">
                    <a:pos x="182" y="127"/>
                  </a:cxn>
                  <a:cxn ang="0">
                    <a:pos x="170" y="133"/>
                  </a:cxn>
                  <a:cxn ang="0">
                    <a:pos x="164" y="159"/>
                  </a:cxn>
                  <a:cxn ang="0">
                    <a:pos x="150" y="173"/>
                  </a:cxn>
                  <a:cxn ang="0">
                    <a:pos x="130" y="183"/>
                  </a:cxn>
                  <a:cxn ang="0">
                    <a:pos x="120" y="175"/>
                  </a:cxn>
                  <a:cxn ang="0">
                    <a:pos x="122" y="159"/>
                  </a:cxn>
                  <a:cxn ang="0">
                    <a:pos x="112" y="167"/>
                  </a:cxn>
                  <a:cxn ang="0">
                    <a:pos x="106" y="179"/>
                  </a:cxn>
                  <a:cxn ang="0">
                    <a:pos x="100" y="183"/>
                  </a:cxn>
                  <a:cxn ang="0">
                    <a:pos x="90" y="181"/>
                  </a:cxn>
                  <a:cxn ang="0">
                    <a:pos x="74" y="175"/>
                  </a:cxn>
                  <a:cxn ang="0">
                    <a:pos x="62" y="175"/>
                  </a:cxn>
                  <a:cxn ang="0">
                    <a:pos x="56" y="183"/>
                  </a:cxn>
                  <a:cxn ang="0">
                    <a:pos x="40" y="185"/>
                  </a:cxn>
                  <a:cxn ang="0">
                    <a:pos x="44" y="197"/>
                  </a:cxn>
                  <a:cxn ang="0">
                    <a:pos x="26" y="217"/>
                  </a:cxn>
                  <a:cxn ang="0">
                    <a:pos x="10" y="213"/>
                  </a:cxn>
                  <a:cxn ang="0">
                    <a:pos x="10" y="201"/>
                  </a:cxn>
                  <a:cxn ang="0">
                    <a:pos x="0" y="185"/>
                  </a:cxn>
                  <a:cxn ang="0">
                    <a:pos x="20" y="153"/>
                  </a:cxn>
                  <a:cxn ang="0">
                    <a:pos x="38" y="131"/>
                  </a:cxn>
                  <a:cxn ang="0">
                    <a:pos x="42" y="137"/>
                  </a:cxn>
                  <a:cxn ang="0">
                    <a:pos x="48" y="145"/>
                  </a:cxn>
                  <a:cxn ang="0">
                    <a:pos x="60" y="139"/>
                  </a:cxn>
                  <a:cxn ang="0">
                    <a:pos x="62" y="109"/>
                  </a:cxn>
                  <a:cxn ang="0">
                    <a:pos x="64" y="95"/>
                  </a:cxn>
                  <a:cxn ang="0">
                    <a:pos x="76" y="87"/>
                  </a:cxn>
                </a:cxnLst>
                <a:rect l="0" t="0" r="r" b="b"/>
                <a:pathLst>
                  <a:path w="184" h="217">
                    <a:moveTo>
                      <a:pt x="76" y="87"/>
                    </a:moveTo>
                    <a:lnTo>
                      <a:pt x="80" y="72"/>
                    </a:lnTo>
                    <a:lnTo>
                      <a:pt x="86" y="66"/>
                    </a:lnTo>
                    <a:lnTo>
                      <a:pt x="96" y="70"/>
                    </a:lnTo>
                    <a:lnTo>
                      <a:pt x="104" y="54"/>
                    </a:lnTo>
                    <a:lnTo>
                      <a:pt x="118" y="44"/>
                    </a:lnTo>
                    <a:lnTo>
                      <a:pt x="128" y="40"/>
                    </a:lnTo>
                    <a:lnTo>
                      <a:pt x="146" y="14"/>
                    </a:lnTo>
                    <a:lnTo>
                      <a:pt x="158" y="10"/>
                    </a:lnTo>
                    <a:lnTo>
                      <a:pt x="178" y="0"/>
                    </a:lnTo>
                    <a:lnTo>
                      <a:pt x="180" y="46"/>
                    </a:lnTo>
                    <a:lnTo>
                      <a:pt x="174" y="54"/>
                    </a:lnTo>
                    <a:lnTo>
                      <a:pt x="168" y="64"/>
                    </a:lnTo>
                    <a:lnTo>
                      <a:pt x="174" y="77"/>
                    </a:lnTo>
                    <a:lnTo>
                      <a:pt x="184" y="97"/>
                    </a:lnTo>
                    <a:lnTo>
                      <a:pt x="182" y="127"/>
                    </a:lnTo>
                    <a:lnTo>
                      <a:pt x="170" y="133"/>
                    </a:lnTo>
                    <a:lnTo>
                      <a:pt x="164" y="159"/>
                    </a:lnTo>
                    <a:lnTo>
                      <a:pt x="150" y="173"/>
                    </a:lnTo>
                    <a:lnTo>
                      <a:pt x="130" y="183"/>
                    </a:lnTo>
                    <a:lnTo>
                      <a:pt x="120" y="175"/>
                    </a:lnTo>
                    <a:lnTo>
                      <a:pt x="122" y="159"/>
                    </a:lnTo>
                    <a:lnTo>
                      <a:pt x="112" y="167"/>
                    </a:lnTo>
                    <a:lnTo>
                      <a:pt x="106" y="179"/>
                    </a:lnTo>
                    <a:lnTo>
                      <a:pt x="100" y="183"/>
                    </a:lnTo>
                    <a:lnTo>
                      <a:pt x="90" y="181"/>
                    </a:lnTo>
                    <a:lnTo>
                      <a:pt x="74" y="175"/>
                    </a:lnTo>
                    <a:lnTo>
                      <a:pt x="62" y="175"/>
                    </a:lnTo>
                    <a:lnTo>
                      <a:pt x="56" y="183"/>
                    </a:lnTo>
                    <a:lnTo>
                      <a:pt x="40" y="185"/>
                    </a:lnTo>
                    <a:lnTo>
                      <a:pt x="44" y="197"/>
                    </a:lnTo>
                    <a:lnTo>
                      <a:pt x="26" y="217"/>
                    </a:lnTo>
                    <a:lnTo>
                      <a:pt x="10" y="213"/>
                    </a:lnTo>
                    <a:lnTo>
                      <a:pt x="10" y="201"/>
                    </a:lnTo>
                    <a:lnTo>
                      <a:pt x="0" y="185"/>
                    </a:lnTo>
                    <a:lnTo>
                      <a:pt x="20" y="153"/>
                    </a:lnTo>
                    <a:lnTo>
                      <a:pt x="38" y="131"/>
                    </a:lnTo>
                    <a:lnTo>
                      <a:pt x="42" y="137"/>
                    </a:lnTo>
                    <a:lnTo>
                      <a:pt x="48" y="145"/>
                    </a:lnTo>
                    <a:lnTo>
                      <a:pt x="60" y="139"/>
                    </a:lnTo>
                    <a:lnTo>
                      <a:pt x="62" y="109"/>
                    </a:lnTo>
                    <a:lnTo>
                      <a:pt x="64" y="95"/>
                    </a:lnTo>
                    <a:lnTo>
                      <a:pt x="76" y="87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66" name="MANIPUR"/>
              <p:cNvSpPr>
                <a:spLocks/>
              </p:cNvSpPr>
              <p:nvPr/>
            </p:nvSpPr>
            <p:spPr bwMode="auto">
              <a:xfrm>
                <a:off x="3056369" y="2754125"/>
                <a:ext cx="245341" cy="294154"/>
              </a:xfrm>
              <a:custGeom>
                <a:avLst/>
                <a:gdLst/>
                <a:ahLst/>
                <a:cxnLst>
                  <a:cxn ang="0">
                    <a:pos x="38" y="54"/>
                  </a:cxn>
                  <a:cxn ang="0">
                    <a:pos x="54" y="58"/>
                  </a:cxn>
                  <a:cxn ang="0">
                    <a:pos x="72" y="38"/>
                  </a:cxn>
                  <a:cxn ang="0">
                    <a:pos x="68" y="26"/>
                  </a:cxn>
                  <a:cxn ang="0">
                    <a:pos x="84" y="24"/>
                  </a:cxn>
                  <a:cxn ang="0">
                    <a:pos x="90" y="16"/>
                  </a:cxn>
                  <a:cxn ang="0">
                    <a:pos x="102" y="16"/>
                  </a:cxn>
                  <a:cxn ang="0">
                    <a:pos x="118" y="22"/>
                  </a:cxn>
                  <a:cxn ang="0">
                    <a:pos x="128" y="24"/>
                  </a:cxn>
                  <a:cxn ang="0">
                    <a:pos x="134" y="20"/>
                  </a:cxn>
                  <a:cxn ang="0">
                    <a:pos x="140" y="10"/>
                  </a:cxn>
                  <a:cxn ang="0">
                    <a:pos x="150" y="0"/>
                  </a:cxn>
                  <a:cxn ang="0">
                    <a:pos x="148" y="16"/>
                  </a:cxn>
                  <a:cxn ang="0">
                    <a:pos x="158" y="24"/>
                  </a:cxn>
                  <a:cxn ang="0">
                    <a:pos x="160" y="38"/>
                  </a:cxn>
                  <a:cxn ang="0">
                    <a:pos x="154" y="52"/>
                  </a:cxn>
                  <a:cxn ang="0">
                    <a:pos x="160" y="64"/>
                  </a:cxn>
                  <a:cxn ang="0">
                    <a:pos x="170" y="82"/>
                  </a:cxn>
                  <a:cxn ang="0">
                    <a:pos x="168" y="98"/>
                  </a:cxn>
                  <a:cxn ang="0">
                    <a:pos x="146" y="124"/>
                  </a:cxn>
                  <a:cxn ang="0">
                    <a:pos x="142" y="146"/>
                  </a:cxn>
                  <a:cxn ang="0">
                    <a:pos x="136" y="160"/>
                  </a:cxn>
                  <a:cxn ang="0">
                    <a:pos x="132" y="182"/>
                  </a:cxn>
                  <a:cxn ang="0">
                    <a:pos x="124" y="210"/>
                  </a:cxn>
                  <a:cxn ang="0">
                    <a:pos x="102" y="200"/>
                  </a:cxn>
                  <a:cxn ang="0">
                    <a:pos x="88" y="204"/>
                  </a:cxn>
                  <a:cxn ang="0">
                    <a:pos x="82" y="196"/>
                  </a:cxn>
                  <a:cxn ang="0">
                    <a:pos x="66" y="200"/>
                  </a:cxn>
                  <a:cxn ang="0">
                    <a:pos x="44" y="206"/>
                  </a:cxn>
                  <a:cxn ang="0">
                    <a:pos x="34" y="196"/>
                  </a:cxn>
                  <a:cxn ang="0">
                    <a:pos x="0" y="194"/>
                  </a:cxn>
                  <a:cxn ang="0">
                    <a:pos x="0" y="156"/>
                  </a:cxn>
                  <a:cxn ang="0">
                    <a:pos x="12" y="128"/>
                  </a:cxn>
                  <a:cxn ang="0">
                    <a:pos x="10" y="108"/>
                  </a:cxn>
                  <a:cxn ang="0">
                    <a:pos x="22" y="94"/>
                  </a:cxn>
                  <a:cxn ang="0">
                    <a:pos x="20" y="82"/>
                  </a:cxn>
                  <a:cxn ang="0">
                    <a:pos x="32" y="66"/>
                  </a:cxn>
                  <a:cxn ang="0">
                    <a:pos x="38" y="54"/>
                  </a:cxn>
                </a:cxnLst>
                <a:rect l="0" t="0" r="r" b="b"/>
                <a:pathLst>
                  <a:path w="170" h="210">
                    <a:moveTo>
                      <a:pt x="38" y="54"/>
                    </a:moveTo>
                    <a:lnTo>
                      <a:pt x="54" y="58"/>
                    </a:lnTo>
                    <a:lnTo>
                      <a:pt x="72" y="38"/>
                    </a:lnTo>
                    <a:lnTo>
                      <a:pt x="68" y="26"/>
                    </a:lnTo>
                    <a:lnTo>
                      <a:pt x="84" y="24"/>
                    </a:lnTo>
                    <a:lnTo>
                      <a:pt x="90" y="16"/>
                    </a:lnTo>
                    <a:lnTo>
                      <a:pt x="102" y="16"/>
                    </a:lnTo>
                    <a:lnTo>
                      <a:pt x="118" y="22"/>
                    </a:lnTo>
                    <a:lnTo>
                      <a:pt x="128" y="24"/>
                    </a:lnTo>
                    <a:lnTo>
                      <a:pt x="134" y="20"/>
                    </a:lnTo>
                    <a:lnTo>
                      <a:pt x="140" y="10"/>
                    </a:lnTo>
                    <a:lnTo>
                      <a:pt x="150" y="0"/>
                    </a:lnTo>
                    <a:lnTo>
                      <a:pt x="148" y="16"/>
                    </a:lnTo>
                    <a:lnTo>
                      <a:pt x="158" y="24"/>
                    </a:lnTo>
                    <a:lnTo>
                      <a:pt x="160" y="38"/>
                    </a:lnTo>
                    <a:lnTo>
                      <a:pt x="154" y="52"/>
                    </a:lnTo>
                    <a:lnTo>
                      <a:pt x="160" y="64"/>
                    </a:lnTo>
                    <a:lnTo>
                      <a:pt x="170" y="82"/>
                    </a:lnTo>
                    <a:lnTo>
                      <a:pt x="168" y="98"/>
                    </a:lnTo>
                    <a:lnTo>
                      <a:pt x="146" y="124"/>
                    </a:lnTo>
                    <a:lnTo>
                      <a:pt x="142" y="146"/>
                    </a:lnTo>
                    <a:lnTo>
                      <a:pt x="136" y="160"/>
                    </a:lnTo>
                    <a:lnTo>
                      <a:pt x="132" y="182"/>
                    </a:lnTo>
                    <a:lnTo>
                      <a:pt x="124" y="210"/>
                    </a:lnTo>
                    <a:lnTo>
                      <a:pt x="102" y="200"/>
                    </a:lnTo>
                    <a:lnTo>
                      <a:pt x="88" y="204"/>
                    </a:lnTo>
                    <a:lnTo>
                      <a:pt x="82" y="196"/>
                    </a:lnTo>
                    <a:lnTo>
                      <a:pt x="66" y="200"/>
                    </a:lnTo>
                    <a:lnTo>
                      <a:pt x="44" y="206"/>
                    </a:lnTo>
                    <a:lnTo>
                      <a:pt x="34" y="196"/>
                    </a:lnTo>
                    <a:lnTo>
                      <a:pt x="0" y="194"/>
                    </a:lnTo>
                    <a:lnTo>
                      <a:pt x="0" y="156"/>
                    </a:lnTo>
                    <a:lnTo>
                      <a:pt x="12" y="128"/>
                    </a:lnTo>
                    <a:lnTo>
                      <a:pt x="10" y="108"/>
                    </a:lnTo>
                    <a:lnTo>
                      <a:pt x="22" y="94"/>
                    </a:lnTo>
                    <a:lnTo>
                      <a:pt x="20" y="82"/>
                    </a:lnTo>
                    <a:lnTo>
                      <a:pt x="32" y="66"/>
                    </a:lnTo>
                    <a:lnTo>
                      <a:pt x="38" y="54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67" name="MIZORAM"/>
              <p:cNvSpPr>
                <a:spLocks/>
              </p:cNvSpPr>
              <p:nvPr/>
            </p:nvSpPr>
            <p:spPr bwMode="auto">
              <a:xfrm>
                <a:off x="2951018" y="2972640"/>
                <a:ext cx="180397" cy="386603"/>
              </a:xfrm>
              <a:custGeom>
                <a:avLst/>
                <a:gdLst/>
                <a:ahLst/>
                <a:cxnLst>
                  <a:cxn ang="0">
                    <a:pos x="0" y="80"/>
                  </a:cxn>
                  <a:cxn ang="0">
                    <a:pos x="8" y="52"/>
                  </a:cxn>
                  <a:cxn ang="0">
                    <a:pos x="6" y="26"/>
                  </a:cxn>
                  <a:cxn ang="0">
                    <a:pos x="22" y="36"/>
                  </a:cxn>
                  <a:cxn ang="0">
                    <a:pos x="42" y="6"/>
                  </a:cxn>
                  <a:cxn ang="0">
                    <a:pos x="73" y="0"/>
                  </a:cxn>
                  <a:cxn ang="0">
                    <a:pos x="73" y="38"/>
                  </a:cxn>
                  <a:cxn ang="0">
                    <a:pos x="107" y="40"/>
                  </a:cxn>
                  <a:cxn ang="0">
                    <a:pos x="117" y="50"/>
                  </a:cxn>
                  <a:cxn ang="0">
                    <a:pos x="117" y="64"/>
                  </a:cxn>
                  <a:cxn ang="0">
                    <a:pos x="125" y="84"/>
                  </a:cxn>
                  <a:cxn ang="0">
                    <a:pos x="125" y="114"/>
                  </a:cxn>
                  <a:cxn ang="0">
                    <a:pos x="125" y="132"/>
                  </a:cxn>
                  <a:cxn ang="0">
                    <a:pos x="119" y="156"/>
                  </a:cxn>
                  <a:cxn ang="0">
                    <a:pos x="103" y="154"/>
                  </a:cxn>
                  <a:cxn ang="0">
                    <a:pos x="95" y="162"/>
                  </a:cxn>
                  <a:cxn ang="0">
                    <a:pos x="97" y="182"/>
                  </a:cxn>
                  <a:cxn ang="0">
                    <a:pos x="97" y="210"/>
                  </a:cxn>
                  <a:cxn ang="0">
                    <a:pos x="101" y="220"/>
                  </a:cxn>
                  <a:cxn ang="0">
                    <a:pos x="107" y="228"/>
                  </a:cxn>
                  <a:cxn ang="0">
                    <a:pos x="109" y="250"/>
                  </a:cxn>
                  <a:cxn ang="0">
                    <a:pos x="95" y="254"/>
                  </a:cxn>
                  <a:cxn ang="0">
                    <a:pos x="89" y="264"/>
                  </a:cxn>
                  <a:cxn ang="0">
                    <a:pos x="83" y="276"/>
                  </a:cxn>
                  <a:cxn ang="0">
                    <a:pos x="71" y="266"/>
                  </a:cxn>
                  <a:cxn ang="0">
                    <a:pos x="62" y="258"/>
                  </a:cxn>
                  <a:cxn ang="0">
                    <a:pos x="46" y="262"/>
                  </a:cxn>
                  <a:cxn ang="0">
                    <a:pos x="44" y="234"/>
                  </a:cxn>
                  <a:cxn ang="0">
                    <a:pos x="36" y="196"/>
                  </a:cxn>
                  <a:cxn ang="0">
                    <a:pos x="16" y="168"/>
                  </a:cxn>
                  <a:cxn ang="0">
                    <a:pos x="16" y="138"/>
                  </a:cxn>
                  <a:cxn ang="0">
                    <a:pos x="18" y="124"/>
                  </a:cxn>
                  <a:cxn ang="0">
                    <a:pos x="4" y="100"/>
                  </a:cxn>
                  <a:cxn ang="0">
                    <a:pos x="0" y="80"/>
                  </a:cxn>
                </a:cxnLst>
                <a:rect l="0" t="0" r="r" b="b"/>
                <a:pathLst>
                  <a:path w="125" h="276">
                    <a:moveTo>
                      <a:pt x="0" y="80"/>
                    </a:moveTo>
                    <a:lnTo>
                      <a:pt x="8" y="52"/>
                    </a:lnTo>
                    <a:lnTo>
                      <a:pt x="6" y="26"/>
                    </a:lnTo>
                    <a:lnTo>
                      <a:pt x="22" y="36"/>
                    </a:lnTo>
                    <a:lnTo>
                      <a:pt x="42" y="6"/>
                    </a:lnTo>
                    <a:lnTo>
                      <a:pt x="73" y="0"/>
                    </a:lnTo>
                    <a:lnTo>
                      <a:pt x="73" y="38"/>
                    </a:lnTo>
                    <a:lnTo>
                      <a:pt x="107" y="40"/>
                    </a:lnTo>
                    <a:lnTo>
                      <a:pt x="117" y="50"/>
                    </a:lnTo>
                    <a:lnTo>
                      <a:pt x="117" y="64"/>
                    </a:lnTo>
                    <a:lnTo>
                      <a:pt x="125" y="84"/>
                    </a:lnTo>
                    <a:lnTo>
                      <a:pt x="125" y="114"/>
                    </a:lnTo>
                    <a:lnTo>
                      <a:pt x="125" y="132"/>
                    </a:lnTo>
                    <a:lnTo>
                      <a:pt x="119" y="156"/>
                    </a:lnTo>
                    <a:lnTo>
                      <a:pt x="103" y="154"/>
                    </a:lnTo>
                    <a:lnTo>
                      <a:pt x="95" y="162"/>
                    </a:lnTo>
                    <a:lnTo>
                      <a:pt x="97" y="182"/>
                    </a:lnTo>
                    <a:lnTo>
                      <a:pt x="97" y="210"/>
                    </a:lnTo>
                    <a:lnTo>
                      <a:pt x="101" y="220"/>
                    </a:lnTo>
                    <a:lnTo>
                      <a:pt x="107" y="228"/>
                    </a:lnTo>
                    <a:lnTo>
                      <a:pt x="109" y="250"/>
                    </a:lnTo>
                    <a:lnTo>
                      <a:pt x="95" y="254"/>
                    </a:lnTo>
                    <a:lnTo>
                      <a:pt x="89" y="264"/>
                    </a:lnTo>
                    <a:lnTo>
                      <a:pt x="83" y="276"/>
                    </a:lnTo>
                    <a:lnTo>
                      <a:pt x="71" y="266"/>
                    </a:lnTo>
                    <a:lnTo>
                      <a:pt x="62" y="258"/>
                    </a:lnTo>
                    <a:lnTo>
                      <a:pt x="46" y="262"/>
                    </a:lnTo>
                    <a:lnTo>
                      <a:pt x="44" y="234"/>
                    </a:lnTo>
                    <a:lnTo>
                      <a:pt x="36" y="196"/>
                    </a:lnTo>
                    <a:lnTo>
                      <a:pt x="16" y="168"/>
                    </a:lnTo>
                    <a:lnTo>
                      <a:pt x="16" y="138"/>
                    </a:lnTo>
                    <a:lnTo>
                      <a:pt x="18" y="124"/>
                    </a:lnTo>
                    <a:lnTo>
                      <a:pt x="4" y="10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68" name="ASSAM"/>
              <p:cNvSpPr>
                <a:spLocks/>
              </p:cNvSpPr>
              <p:nvPr/>
            </p:nvSpPr>
            <p:spPr bwMode="auto">
              <a:xfrm>
                <a:off x="2548370" y="2366122"/>
                <a:ext cx="916420" cy="656944"/>
              </a:xfrm>
              <a:custGeom>
                <a:avLst/>
                <a:gdLst/>
                <a:ahLst/>
                <a:cxnLst>
                  <a:cxn ang="0">
                    <a:pos x="34" y="188"/>
                  </a:cxn>
                  <a:cxn ang="0">
                    <a:pos x="90" y="180"/>
                  </a:cxn>
                  <a:cxn ang="0">
                    <a:pos x="157" y="178"/>
                  </a:cxn>
                  <a:cxn ang="0">
                    <a:pos x="183" y="166"/>
                  </a:cxn>
                  <a:cxn ang="0">
                    <a:pos x="215" y="168"/>
                  </a:cxn>
                  <a:cxn ang="0">
                    <a:pos x="245" y="152"/>
                  </a:cxn>
                  <a:cxn ang="0">
                    <a:pos x="289" y="146"/>
                  </a:cxn>
                  <a:cxn ang="0">
                    <a:pos x="309" y="138"/>
                  </a:cxn>
                  <a:cxn ang="0">
                    <a:pos x="331" y="148"/>
                  </a:cxn>
                  <a:cxn ang="0">
                    <a:pos x="376" y="142"/>
                  </a:cxn>
                  <a:cxn ang="0">
                    <a:pos x="414" y="124"/>
                  </a:cxn>
                  <a:cxn ang="0">
                    <a:pos x="448" y="78"/>
                  </a:cxn>
                  <a:cxn ang="0">
                    <a:pos x="494" y="54"/>
                  </a:cxn>
                  <a:cxn ang="0">
                    <a:pos x="554" y="20"/>
                  </a:cxn>
                  <a:cxn ang="0">
                    <a:pos x="591" y="4"/>
                  </a:cxn>
                  <a:cxn ang="0">
                    <a:pos x="621" y="18"/>
                  </a:cxn>
                  <a:cxn ang="0">
                    <a:pos x="621" y="48"/>
                  </a:cxn>
                  <a:cxn ang="0">
                    <a:pos x="633" y="64"/>
                  </a:cxn>
                  <a:cxn ang="0">
                    <a:pos x="601" y="90"/>
                  </a:cxn>
                  <a:cxn ang="0">
                    <a:pos x="581" y="92"/>
                  </a:cxn>
                  <a:cxn ang="0">
                    <a:pos x="558" y="118"/>
                  </a:cxn>
                  <a:cxn ang="0">
                    <a:pos x="526" y="132"/>
                  </a:cxn>
                  <a:cxn ang="0">
                    <a:pos x="498" y="162"/>
                  </a:cxn>
                  <a:cxn ang="0">
                    <a:pos x="476" y="188"/>
                  </a:cxn>
                  <a:cxn ang="0">
                    <a:pos x="460" y="190"/>
                  </a:cxn>
                  <a:cxn ang="0">
                    <a:pos x="444" y="213"/>
                  </a:cxn>
                  <a:cxn ang="0">
                    <a:pos x="440" y="257"/>
                  </a:cxn>
                  <a:cxn ang="0">
                    <a:pos x="418" y="249"/>
                  </a:cxn>
                  <a:cxn ang="0">
                    <a:pos x="380" y="303"/>
                  </a:cxn>
                  <a:cxn ang="0">
                    <a:pos x="390" y="331"/>
                  </a:cxn>
                  <a:cxn ang="0">
                    <a:pos x="372" y="359"/>
                  </a:cxn>
                  <a:cxn ang="0">
                    <a:pos x="362" y="385"/>
                  </a:cxn>
                  <a:cxn ang="0">
                    <a:pos x="352" y="433"/>
                  </a:cxn>
                  <a:cxn ang="0">
                    <a:pos x="301" y="469"/>
                  </a:cxn>
                  <a:cxn ang="0">
                    <a:pos x="275" y="457"/>
                  </a:cxn>
                  <a:cxn ang="0">
                    <a:pos x="265" y="429"/>
                  </a:cxn>
                  <a:cxn ang="0">
                    <a:pos x="275" y="387"/>
                  </a:cxn>
                  <a:cxn ang="0">
                    <a:pos x="281" y="365"/>
                  </a:cxn>
                  <a:cxn ang="0">
                    <a:pos x="311" y="347"/>
                  </a:cxn>
                  <a:cxn ang="0">
                    <a:pos x="321" y="327"/>
                  </a:cxn>
                  <a:cxn ang="0">
                    <a:pos x="303" y="313"/>
                  </a:cxn>
                  <a:cxn ang="0">
                    <a:pos x="301" y="303"/>
                  </a:cxn>
                  <a:cxn ang="0">
                    <a:pos x="287" y="291"/>
                  </a:cxn>
                  <a:cxn ang="0">
                    <a:pos x="267" y="291"/>
                  </a:cxn>
                  <a:cxn ang="0">
                    <a:pos x="253" y="279"/>
                  </a:cxn>
                  <a:cxn ang="0">
                    <a:pos x="255" y="253"/>
                  </a:cxn>
                  <a:cxn ang="0">
                    <a:pos x="225" y="253"/>
                  </a:cxn>
                  <a:cxn ang="0">
                    <a:pos x="207" y="265"/>
                  </a:cxn>
                  <a:cxn ang="0">
                    <a:pos x="183" y="279"/>
                  </a:cxn>
                  <a:cxn ang="0">
                    <a:pos x="167" y="289"/>
                  </a:cxn>
                  <a:cxn ang="0">
                    <a:pos x="151" y="287"/>
                  </a:cxn>
                  <a:cxn ang="0">
                    <a:pos x="135" y="277"/>
                  </a:cxn>
                  <a:cxn ang="0">
                    <a:pos x="98" y="275"/>
                  </a:cxn>
                  <a:cxn ang="0">
                    <a:pos x="74" y="271"/>
                  </a:cxn>
                  <a:cxn ang="0">
                    <a:pos x="42" y="279"/>
                  </a:cxn>
                  <a:cxn ang="0">
                    <a:pos x="28" y="275"/>
                  </a:cxn>
                  <a:cxn ang="0">
                    <a:pos x="0" y="241"/>
                  </a:cxn>
                  <a:cxn ang="0">
                    <a:pos x="12" y="207"/>
                  </a:cxn>
                </a:cxnLst>
                <a:rect l="0" t="0" r="r" b="b"/>
                <a:pathLst>
                  <a:path w="635" h="469">
                    <a:moveTo>
                      <a:pt x="12" y="192"/>
                    </a:moveTo>
                    <a:lnTo>
                      <a:pt x="34" y="188"/>
                    </a:lnTo>
                    <a:lnTo>
                      <a:pt x="60" y="166"/>
                    </a:lnTo>
                    <a:lnTo>
                      <a:pt x="90" y="180"/>
                    </a:lnTo>
                    <a:lnTo>
                      <a:pt x="127" y="178"/>
                    </a:lnTo>
                    <a:lnTo>
                      <a:pt x="157" y="178"/>
                    </a:lnTo>
                    <a:lnTo>
                      <a:pt x="169" y="166"/>
                    </a:lnTo>
                    <a:lnTo>
                      <a:pt x="183" y="166"/>
                    </a:lnTo>
                    <a:lnTo>
                      <a:pt x="197" y="172"/>
                    </a:lnTo>
                    <a:lnTo>
                      <a:pt x="215" y="168"/>
                    </a:lnTo>
                    <a:lnTo>
                      <a:pt x="239" y="160"/>
                    </a:lnTo>
                    <a:lnTo>
                      <a:pt x="245" y="152"/>
                    </a:lnTo>
                    <a:lnTo>
                      <a:pt x="267" y="152"/>
                    </a:lnTo>
                    <a:lnTo>
                      <a:pt x="289" y="146"/>
                    </a:lnTo>
                    <a:lnTo>
                      <a:pt x="295" y="138"/>
                    </a:lnTo>
                    <a:lnTo>
                      <a:pt x="309" y="138"/>
                    </a:lnTo>
                    <a:lnTo>
                      <a:pt x="319" y="138"/>
                    </a:lnTo>
                    <a:lnTo>
                      <a:pt x="331" y="148"/>
                    </a:lnTo>
                    <a:lnTo>
                      <a:pt x="370" y="138"/>
                    </a:lnTo>
                    <a:lnTo>
                      <a:pt x="376" y="142"/>
                    </a:lnTo>
                    <a:lnTo>
                      <a:pt x="396" y="142"/>
                    </a:lnTo>
                    <a:lnTo>
                      <a:pt x="414" y="124"/>
                    </a:lnTo>
                    <a:lnTo>
                      <a:pt x="416" y="106"/>
                    </a:lnTo>
                    <a:lnTo>
                      <a:pt x="448" y="78"/>
                    </a:lnTo>
                    <a:lnTo>
                      <a:pt x="458" y="58"/>
                    </a:lnTo>
                    <a:lnTo>
                      <a:pt x="494" y="54"/>
                    </a:lnTo>
                    <a:lnTo>
                      <a:pt x="524" y="34"/>
                    </a:lnTo>
                    <a:lnTo>
                      <a:pt x="554" y="20"/>
                    </a:lnTo>
                    <a:lnTo>
                      <a:pt x="575" y="18"/>
                    </a:lnTo>
                    <a:lnTo>
                      <a:pt x="591" y="4"/>
                    </a:lnTo>
                    <a:lnTo>
                      <a:pt x="619" y="0"/>
                    </a:lnTo>
                    <a:lnTo>
                      <a:pt x="621" y="18"/>
                    </a:lnTo>
                    <a:lnTo>
                      <a:pt x="605" y="30"/>
                    </a:lnTo>
                    <a:lnTo>
                      <a:pt x="621" y="48"/>
                    </a:lnTo>
                    <a:lnTo>
                      <a:pt x="621" y="60"/>
                    </a:lnTo>
                    <a:lnTo>
                      <a:pt x="633" y="64"/>
                    </a:lnTo>
                    <a:lnTo>
                      <a:pt x="635" y="74"/>
                    </a:lnTo>
                    <a:lnTo>
                      <a:pt x="601" y="90"/>
                    </a:lnTo>
                    <a:lnTo>
                      <a:pt x="589" y="86"/>
                    </a:lnTo>
                    <a:lnTo>
                      <a:pt x="581" y="92"/>
                    </a:lnTo>
                    <a:lnTo>
                      <a:pt x="575" y="106"/>
                    </a:lnTo>
                    <a:lnTo>
                      <a:pt x="558" y="118"/>
                    </a:lnTo>
                    <a:lnTo>
                      <a:pt x="536" y="130"/>
                    </a:lnTo>
                    <a:lnTo>
                      <a:pt x="526" y="132"/>
                    </a:lnTo>
                    <a:lnTo>
                      <a:pt x="508" y="158"/>
                    </a:lnTo>
                    <a:lnTo>
                      <a:pt x="498" y="162"/>
                    </a:lnTo>
                    <a:lnTo>
                      <a:pt x="484" y="172"/>
                    </a:lnTo>
                    <a:lnTo>
                      <a:pt x="476" y="188"/>
                    </a:lnTo>
                    <a:lnTo>
                      <a:pt x="466" y="184"/>
                    </a:lnTo>
                    <a:lnTo>
                      <a:pt x="460" y="190"/>
                    </a:lnTo>
                    <a:lnTo>
                      <a:pt x="456" y="205"/>
                    </a:lnTo>
                    <a:lnTo>
                      <a:pt x="444" y="213"/>
                    </a:lnTo>
                    <a:lnTo>
                      <a:pt x="442" y="229"/>
                    </a:lnTo>
                    <a:lnTo>
                      <a:pt x="440" y="257"/>
                    </a:lnTo>
                    <a:lnTo>
                      <a:pt x="428" y="263"/>
                    </a:lnTo>
                    <a:lnTo>
                      <a:pt x="418" y="249"/>
                    </a:lnTo>
                    <a:lnTo>
                      <a:pt x="400" y="273"/>
                    </a:lnTo>
                    <a:lnTo>
                      <a:pt x="380" y="303"/>
                    </a:lnTo>
                    <a:lnTo>
                      <a:pt x="390" y="319"/>
                    </a:lnTo>
                    <a:lnTo>
                      <a:pt x="390" y="331"/>
                    </a:lnTo>
                    <a:lnTo>
                      <a:pt x="384" y="343"/>
                    </a:lnTo>
                    <a:lnTo>
                      <a:pt x="372" y="359"/>
                    </a:lnTo>
                    <a:lnTo>
                      <a:pt x="374" y="371"/>
                    </a:lnTo>
                    <a:lnTo>
                      <a:pt x="362" y="385"/>
                    </a:lnTo>
                    <a:lnTo>
                      <a:pt x="364" y="405"/>
                    </a:lnTo>
                    <a:lnTo>
                      <a:pt x="352" y="433"/>
                    </a:lnTo>
                    <a:lnTo>
                      <a:pt x="321" y="439"/>
                    </a:lnTo>
                    <a:lnTo>
                      <a:pt x="301" y="469"/>
                    </a:lnTo>
                    <a:lnTo>
                      <a:pt x="285" y="459"/>
                    </a:lnTo>
                    <a:lnTo>
                      <a:pt x="275" y="457"/>
                    </a:lnTo>
                    <a:lnTo>
                      <a:pt x="273" y="439"/>
                    </a:lnTo>
                    <a:lnTo>
                      <a:pt x="265" y="429"/>
                    </a:lnTo>
                    <a:lnTo>
                      <a:pt x="265" y="413"/>
                    </a:lnTo>
                    <a:lnTo>
                      <a:pt x="275" y="387"/>
                    </a:lnTo>
                    <a:lnTo>
                      <a:pt x="301" y="385"/>
                    </a:lnTo>
                    <a:lnTo>
                      <a:pt x="281" y="365"/>
                    </a:lnTo>
                    <a:lnTo>
                      <a:pt x="293" y="357"/>
                    </a:lnTo>
                    <a:lnTo>
                      <a:pt x="311" y="347"/>
                    </a:lnTo>
                    <a:lnTo>
                      <a:pt x="321" y="339"/>
                    </a:lnTo>
                    <a:lnTo>
                      <a:pt x="321" y="327"/>
                    </a:lnTo>
                    <a:lnTo>
                      <a:pt x="309" y="319"/>
                    </a:lnTo>
                    <a:lnTo>
                      <a:pt x="303" y="313"/>
                    </a:lnTo>
                    <a:lnTo>
                      <a:pt x="311" y="301"/>
                    </a:lnTo>
                    <a:lnTo>
                      <a:pt x="301" y="303"/>
                    </a:lnTo>
                    <a:lnTo>
                      <a:pt x="293" y="299"/>
                    </a:lnTo>
                    <a:lnTo>
                      <a:pt x="287" y="291"/>
                    </a:lnTo>
                    <a:lnTo>
                      <a:pt x="277" y="285"/>
                    </a:lnTo>
                    <a:lnTo>
                      <a:pt x="267" y="291"/>
                    </a:lnTo>
                    <a:lnTo>
                      <a:pt x="253" y="291"/>
                    </a:lnTo>
                    <a:lnTo>
                      <a:pt x="253" y="279"/>
                    </a:lnTo>
                    <a:lnTo>
                      <a:pt x="259" y="269"/>
                    </a:lnTo>
                    <a:lnTo>
                      <a:pt x="255" y="253"/>
                    </a:lnTo>
                    <a:lnTo>
                      <a:pt x="235" y="257"/>
                    </a:lnTo>
                    <a:lnTo>
                      <a:pt x="225" y="253"/>
                    </a:lnTo>
                    <a:lnTo>
                      <a:pt x="215" y="253"/>
                    </a:lnTo>
                    <a:lnTo>
                      <a:pt x="207" y="265"/>
                    </a:lnTo>
                    <a:lnTo>
                      <a:pt x="193" y="265"/>
                    </a:lnTo>
                    <a:lnTo>
                      <a:pt x="183" y="279"/>
                    </a:lnTo>
                    <a:lnTo>
                      <a:pt x="169" y="283"/>
                    </a:lnTo>
                    <a:lnTo>
                      <a:pt x="167" y="289"/>
                    </a:lnTo>
                    <a:lnTo>
                      <a:pt x="161" y="293"/>
                    </a:lnTo>
                    <a:lnTo>
                      <a:pt x="151" y="287"/>
                    </a:lnTo>
                    <a:lnTo>
                      <a:pt x="139" y="283"/>
                    </a:lnTo>
                    <a:lnTo>
                      <a:pt x="135" y="277"/>
                    </a:lnTo>
                    <a:lnTo>
                      <a:pt x="120" y="277"/>
                    </a:lnTo>
                    <a:lnTo>
                      <a:pt x="98" y="275"/>
                    </a:lnTo>
                    <a:lnTo>
                      <a:pt x="86" y="277"/>
                    </a:lnTo>
                    <a:lnTo>
                      <a:pt x="74" y="271"/>
                    </a:lnTo>
                    <a:lnTo>
                      <a:pt x="58" y="275"/>
                    </a:lnTo>
                    <a:lnTo>
                      <a:pt x="42" y="279"/>
                    </a:lnTo>
                    <a:lnTo>
                      <a:pt x="32" y="289"/>
                    </a:lnTo>
                    <a:lnTo>
                      <a:pt x="28" y="275"/>
                    </a:lnTo>
                    <a:lnTo>
                      <a:pt x="18" y="257"/>
                    </a:lnTo>
                    <a:lnTo>
                      <a:pt x="0" y="241"/>
                    </a:lnTo>
                    <a:lnTo>
                      <a:pt x="8" y="225"/>
                    </a:lnTo>
                    <a:lnTo>
                      <a:pt x="12" y="207"/>
                    </a:lnTo>
                    <a:lnTo>
                      <a:pt x="12" y="192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69" name="WEST BENGAL"/>
              <p:cNvSpPr>
                <a:spLocks/>
              </p:cNvSpPr>
              <p:nvPr/>
            </p:nvSpPr>
            <p:spPr bwMode="auto">
              <a:xfrm>
                <a:off x="1979756" y="2553820"/>
                <a:ext cx="585932" cy="913279"/>
              </a:xfrm>
              <a:custGeom>
                <a:avLst/>
                <a:gdLst/>
                <a:ahLst/>
                <a:cxnLst>
                  <a:cxn ang="0">
                    <a:pos x="253" y="24"/>
                  </a:cxn>
                  <a:cxn ang="0">
                    <a:pos x="293" y="6"/>
                  </a:cxn>
                  <a:cxn ang="0">
                    <a:pos x="342" y="46"/>
                  </a:cxn>
                  <a:cxn ang="0">
                    <a:pos x="396" y="56"/>
                  </a:cxn>
                  <a:cxn ang="0">
                    <a:pos x="402" y="89"/>
                  </a:cxn>
                  <a:cxn ang="0">
                    <a:pos x="376" y="117"/>
                  </a:cxn>
                  <a:cxn ang="0">
                    <a:pos x="338" y="123"/>
                  </a:cxn>
                  <a:cxn ang="0">
                    <a:pos x="310" y="87"/>
                  </a:cxn>
                  <a:cxn ang="0">
                    <a:pos x="298" y="107"/>
                  </a:cxn>
                  <a:cxn ang="0">
                    <a:pos x="281" y="89"/>
                  </a:cxn>
                  <a:cxn ang="0">
                    <a:pos x="259" y="67"/>
                  </a:cxn>
                  <a:cxn ang="0">
                    <a:pos x="251" y="81"/>
                  </a:cxn>
                  <a:cxn ang="0">
                    <a:pos x="253" y="113"/>
                  </a:cxn>
                  <a:cxn ang="0">
                    <a:pos x="235" y="137"/>
                  </a:cxn>
                  <a:cxn ang="0">
                    <a:pos x="237" y="171"/>
                  </a:cxn>
                  <a:cxn ang="0">
                    <a:pos x="277" y="201"/>
                  </a:cxn>
                  <a:cxn ang="0">
                    <a:pos x="306" y="211"/>
                  </a:cxn>
                  <a:cxn ang="0">
                    <a:pos x="318" y="235"/>
                  </a:cxn>
                  <a:cxn ang="0">
                    <a:pos x="267" y="251"/>
                  </a:cxn>
                  <a:cxn ang="0">
                    <a:pos x="241" y="267"/>
                  </a:cxn>
                  <a:cxn ang="0">
                    <a:pos x="235" y="311"/>
                  </a:cxn>
                  <a:cxn ang="0">
                    <a:pos x="273" y="339"/>
                  </a:cxn>
                  <a:cxn ang="0">
                    <a:pos x="296" y="359"/>
                  </a:cxn>
                  <a:cxn ang="0">
                    <a:pos x="291" y="411"/>
                  </a:cxn>
                  <a:cxn ang="0">
                    <a:pos x="302" y="447"/>
                  </a:cxn>
                  <a:cxn ang="0">
                    <a:pos x="318" y="479"/>
                  </a:cxn>
                  <a:cxn ang="0">
                    <a:pos x="328" y="537"/>
                  </a:cxn>
                  <a:cxn ang="0">
                    <a:pos x="344" y="601"/>
                  </a:cxn>
                  <a:cxn ang="0">
                    <a:pos x="350" y="642"/>
                  </a:cxn>
                  <a:cxn ang="0">
                    <a:pos x="320" y="646"/>
                  </a:cxn>
                  <a:cxn ang="0">
                    <a:pos x="308" y="644"/>
                  </a:cxn>
                  <a:cxn ang="0">
                    <a:pos x="302" y="585"/>
                  </a:cxn>
                  <a:cxn ang="0">
                    <a:pos x="289" y="634"/>
                  </a:cxn>
                  <a:cxn ang="0">
                    <a:pos x="255" y="640"/>
                  </a:cxn>
                  <a:cxn ang="0">
                    <a:pos x="251" y="589"/>
                  </a:cxn>
                  <a:cxn ang="0">
                    <a:pos x="229" y="569"/>
                  </a:cxn>
                  <a:cxn ang="0">
                    <a:pos x="239" y="593"/>
                  </a:cxn>
                  <a:cxn ang="0">
                    <a:pos x="229" y="615"/>
                  </a:cxn>
                  <a:cxn ang="0">
                    <a:pos x="205" y="642"/>
                  </a:cxn>
                  <a:cxn ang="0">
                    <a:pos x="169" y="628"/>
                  </a:cxn>
                  <a:cxn ang="0">
                    <a:pos x="125" y="615"/>
                  </a:cxn>
                  <a:cxn ang="0">
                    <a:pos x="105" y="561"/>
                  </a:cxn>
                  <a:cxn ang="0">
                    <a:pos x="64" y="515"/>
                  </a:cxn>
                  <a:cxn ang="0">
                    <a:pos x="22" y="489"/>
                  </a:cxn>
                  <a:cxn ang="0">
                    <a:pos x="2" y="439"/>
                  </a:cxn>
                  <a:cxn ang="0">
                    <a:pos x="56" y="423"/>
                  </a:cxn>
                  <a:cxn ang="0">
                    <a:pos x="109" y="387"/>
                  </a:cxn>
                  <a:cxn ang="0">
                    <a:pos x="145" y="375"/>
                  </a:cxn>
                  <a:cxn ang="0">
                    <a:pos x="197" y="309"/>
                  </a:cxn>
                  <a:cxn ang="0">
                    <a:pos x="211" y="263"/>
                  </a:cxn>
                  <a:cxn ang="0">
                    <a:pos x="193" y="213"/>
                  </a:cxn>
                  <a:cxn ang="0">
                    <a:pos x="229" y="189"/>
                  </a:cxn>
                  <a:cxn ang="0">
                    <a:pos x="197" y="151"/>
                  </a:cxn>
                  <a:cxn ang="0">
                    <a:pos x="245" y="101"/>
                  </a:cxn>
                  <a:cxn ang="0">
                    <a:pos x="231" y="42"/>
                  </a:cxn>
                </a:cxnLst>
                <a:rect l="0" t="0" r="r" b="b"/>
                <a:pathLst>
                  <a:path w="406" h="652">
                    <a:moveTo>
                      <a:pt x="215" y="16"/>
                    </a:moveTo>
                    <a:lnTo>
                      <a:pt x="235" y="16"/>
                    </a:lnTo>
                    <a:lnTo>
                      <a:pt x="253" y="24"/>
                    </a:lnTo>
                    <a:lnTo>
                      <a:pt x="271" y="8"/>
                    </a:lnTo>
                    <a:lnTo>
                      <a:pt x="287" y="0"/>
                    </a:lnTo>
                    <a:lnTo>
                      <a:pt x="293" y="6"/>
                    </a:lnTo>
                    <a:lnTo>
                      <a:pt x="302" y="22"/>
                    </a:lnTo>
                    <a:lnTo>
                      <a:pt x="318" y="38"/>
                    </a:lnTo>
                    <a:lnTo>
                      <a:pt x="342" y="46"/>
                    </a:lnTo>
                    <a:lnTo>
                      <a:pt x="354" y="44"/>
                    </a:lnTo>
                    <a:lnTo>
                      <a:pt x="376" y="48"/>
                    </a:lnTo>
                    <a:lnTo>
                      <a:pt x="396" y="56"/>
                    </a:lnTo>
                    <a:lnTo>
                      <a:pt x="406" y="58"/>
                    </a:lnTo>
                    <a:lnTo>
                      <a:pt x="406" y="71"/>
                    </a:lnTo>
                    <a:lnTo>
                      <a:pt x="402" y="89"/>
                    </a:lnTo>
                    <a:lnTo>
                      <a:pt x="394" y="107"/>
                    </a:lnTo>
                    <a:lnTo>
                      <a:pt x="386" y="111"/>
                    </a:lnTo>
                    <a:lnTo>
                      <a:pt x="376" y="117"/>
                    </a:lnTo>
                    <a:lnTo>
                      <a:pt x="376" y="133"/>
                    </a:lnTo>
                    <a:lnTo>
                      <a:pt x="360" y="139"/>
                    </a:lnTo>
                    <a:lnTo>
                      <a:pt x="338" y="123"/>
                    </a:lnTo>
                    <a:lnTo>
                      <a:pt x="332" y="99"/>
                    </a:lnTo>
                    <a:lnTo>
                      <a:pt x="320" y="89"/>
                    </a:lnTo>
                    <a:lnTo>
                      <a:pt x="310" y="87"/>
                    </a:lnTo>
                    <a:lnTo>
                      <a:pt x="304" y="93"/>
                    </a:lnTo>
                    <a:lnTo>
                      <a:pt x="306" y="109"/>
                    </a:lnTo>
                    <a:lnTo>
                      <a:pt x="298" y="107"/>
                    </a:lnTo>
                    <a:lnTo>
                      <a:pt x="294" y="97"/>
                    </a:lnTo>
                    <a:lnTo>
                      <a:pt x="291" y="87"/>
                    </a:lnTo>
                    <a:lnTo>
                      <a:pt x="281" y="89"/>
                    </a:lnTo>
                    <a:lnTo>
                      <a:pt x="273" y="79"/>
                    </a:lnTo>
                    <a:lnTo>
                      <a:pt x="263" y="77"/>
                    </a:lnTo>
                    <a:lnTo>
                      <a:pt x="259" y="67"/>
                    </a:lnTo>
                    <a:lnTo>
                      <a:pt x="249" y="65"/>
                    </a:lnTo>
                    <a:lnTo>
                      <a:pt x="245" y="75"/>
                    </a:lnTo>
                    <a:lnTo>
                      <a:pt x="251" y="81"/>
                    </a:lnTo>
                    <a:lnTo>
                      <a:pt x="261" y="91"/>
                    </a:lnTo>
                    <a:lnTo>
                      <a:pt x="263" y="103"/>
                    </a:lnTo>
                    <a:lnTo>
                      <a:pt x="253" y="113"/>
                    </a:lnTo>
                    <a:lnTo>
                      <a:pt x="241" y="121"/>
                    </a:lnTo>
                    <a:lnTo>
                      <a:pt x="233" y="127"/>
                    </a:lnTo>
                    <a:lnTo>
                      <a:pt x="235" y="137"/>
                    </a:lnTo>
                    <a:lnTo>
                      <a:pt x="225" y="153"/>
                    </a:lnTo>
                    <a:lnTo>
                      <a:pt x="229" y="163"/>
                    </a:lnTo>
                    <a:lnTo>
                      <a:pt x="237" y="171"/>
                    </a:lnTo>
                    <a:lnTo>
                      <a:pt x="249" y="171"/>
                    </a:lnTo>
                    <a:lnTo>
                      <a:pt x="269" y="193"/>
                    </a:lnTo>
                    <a:lnTo>
                      <a:pt x="277" y="201"/>
                    </a:lnTo>
                    <a:lnTo>
                      <a:pt x="291" y="205"/>
                    </a:lnTo>
                    <a:lnTo>
                      <a:pt x="304" y="199"/>
                    </a:lnTo>
                    <a:lnTo>
                      <a:pt x="306" y="211"/>
                    </a:lnTo>
                    <a:lnTo>
                      <a:pt x="304" y="217"/>
                    </a:lnTo>
                    <a:lnTo>
                      <a:pt x="320" y="223"/>
                    </a:lnTo>
                    <a:lnTo>
                      <a:pt x="318" y="235"/>
                    </a:lnTo>
                    <a:lnTo>
                      <a:pt x="291" y="237"/>
                    </a:lnTo>
                    <a:lnTo>
                      <a:pt x="271" y="237"/>
                    </a:lnTo>
                    <a:lnTo>
                      <a:pt x="267" y="251"/>
                    </a:lnTo>
                    <a:lnTo>
                      <a:pt x="263" y="263"/>
                    </a:lnTo>
                    <a:lnTo>
                      <a:pt x="259" y="273"/>
                    </a:lnTo>
                    <a:lnTo>
                      <a:pt x="241" y="267"/>
                    </a:lnTo>
                    <a:lnTo>
                      <a:pt x="235" y="281"/>
                    </a:lnTo>
                    <a:lnTo>
                      <a:pt x="229" y="293"/>
                    </a:lnTo>
                    <a:lnTo>
                      <a:pt x="235" y="311"/>
                    </a:lnTo>
                    <a:lnTo>
                      <a:pt x="249" y="321"/>
                    </a:lnTo>
                    <a:lnTo>
                      <a:pt x="263" y="331"/>
                    </a:lnTo>
                    <a:lnTo>
                      <a:pt x="273" y="339"/>
                    </a:lnTo>
                    <a:lnTo>
                      <a:pt x="298" y="339"/>
                    </a:lnTo>
                    <a:lnTo>
                      <a:pt x="298" y="351"/>
                    </a:lnTo>
                    <a:lnTo>
                      <a:pt x="296" y="359"/>
                    </a:lnTo>
                    <a:lnTo>
                      <a:pt x="302" y="385"/>
                    </a:lnTo>
                    <a:lnTo>
                      <a:pt x="285" y="389"/>
                    </a:lnTo>
                    <a:lnTo>
                      <a:pt x="291" y="411"/>
                    </a:lnTo>
                    <a:lnTo>
                      <a:pt x="294" y="425"/>
                    </a:lnTo>
                    <a:lnTo>
                      <a:pt x="308" y="433"/>
                    </a:lnTo>
                    <a:lnTo>
                      <a:pt x="302" y="447"/>
                    </a:lnTo>
                    <a:lnTo>
                      <a:pt x="302" y="459"/>
                    </a:lnTo>
                    <a:lnTo>
                      <a:pt x="330" y="463"/>
                    </a:lnTo>
                    <a:lnTo>
                      <a:pt x="318" y="479"/>
                    </a:lnTo>
                    <a:lnTo>
                      <a:pt x="318" y="489"/>
                    </a:lnTo>
                    <a:lnTo>
                      <a:pt x="334" y="509"/>
                    </a:lnTo>
                    <a:lnTo>
                      <a:pt x="328" y="537"/>
                    </a:lnTo>
                    <a:lnTo>
                      <a:pt x="338" y="559"/>
                    </a:lnTo>
                    <a:lnTo>
                      <a:pt x="346" y="581"/>
                    </a:lnTo>
                    <a:lnTo>
                      <a:pt x="344" y="601"/>
                    </a:lnTo>
                    <a:lnTo>
                      <a:pt x="348" y="613"/>
                    </a:lnTo>
                    <a:lnTo>
                      <a:pt x="350" y="636"/>
                    </a:lnTo>
                    <a:lnTo>
                      <a:pt x="350" y="642"/>
                    </a:lnTo>
                    <a:lnTo>
                      <a:pt x="340" y="642"/>
                    </a:lnTo>
                    <a:lnTo>
                      <a:pt x="328" y="634"/>
                    </a:lnTo>
                    <a:lnTo>
                      <a:pt x="320" y="646"/>
                    </a:lnTo>
                    <a:lnTo>
                      <a:pt x="314" y="646"/>
                    </a:lnTo>
                    <a:lnTo>
                      <a:pt x="310" y="646"/>
                    </a:lnTo>
                    <a:lnTo>
                      <a:pt x="308" y="644"/>
                    </a:lnTo>
                    <a:lnTo>
                      <a:pt x="306" y="627"/>
                    </a:lnTo>
                    <a:lnTo>
                      <a:pt x="306" y="607"/>
                    </a:lnTo>
                    <a:lnTo>
                      <a:pt x="302" y="585"/>
                    </a:lnTo>
                    <a:lnTo>
                      <a:pt x="296" y="593"/>
                    </a:lnTo>
                    <a:lnTo>
                      <a:pt x="294" y="617"/>
                    </a:lnTo>
                    <a:lnTo>
                      <a:pt x="289" y="634"/>
                    </a:lnTo>
                    <a:lnTo>
                      <a:pt x="281" y="642"/>
                    </a:lnTo>
                    <a:lnTo>
                      <a:pt x="267" y="650"/>
                    </a:lnTo>
                    <a:lnTo>
                      <a:pt x="255" y="640"/>
                    </a:lnTo>
                    <a:lnTo>
                      <a:pt x="249" y="619"/>
                    </a:lnTo>
                    <a:lnTo>
                      <a:pt x="247" y="603"/>
                    </a:lnTo>
                    <a:lnTo>
                      <a:pt x="251" y="589"/>
                    </a:lnTo>
                    <a:lnTo>
                      <a:pt x="247" y="583"/>
                    </a:lnTo>
                    <a:lnTo>
                      <a:pt x="237" y="581"/>
                    </a:lnTo>
                    <a:lnTo>
                      <a:pt x="229" y="569"/>
                    </a:lnTo>
                    <a:lnTo>
                      <a:pt x="223" y="573"/>
                    </a:lnTo>
                    <a:lnTo>
                      <a:pt x="229" y="583"/>
                    </a:lnTo>
                    <a:lnTo>
                      <a:pt x="239" y="593"/>
                    </a:lnTo>
                    <a:lnTo>
                      <a:pt x="239" y="613"/>
                    </a:lnTo>
                    <a:lnTo>
                      <a:pt x="233" y="613"/>
                    </a:lnTo>
                    <a:lnTo>
                      <a:pt x="229" y="615"/>
                    </a:lnTo>
                    <a:lnTo>
                      <a:pt x="227" y="617"/>
                    </a:lnTo>
                    <a:lnTo>
                      <a:pt x="227" y="627"/>
                    </a:lnTo>
                    <a:lnTo>
                      <a:pt x="205" y="642"/>
                    </a:lnTo>
                    <a:lnTo>
                      <a:pt x="197" y="642"/>
                    </a:lnTo>
                    <a:lnTo>
                      <a:pt x="175" y="652"/>
                    </a:lnTo>
                    <a:lnTo>
                      <a:pt x="169" y="628"/>
                    </a:lnTo>
                    <a:lnTo>
                      <a:pt x="155" y="628"/>
                    </a:lnTo>
                    <a:lnTo>
                      <a:pt x="147" y="611"/>
                    </a:lnTo>
                    <a:lnTo>
                      <a:pt x="125" y="615"/>
                    </a:lnTo>
                    <a:lnTo>
                      <a:pt x="119" y="595"/>
                    </a:lnTo>
                    <a:lnTo>
                      <a:pt x="99" y="587"/>
                    </a:lnTo>
                    <a:lnTo>
                      <a:pt x="105" y="561"/>
                    </a:lnTo>
                    <a:lnTo>
                      <a:pt x="93" y="541"/>
                    </a:lnTo>
                    <a:lnTo>
                      <a:pt x="79" y="537"/>
                    </a:lnTo>
                    <a:lnTo>
                      <a:pt x="64" y="515"/>
                    </a:lnTo>
                    <a:lnTo>
                      <a:pt x="70" y="495"/>
                    </a:lnTo>
                    <a:lnTo>
                      <a:pt x="44" y="495"/>
                    </a:lnTo>
                    <a:lnTo>
                      <a:pt x="22" y="489"/>
                    </a:lnTo>
                    <a:lnTo>
                      <a:pt x="0" y="469"/>
                    </a:lnTo>
                    <a:lnTo>
                      <a:pt x="2" y="451"/>
                    </a:lnTo>
                    <a:lnTo>
                      <a:pt x="2" y="439"/>
                    </a:lnTo>
                    <a:lnTo>
                      <a:pt x="26" y="431"/>
                    </a:lnTo>
                    <a:lnTo>
                      <a:pt x="46" y="445"/>
                    </a:lnTo>
                    <a:lnTo>
                      <a:pt x="56" y="423"/>
                    </a:lnTo>
                    <a:lnTo>
                      <a:pt x="85" y="417"/>
                    </a:lnTo>
                    <a:lnTo>
                      <a:pt x="103" y="407"/>
                    </a:lnTo>
                    <a:lnTo>
                      <a:pt x="109" y="387"/>
                    </a:lnTo>
                    <a:lnTo>
                      <a:pt x="137" y="403"/>
                    </a:lnTo>
                    <a:lnTo>
                      <a:pt x="147" y="395"/>
                    </a:lnTo>
                    <a:lnTo>
                      <a:pt x="145" y="375"/>
                    </a:lnTo>
                    <a:lnTo>
                      <a:pt x="173" y="369"/>
                    </a:lnTo>
                    <a:lnTo>
                      <a:pt x="197" y="337"/>
                    </a:lnTo>
                    <a:lnTo>
                      <a:pt x="197" y="309"/>
                    </a:lnTo>
                    <a:lnTo>
                      <a:pt x="209" y="291"/>
                    </a:lnTo>
                    <a:lnTo>
                      <a:pt x="205" y="281"/>
                    </a:lnTo>
                    <a:lnTo>
                      <a:pt x="211" y="263"/>
                    </a:lnTo>
                    <a:lnTo>
                      <a:pt x="199" y="251"/>
                    </a:lnTo>
                    <a:lnTo>
                      <a:pt x="201" y="231"/>
                    </a:lnTo>
                    <a:lnTo>
                      <a:pt x="193" y="213"/>
                    </a:lnTo>
                    <a:lnTo>
                      <a:pt x="203" y="203"/>
                    </a:lnTo>
                    <a:lnTo>
                      <a:pt x="227" y="203"/>
                    </a:lnTo>
                    <a:lnTo>
                      <a:pt x="229" y="189"/>
                    </a:lnTo>
                    <a:lnTo>
                      <a:pt x="207" y="179"/>
                    </a:lnTo>
                    <a:lnTo>
                      <a:pt x="207" y="167"/>
                    </a:lnTo>
                    <a:lnTo>
                      <a:pt x="197" y="151"/>
                    </a:lnTo>
                    <a:lnTo>
                      <a:pt x="215" y="129"/>
                    </a:lnTo>
                    <a:lnTo>
                      <a:pt x="231" y="115"/>
                    </a:lnTo>
                    <a:lnTo>
                      <a:pt x="245" y="101"/>
                    </a:lnTo>
                    <a:lnTo>
                      <a:pt x="231" y="83"/>
                    </a:lnTo>
                    <a:lnTo>
                      <a:pt x="233" y="61"/>
                    </a:lnTo>
                    <a:lnTo>
                      <a:pt x="231" y="42"/>
                    </a:lnTo>
                    <a:lnTo>
                      <a:pt x="219" y="26"/>
                    </a:lnTo>
                    <a:lnTo>
                      <a:pt x="215" y="16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70" name="JHARKHAND"/>
              <p:cNvSpPr>
                <a:spLocks/>
              </p:cNvSpPr>
              <p:nvPr/>
            </p:nvSpPr>
            <p:spPr bwMode="auto">
              <a:xfrm>
                <a:off x="1603086" y="2874588"/>
                <a:ext cx="681182" cy="532279"/>
              </a:xfrm>
              <a:custGeom>
                <a:avLst/>
                <a:gdLst/>
                <a:ahLst/>
                <a:cxnLst>
                  <a:cxn ang="0">
                    <a:pos x="10" y="116"/>
                  </a:cxn>
                  <a:cxn ang="0">
                    <a:pos x="12" y="96"/>
                  </a:cxn>
                  <a:cxn ang="0">
                    <a:pos x="68" y="94"/>
                  </a:cxn>
                  <a:cxn ang="0">
                    <a:pos x="112" y="120"/>
                  </a:cxn>
                  <a:cxn ang="0">
                    <a:pos x="151" y="98"/>
                  </a:cxn>
                  <a:cxn ang="0">
                    <a:pos x="179" y="114"/>
                  </a:cxn>
                  <a:cxn ang="0">
                    <a:pos x="221" y="98"/>
                  </a:cxn>
                  <a:cxn ang="0">
                    <a:pos x="251" y="62"/>
                  </a:cxn>
                  <a:cxn ang="0">
                    <a:pos x="263" y="74"/>
                  </a:cxn>
                  <a:cxn ang="0">
                    <a:pos x="287" y="88"/>
                  </a:cxn>
                  <a:cxn ang="0">
                    <a:pos x="321" y="116"/>
                  </a:cxn>
                  <a:cxn ang="0">
                    <a:pos x="340" y="84"/>
                  </a:cxn>
                  <a:cxn ang="0">
                    <a:pos x="372" y="82"/>
                  </a:cxn>
                  <a:cxn ang="0">
                    <a:pos x="386" y="54"/>
                  </a:cxn>
                  <a:cxn ang="0">
                    <a:pos x="410" y="20"/>
                  </a:cxn>
                  <a:cxn ang="0">
                    <a:pos x="448" y="0"/>
                  </a:cxn>
                  <a:cxn ang="0">
                    <a:pos x="460" y="22"/>
                  </a:cxn>
                  <a:cxn ang="0">
                    <a:pos x="466" y="52"/>
                  </a:cxn>
                  <a:cxn ang="0">
                    <a:pos x="458" y="80"/>
                  </a:cxn>
                  <a:cxn ang="0">
                    <a:pos x="434" y="140"/>
                  </a:cxn>
                  <a:cxn ang="0">
                    <a:pos x="408" y="166"/>
                  </a:cxn>
                  <a:cxn ang="0">
                    <a:pos x="370" y="158"/>
                  </a:cxn>
                  <a:cxn ang="0">
                    <a:pos x="346" y="188"/>
                  </a:cxn>
                  <a:cxn ang="0">
                    <a:pos x="307" y="216"/>
                  </a:cxn>
                  <a:cxn ang="0">
                    <a:pos x="263" y="210"/>
                  </a:cxn>
                  <a:cxn ang="0">
                    <a:pos x="261" y="240"/>
                  </a:cxn>
                  <a:cxn ang="0">
                    <a:pos x="305" y="266"/>
                  </a:cxn>
                  <a:cxn ang="0">
                    <a:pos x="325" y="286"/>
                  </a:cxn>
                  <a:cxn ang="0">
                    <a:pos x="354" y="312"/>
                  </a:cxn>
                  <a:cxn ang="0">
                    <a:pos x="360" y="358"/>
                  </a:cxn>
                  <a:cxn ang="0">
                    <a:pos x="323" y="346"/>
                  </a:cxn>
                  <a:cxn ang="0">
                    <a:pos x="281" y="320"/>
                  </a:cxn>
                  <a:cxn ang="0">
                    <a:pos x="261" y="380"/>
                  </a:cxn>
                  <a:cxn ang="0">
                    <a:pos x="233" y="376"/>
                  </a:cxn>
                  <a:cxn ang="0">
                    <a:pos x="199" y="378"/>
                  </a:cxn>
                  <a:cxn ang="0">
                    <a:pos x="185" y="344"/>
                  </a:cxn>
                  <a:cxn ang="0">
                    <a:pos x="149" y="334"/>
                  </a:cxn>
                  <a:cxn ang="0">
                    <a:pos x="115" y="346"/>
                  </a:cxn>
                  <a:cxn ang="0">
                    <a:pos x="78" y="334"/>
                  </a:cxn>
                  <a:cxn ang="0">
                    <a:pos x="82" y="312"/>
                  </a:cxn>
                  <a:cxn ang="0">
                    <a:pos x="108" y="286"/>
                  </a:cxn>
                  <a:cxn ang="0">
                    <a:pos x="84" y="272"/>
                  </a:cxn>
                  <a:cxn ang="0">
                    <a:pos x="70" y="238"/>
                  </a:cxn>
                  <a:cxn ang="0">
                    <a:pos x="58" y="202"/>
                  </a:cxn>
                  <a:cxn ang="0">
                    <a:pos x="38" y="180"/>
                  </a:cxn>
                  <a:cxn ang="0">
                    <a:pos x="8" y="144"/>
                  </a:cxn>
                </a:cxnLst>
                <a:rect l="0" t="0" r="r" b="b"/>
                <a:pathLst>
                  <a:path w="472" h="380">
                    <a:moveTo>
                      <a:pt x="0" y="142"/>
                    </a:moveTo>
                    <a:lnTo>
                      <a:pt x="10" y="116"/>
                    </a:lnTo>
                    <a:lnTo>
                      <a:pt x="2" y="98"/>
                    </a:lnTo>
                    <a:lnTo>
                      <a:pt x="12" y="96"/>
                    </a:lnTo>
                    <a:lnTo>
                      <a:pt x="40" y="102"/>
                    </a:lnTo>
                    <a:lnTo>
                      <a:pt x="68" y="94"/>
                    </a:lnTo>
                    <a:lnTo>
                      <a:pt x="98" y="94"/>
                    </a:lnTo>
                    <a:lnTo>
                      <a:pt x="112" y="120"/>
                    </a:lnTo>
                    <a:lnTo>
                      <a:pt x="131" y="114"/>
                    </a:lnTo>
                    <a:lnTo>
                      <a:pt x="151" y="98"/>
                    </a:lnTo>
                    <a:lnTo>
                      <a:pt x="159" y="116"/>
                    </a:lnTo>
                    <a:lnTo>
                      <a:pt x="179" y="114"/>
                    </a:lnTo>
                    <a:lnTo>
                      <a:pt x="197" y="100"/>
                    </a:lnTo>
                    <a:lnTo>
                      <a:pt x="221" y="98"/>
                    </a:lnTo>
                    <a:lnTo>
                      <a:pt x="239" y="92"/>
                    </a:lnTo>
                    <a:lnTo>
                      <a:pt x="251" y="62"/>
                    </a:lnTo>
                    <a:lnTo>
                      <a:pt x="257" y="68"/>
                    </a:lnTo>
                    <a:lnTo>
                      <a:pt x="263" y="74"/>
                    </a:lnTo>
                    <a:lnTo>
                      <a:pt x="285" y="70"/>
                    </a:lnTo>
                    <a:lnTo>
                      <a:pt x="287" y="88"/>
                    </a:lnTo>
                    <a:lnTo>
                      <a:pt x="301" y="92"/>
                    </a:lnTo>
                    <a:lnTo>
                      <a:pt x="321" y="116"/>
                    </a:lnTo>
                    <a:lnTo>
                      <a:pt x="327" y="94"/>
                    </a:lnTo>
                    <a:lnTo>
                      <a:pt x="340" y="84"/>
                    </a:lnTo>
                    <a:lnTo>
                      <a:pt x="370" y="94"/>
                    </a:lnTo>
                    <a:lnTo>
                      <a:pt x="372" y="82"/>
                    </a:lnTo>
                    <a:lnTo>
                      <a:pt x="384" y="82"/>
                    </a:lnTo>
                    <a:lnTo>
                      <a:pt x="386" y="54"/>
                    </a:lnTo>
                    <a:lnTo>
                      <a:pt x="390" y="34"/>
                    </a:lnTo>
                    <a:lnTo>
                      <a:pt x="410" y="20"/>
                    </a:lnTo>
                    <a:lnTo>
                      <a:pt x="426" y="2"/>
                    </a:lnTo>
                    <a:lnTo>
                      <a:pt x="448" y="0"/>
                    </a:lnTo>
                    <a:lnTo>
                      <a:pt x="462" y="2"/>
                    </a:lnTo>
                    <a:lnTo>
                      <a:pt x="460" y="22"/>
                    </a:lnTo>
                    <a:lnTo>
                      <a:pt x="472" y="34"/>
                    </a:lnTo>
                    <a:lnTo>
                      <a:pt x="466" y="52"/>
                    </a:lnTo>
                    <a:lnTo>
                      <a:pt x="470" y="62"/>
                    </a:lnTo>
                    <a:lnTo>
                      <a:pt x="458" y="80"/>
                    </a:lnTo>
                    <a:lnTo>
                      <a:pt x="458" y="108"/>
                    </a:lnTo>
                    <a:lnTo>
                      <a:pt x="434" y="140"/>
                    </a:lnTo>
                    <a:lnTo>
                      <a:pt x="406" y="146"/>
                    </a:lnTo>
                    <a:lnTo>
                      <a:pt x="408" y="166"/>
                    </a:lnTo>
                    <a:lnTo>
                      <a:pt x="398" y="174"/>
                    </a:lnTo>
                    <a:lnTo>
                      <a:pt x="370" y="158"/>
                    </a:lnTo>
                    <a:lnTo>
                      <a:pt x="364" y="178"/>
                    </a:lnTo>
                    <a:lnTo>
                      <a:pt x="346" y="188"/>
                    </a:lnTo>
                    <a:lnTo>
                      <a:pt x="317" y="194"/>
                    </a:lnTo>
                    <a:lnTo>
                      <a:pt x="307" y="216"/>
                    </a:lnTo>
                    <a:lnTo>
                      <a:pt x="287" y="202"/>
                    </a:lnTo>
                    <a:lnTo>
                      <a:pt x="263" y="210"/>
                    </a:lnTo>
                    <a:lnTo>
                      <a:pt x="263" y="224"/>
                    </a:lnTo>
                    <a:lnTo>
                      <a:pt x="261" y="240"/>
                    </a:lnTo>
                    <a:lnTo>
                      <a:pt x="283" y="260"/>
                    </a:lnTo>
                    <a:lnTo>
                      <a:pt x="305" y="266"/>
                    </a:lnTo>
                    <a:lnTo>
                      <a:pt x="331" y="266"/>
                    </a:lnTo>
                    <a:lnTo>
                      <a:pt x="325" y="286"/>
                    </a:lnTo>
                    <a:lnTo>
                      <a:pt x="340" y="308"/>
                    </a:lnTo>
                    <a:lnTo>
                      <a:pt x="354" y="312"/>
                    </a:lnTo>
                    <a:lnTo>
                      <a:pt x="366" y="332"/>
                    </a:lnTo>
                    <a:lnTo>
                      <a:pt x="360" y="358"/>
                    </a:lnTo>
                    <a:lnTo>
                      <a:pt x="334" y="344"/>
                    </a:lnTo>
                    <a:lnTo>
                      <a:pt x="323" y="346"/>
                    </a:lnTo>
                    <a:lnTo>
                      <a:pt x="313" y="336"/>
                    </a:lnTo>
                    <a:lnTo>
                      <a:pt x="281" y="320"/>
                    </a:lnTo>
                    <a:lnTo>
                      <a:pt x="279" y="372"/>
                    </a:lnTo>
                    <a:lnTo>
                      <a:pt x="261" y="380"/>
                    </a:lnTo>
                    <a:lnTo>
                      <a:pt x="257" y="370"/>
                    </a:lnTo>
                    <a:lnTo>
                      <a:pt x="233" y="376"/>
                    </a:lnTo>
                    <a:lnTo>
                      <a:pt x="219" y="360"/>
                    </a:lnTo>
                    <a:lnTo>
                      <a:pt x="199" y="378"/>
                    </a:lnTo>
                    <a:lnTo>
                      <a:pt x="177" y="362"/>
                    </a:lnTo>
                    <a:lnTo>
                      <a:pt x="185" y="344"/>
                    </a:lnTo>
                    <a:lnTo>
                      <a:pt x="179" y="324"/>
                    </a:lnTo>
                    <a:lnTo>
                      <a:pt x="149" y="334"/>
                    </a:lnTo>
                    <a:lnTo>
                      <a:pt x="125" y="336"/>
                    </a:lnTo>
                    <a:lnTo>
                      <a:pt x="115" y="346"/>
                    </a:lnTo>
                    <a:lnTo>
                      <a:pt x="86" y="344"/>
                    </a:lnTo>
                    <a:lnTo>
                      <a:pt x="78" y="334"/>
                    </a:lnTo>
                    <a:lnTo>
                      <a:pt x="70" y="314"/>
                    </a:lnTo>
                    <a:lnTo>
                      <a:pt x="82" y="312"/>
                    </a:lnTo>
                    <a:lnTo>
                      <a:pt x="92" y="294"/>
                    </a:lnTo>
                    <a:lnTo>
                      <a:pt x="108" y="286"/>
                    </a:lnTo>
                    <a:lnTo>
                      <a:pt x="102" y="272"/>
                    </a:lnTo>
                    <a:lnTo>
                      <a:pt x="84" y="272"/>
                    </a:lnTo>
                    <a:lnTo>
                      <a:pt x="74" y="260"/>
                    </a:lnTo>
                    <a:lnTo>
                      <a:pt x="70" y="238"/>
                    </a:lnTo>
                    <a:lnTo>
                      <a:pt x="62" y="230"/>
                    </a:lnTo>
                    <a:lnTo>
                      <a:pt x="58" y="202"/>
                    </a:lnTo>
                    <a:lnTo>
                      <a:pt x="38" y="202"/>
                    </a:lnTo>
                    <a:lnTo>
                      <a:pt x="38" y="180"/>
                    </a:lnTo>
                    <a:lnTo>
                      <a:pt x="24" y="168"/>
                    </a:lnTo>
                    <a:lnTo>
                      <a:pt x="8" y="144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71" name="BIHAR"/>
              <p:cNvSpPr>
                <a:spLocks/>
              </p:cNvSpPr>
              <p:nvPr/>
            </p:nvSpPr>
            <p:spPr bwMode="auto">
              <a:xfrm>
                <a:off x="1600200" y="2531408"/>
                <a:ext cx="733136" cy="511268"/>
              </a:xfrm>
              <a:custGeom>
                <a:avLst/>
                <a:gdLst/>
                <a:ahLst/>
                <a:cxnLst>
                  <a:cxn ang="0">
                    <a:pos x="18" y="317"/>
                  </a:cxn>
                  <a:cxn ang="0">
                    <a:pos x="2" y="287"/>
                  </a:cxn>
                  <a:cxn ang="0">
                    <a:pos x="40" y="243"/>
                  </a:cxn>
                  <a:cxn ang="0">
                    <a:pos x="80" y="203"/>
                  </a:cxn>
                  <a:cxn ang="0">
                    <a:pos x="104" y="199"/>
                  </a:cxn>
                  <a:cxn ang="0">
                    <a:pos x="129" y="201"/>
                  </a:cxn>
                  <a:cxn ang="0">
                    <a:pos x="108" y="181"/>
                  </a:cxn>
                  <a:cxn ang="0">
                    <a:pos x="64" y="147"/>
                  </a:cxn>
                  <a:cxn ang="0">
                    <a:pos x="84" y="127"/>
                  </a:cxn>
                  <a:cxn ang="0">
                    <a:pos x="66" y="105"/>
                  </a:cxn>
                  <a:cxn ang="0">
                    <a:pos x="108" y="99"/>
                  </a:cxn>
                  <a:cxn ang="0">
                    <a:pos x="88" y="68"/>
                  </a:cxn>
                  <a:cxn ang="0">
                    <a:pos x="60" y="32"/>
                  </a:cxn>
                  <a:cxn ang="0">
                    <a:pos x="78" y="0"/>
                  </a:cxn>
                  <a:cxn ang="0">
                    <a:pos x="133" y="22"/>
                  </a:cxn>
                  <a:cxn ang="0">
                    <a:pos x="157" y="58"/>
                  </a:cxn>
                  <a:cxn ang="0">
                    <a:pos x="189" y="74"/>
                  </a:cxn>
                  <a:cxn ang="0">
                    <a:pos x="235" y="70"/>
                  </a:cxn>
                  <a:cxn ang="0">
                    <a:pos x="245" y="95"/>
                  </a:cxn>
                  <a:cxn ang="0">
                    <a:pos x="275" y="99"/>
                  </a:cxn>
                  <a:cxn ang="0">
                    <a:pos x="346" y="117"/>
                  </a:cxn>
                  <a:cxn ang="0">
                    <a:pos x="386" y="117"/>
                  </a:cxn>
                  <a:cxn ang="0">
                    <a:pos x="420" y="113"/>
                  </a:cxn>
                  <a:cxn ang="0">
                    <a:pos x="468" y="107"/>
                  </a:cxn>
                  <a:cxn ang="0">
                    <a:pos x="494" y="99"/>
                  </a:cxn>
                  <a:cxn ang="0">
                    <a:pos x="500" y="127"/>
                  </a:cxn>
                  <a:cxn ang="0">
                    <a:pos x="478" y="145"/>
                  </a:cxn>
                  <a:cxn ang="0">
                    <a:pos x="470" y="183"/>
                  </a:cxn>
                  <a:cxn ang="0">
                    <a:pos x="492" y="205"/>
                  </a:cxn>
                  <a:cxn ang="0">
                    <a:pos x="466" y="219"/>
                  </a:cxn>
                  <a:cxn ang="0">
                    <a:pos x="464" y="247"/>
                  </a:cxn>
                  <a:cxn ang="0">
                    <a:pos x="428" y="247"/>
                  </a:cxn>
                  <a:cxn ang="0">
                    <a:pos x="392" y="279"/>
                  </a:cxn>
                  <a:cxn ang="0">
                    <a:pos x="386" y="327"/>
                  </a:cxn>
                  <a:cxn ang="0">
                    <a:pos x="372" y="339"/>
                  </a:cxn>
                  <a:cxn ang="0">
                    <a:pos x="329" y="339"/>
                  </a:cxn>
                  <a:cxn ang="0">
                    <a:pos x="303" y="337"/>
                  </a:cxn>
                  <a:cxn ang="0">
                    <a:pos x="287" y="315"/>
                  </a:cxn>
                  <a:cxn ang="0">
                    <a:pos x="263" y="317"/>
                  </a:cxn>
                  <a:cxn ang="0">
                    <a:pos x="241" y="337"/>
                  </a:cxn>
                  <a:cxn ang="0">
                    <a:pos x="199" y="345"/>
                  </a:cxn>
                  <a:cxn ang="0">
                    <a:pos x="161" y="361"/>
                  </a:cxn>
                  <a:cxn ang="0">
                    <a:pos x="133" y="359"/>
                  </a:cxn>
                  <a:cxn ang="0">
                    <a:pos x="100" y="339"/>
                  </a:cxn>
                  <a:cxn ang="0">
                    <a:pos x="42" y="347"/>
                  </a:cxn>
                </a:cxnLst>
                <a:rect l="0" t="0" r="r" b="b"/>
                <a:pathLst>
                  <a:path w="508" h="365">
                    <a:moveTo>
                      <a:pt x="18" y="343"/>
                    </a:moveTo>
                    <a:lnTo>
                      <a:pt x="18" y="317"/>
                    </a:lnTo>
                    <a:lnTo>
                      <a:pt x="0" y="303"/>
                    </a:lnTo>
                    <a:lnTo>
                      <a:pt x="2" y="287"/>
                    </a:lnTo>
                    <a:lnTo>
                      <a:pt x="4" y="259"/>
                    </a:lnTo>
                    <a:lnTo>
                      <a:pt x="40" y="243"/>
                    </a:lnTo>
                    <a:lnTo>
                      <a:pt x="70" y="213"/>
                    </a:lnTo>
                    <a:lnTo>
                      <a:pt x="80" y="203"/>
                    </a:lnTo>
                    <a:lnTo>
                      <a:pt x="100" y="215"/>
                    </a:lnTo>
                    <a:lnTo>
                      <a:pt x="104" y="199"/>
                    </a:lnTo>
                    <a:lnTo>
                      <a:pt x="117" y="209"/>
                    </a:lnTo>
                    <a:lnTo>
                      <a:pt x="129" y="201"/>
                    </a:lnTo>
                    <a:lnTo>
                      <a:pt x="121" y="189"/>
                    </a:lnTo>
                    <a:lnTo>
                      <a:pt x="108" y="181"/>
                    </a:lnTo>
                    <a:lnTo>
                      <a:pt x="94" y="181"/>
                    </a:lnTo>
                    <a:lnTo>
                      <a:pt x="64" y="147"/>
                    </a:lnTo>
                    <a:lnTo>
                      <a:pt x="76" y="141"/>
                    </a:lnTo>
                    <a:lnTo>
                      <a:pt x="84" y="127"/>
                    </a:lnTo>
                    <a:lnTo>
                      <a:pt x="56" y="119"/>
                    </a:lnTo>
                    <a:lnTo>
                      <a:pt x="66" y="105"/>
                    </a:lnTo>
                    <a:lnTo>
                      <a:pt x="84" y="97"/>
                    </a:lnTo>
                    <a:lnTo>
                      <a:pt x="108" y="99"/>
                    </a:lnTo>
                    <a:lnTo>
                      <a:pt x="94" y="83"/>
                    </a:lnTo>
                    <a:lnTo>
                      <a:pt x="88" y="68"/>
                    </a:lnTo>
                    <a:lnTo>
                      <a:pt x="70" y="66"/>
                    </a:lnTo>
                    <a:lnTo>
                      <a:pt x="60" y="32"/>
                    </a:lnTo>
                    <a:lnTo>
                      <a:pt x="48" y="12"/>
                    </a:lnTo>
                    <a:lnTo>
                      <a:pt x="78" y="0"/>
                    </a:lnTo>
                    <a:lnTo>
                      <a:pt x="98" y="14"/>
                    </a:lnTo>
                    <a:lnTo>
                      <a:pt x="133" y="22"/>
                    </a:lnTo>
                    <a:lnTo>
                      <a:pt x="131" y="50"/>
                    </a:lnTo>
                    <a:lnTo>
                      <a:pt x="157" y="58"/>
                    </a:lnTo>
                    <a:lnTo>
                      <a:pt x="177" y="72"/>
                    </a:lnTo>
                    <a:lnTo>
                      <a:pt x="189" y="74"/>
                    </a:lnTo>
                    <a:lnTo>
                      <a:pt x="203" y="87"/>
                    </a:lnTo>
                    <a:lnTo>
                      <a:pt x="235" y="70"/>
                    </a:lnTo>
                    <a:lnTo>
                      <a:pt x="245" y="79"/>
                    </a:lnTo>
                    <a:lnTo>
                      <a:pt x="245" y="95"/>
                    </a:lnTo>
                    <a:lnTo>
                      <a:pt x="257" y="107"/>
                    </a:lnTo>
                    <a:lnTo>
                      <a:pt x="275" y="99"/>
                    </a:lnTo>
                    <a:lnTo>
                      <a:pt x="311" y="101"/>
                    </a:lnTo>
                    <a:lnTo>
                      <a:pt x="346" y="117"/>
                    </a:lnTo>
                    <a:lnTo>
                      <a:pt x="380" y="97"/>
                    </a:lnTo>
                    <a:lnTo>
                      <a:pt x="386" y="117"/>
                    </a:lnTo>
                    <a:lnTo>
                      <a:pt x="406" y="123"/>
                    </a:lnTo>
                    <a:lnTo>
                      <a:pt x="420" y="113"/>
                    </a:lnTo>
                    <a:lnTo>
                      <a:pt x="438" y="121"/>
                    </a:lnTo>
                    <a:lnTo>
                      <a:pt x="468" y="107"/>
                    </a:lnTo>
                    <a:lnTo>
                      <a:pt x="476" y="119"/>
                    </a:lnTo>
                    <a:lnTo>
                      <a:pt x="494" y="99"/>
                    </a:lnTo>
                    <a:lnTo>
                      <a:pt x="508" y="117"/>
                    </a:lnTo>
                    <a:lnTo>
                      <a:pt x="500" y="127"/>
                    </a:lnTo>
                    <a:lnTo>
                      <a:pt x="494" y="131"/>
                    </a:lnTo>
                    <a:lnTo>
                      <a:pt x="478" y="145"/>
                    </a:lnTo>
                    <a:lnTo>
                      <a:pt x="460" y="167"/>
                    </a:lnTo>
                    <a:lnTo>
                      <a:pt x="470" y="183"/>
                    </a:lnTo>
                    <a:lnTo>
                      <a:pt x="470" y="195"/>
                    </a:lnTo>
                    <a:lnTo>
                      <a:pt x="492" y="205"/>
                    </a:lnTo>
                    <a:lnTo>
                      <a:pt x="490" y="219"/>
                    </a:lnTo>
                    <a:lnTo>
                      <a:pt x="466" y="219"/>
                    </a:lnTo>
                    <a:lnTo>
                      <a:pt x="456" y="229"/>
                    </a:lnTo>
                    <a:lnTo>
                      <a:pt x="464" y="247"/>
                    </a:lnTo>
                    <a:lnTo>
                      <a:pt x="450" y="245"/>
                    </a:lnTo>
                    <a:lnTo>
                      <a:pt x="428" y="247"/>
                    </a:lnTo>
                    <a:lnTo>
                      <a:pt x="412" y="265"/>
                    </a:lnTo>
                    <a:lnTo>
                      <a:pt x="392" y="279"/>
                    </a:lnTo>
                    <a:lnTo>
                      <a:pt x="388" y="297"/>
                    </a:lnTo>
                    <a:lnTo>
                      <a:pt x="386" y="327"/>
                    </a:lnTo>
                    <a:lnTo>
                      <a:pt x="374" y="327"/>
                    </a:lnTo>
                    <a:lnTo>
                      <a:pt x="372" y="339"/>
                    </a:lnTo>
                    <a:lnTo>
                      <a:pt x="342" y="329"/>
                    </a:lnTo>
                    <a:lnTo>
                      <a:pt x="329" y="339"/>
                    </a:lnTo>
                    <a:lnTo>
                      <a:pt x="323" y="361"/>
                    </a:lnTo>
                    <a:lnTo>
                      <a:pt x="303" y="337"/>
                    </a:lnTo>
                    <a:lnTo>
                      <a:pt x="289" y="333"/>
                    </a:lnTo>
                    <a:lnTo>
                      <a:pt x="287" y="315"/>
                    </a:lnTo>
                    <a:lnTo>
                      <a:pt x="265" y="319"/>
                    </a:lnTo>
                    <a:lnTo>
                      <a:pt x="263" y="317"/>
                    </a:lnTo>
                    <a:lnTo>
                      <a:pt x="253" y="307"/>
                    </a:lnTo>
                    <a:lnTo>
                      <a:pt x="241" y="337"/>
                    </a:lnTo>
                    <a:lnTo>
                      <a:pt x="223" y="343"/>
                    </a:lnTo>
                    <a:lnTo>
                      <a:pt x="199" y="345"/>
                    </a:lnTo>
                    <a:lnTo>
                      <a:pt x="181" y="359"/>
                    </a:lnTo>
                    <a:lnTo>
                      <a:pt x="161" y="361"/>
                    </a:lnTo>
                    <a:lnTo>
                      <a:pt x="153" y="343"/>
                    </a:lnTo>
                    <a:lnTo>
                      <a:pt x="133" y="359"/>
                    </a:lnTo>
                    <a:lnTo>
                      <a:pt x="114" y="365"/>
                    </a:lnTo>
                    <a:lnTo>
                      <a:pt x="100" y="339"/>
                    </a:lnTo>
                    <a:lnTo>
                      <a:pt x="72" y="339"/>
                    </a:lnTo>
                    <a:lnTo>
                      <a:pt x="42" y="347"/>
                    </a:lnTo>
                    <a:lnTo>
                      <a:pt x="18" y="343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72" name="TRIPURA"/>
              <p:cNvSpPr>
                <a:spLocks/>
              </p:cNvSpPr>
              <p:nvPr/>
            </p:nvSpPr>
            <p:spPr bwMode="auto">
              <a:xfrm>
                <a:off x="2783609" y="2967037"/>
                <a:ext cx="178955" cy="252132"/>
              </a:xfrm>
              <a:custGeom>
                <a:avLst/>
                <a:gdLst/>
                <a:ahLst/>
                <a:cxnLst>
                  <a:cxn ang="0">
                    <a:pos x="26" y="52"/>
                  </a:cxn>
                  <a:cxn ang="0">
                    <a:pos x="48" y="50"/>
                  </a:cxn>
                  <a:cxn ang="0">
                    <a:pos x="52" y="34"/>
                  </a:cxn>
                  <a:cxn ang="0">
                    <a:pos x="72" y="38"/>
                  </a:cxn>
                  <a:cxn ang="0">
                    <a:pos x="82" y="16"/>
                  </a:cxn>
                  <a:cxn ang="0">
                    <a:pos x="98" y="14"/>
                  </a:cxn>
                  <a:cxn ang="0">
                    <a:pos x="102" y="0"/>
                  </a:cxn>
                  <a:cxn ang="0">
                    <a:pos x="110" y="10"/>
                  </a:cxn>
                  <a:cxn ang="0">
                    <a:pos x="112" y="28"/>
                  </a:cxn>
                  <a:cxn ang="0">
                    <a:pos x="122" y="30"/>
                  </a:cxn>
                  <a:cxn ang="0">
                    <a:pos x="124" y="56"/>
                  </a:cxn>
                  <a:cxn ang="0">
                    <a:pos x="116" y="84"/>
                  </a:cxn>
                  <a:cxn ang="0">
                    <a:pos x="108" y="86"/>
                  </a:cxn>
                  <a:cxn ang="0">
                    <a:pos x="102" y="90"/>
                  </a:cxn>
                  <a:cxn ang="0">
                    <a:pos x="96" y="98"/>
                  </a:cxn>
                  <a:cxn ang="0">
                    <a:pos x="92" y="98"/>
                  </a:cxn>
                  <a:cxn ang="0">
                    <a:pos x="86" y="90"/>
                  </a:cxn>
                  <a:cxn ang="0">
                    <a:pos x="82" y="88"/>
                  </a:cxn>
                  <a:cxn ang="0">
                    <a:pos x="80" y="94"/>
                  </a:cxn>
                  <a:cxn ang="0">
                    <a:pos x="82" y="100"/>
                  </a:cxn>
                  <a:cxn ang="0">
                    <a:pos x="86" y="104"/>
                  </a:cxn>
                  <a:cxn ang="0">
                    <a:pos x="86" y="120"/>
                  </a:cxn>
                  <a:cxn ang="0">
                    <a:pos x="84" y="124"/>
                  </a:cxn>
                  <a:cxn ang="0">
                    <a:pos x="72" y="126"/>
                  </a:cxn>
                  <a:cxn ang="0">
                    <a:pos x="66" y="136"/>
                  </a:cxn>
                  <a:cxn ang="0">
                    <a:pos x="66" y="144"/>
                  </a:cxn>
                  <a:cxn ang="0">
                    <a:pos x="68" y="152"/>
                  </a:cxn>
                  <a:cxn ang="0">
                    <a:pos x="72" y="160"/>
                  </a:cxn>
                  <a:cxn ang="0">
                    <a:pos x="72" y="170"/>
                  </a:cxn>
                  <a:cxn ang="0">
                    <a:pos x="58" y="176"/>
                  </a:cxn>
                  <a:cxn ang="0">
                    <a:pos x="52" y="180"/>
                  </a:cxn>
                  <a:cxn ang="0">
                    <a:pos x="50" y="180"/>
                  </a:cxn>
                  <a:cxn ang="0">
                    <a:pos x="48" y="180"/>
                  </a:cxn>
                  <a:cxn ang="0">
                    <a:pos x="44" y="166"/>
                  </a:cxn>
                  <a:cxn ang="0">
                    <a:pos x="42" y="162"/>
                  </a:cxn>
                  <a:cxn ang="0">
                    <a:pos x="32" y="164"/>
                  </a:cxn>
                  <a:cxn ang="0">
                    <a:pos x="24" y="162"/>
                  </a:cxn>
                  <a:cxn ang="0">
                    <a:pos x="16" y="148"/>
                  </a:cxn>
                  <a:cxn ang="0">
                    <a:pos x="8" y="130"/>
                  </a:cxn>
                  <a:cxn ang="0">
                    <a:pos x="10" y="120"/>
                  </a:cxn>
                  <a:cxn ang="0">
                    <a:pos x="4" y="110"/>
                  </a:cxn>
                  <a:cxn ang="0">
                    <a:pos x="0" y="86"/>
                  </a:cxn>
                  <a:cxn ang="0">
                    <a:pos x="10" y="66"/>
                  </a:cxn>
                  <a:cxn ang="0">
                    <a:pos x="20" y="64"/>
                  </a:cxn>
                  <a:cxn ang="0">
                    <a:pos x="26" y="52"/>
                  </a:cxn>
                </a:cxnLst>
                <a:rect l="0" t="0" r="r" b="b"/>
                <a:pathLst>
                  <a:path w="124" h="180">
                    <a:moveTo>
                      <a:pt x="26" y="52"/>
                    </a:moveTo>
                    <a:lnTo>
                      <a:pt x="48" y="50"/>
                    </a:lnTo>
                    <a:lnTo>
                      <a:pt x="52" y="34"/>
                    </a:lnTo>
                    <a:lnTo>
                      <a:pt x="72" y="38"/>
                    </a:lnTo>
                    <a:lnTo>
                      <a:pt x="82" y="16"/>
                    </a:lnTo>
                    <a:lnTo>
                      <a:pt x="98" y="14"/>
                    </a:lnTo>
                    <a:lnTo>
                      <a:pt x="102" y="0"/>
                    </a:lnTo>
                    <a:lnTo>
                      <a:pt x="110" y="10"/>
                    </a:lnTo>
                    <a:lnTo>
                      <a:pt x="112" y="28"/>
                    </a:lnTo>
                    <a:lnTo>
                      <a:pt x="122" y="30"/>
                    </a:lnTo>
                    <a:lnTo>
                      <a:pt x="124" y="56"/>
                    </a:lnTo>
                    <a:lnTo>
                      <a:pt x="116" y="84"/>
                    </a:lnTo>
                    <a:lnTo>
                      <a:pt x="108" y="86"/>
                    </a:lnTo>
                    <a:lnTo>
                      <a:pt x="102" y="90"/>
                    </a:lnTo>
                    <a:lnTo>
                      <a:pt x="96" y="98"/>
                    </a:lnTo>
                    <a:lnTo>
                      <a:pt x="92" y="98"/>
                    </a:lnTo>
                    <a:lnTo>
                      <a:pt x="86" y="90"/>
                    </a:lnTo>
                    <a:lnTo>
                      <a:pt x="82" y="88"/>
                    </a:lnTo>
                    <a:lnTo>
                      <a:pt x="80" y="94"/>
                    </a:lnTo>
                    <a:lnTo>
                      <a:pt x="82" y="100"/>
                    </a:lnTo>
                    <a:lnTo>
                      <a:pt x="86" y="104"/>
                    </a:lnTo>
                    <a:lnTo>
                      <a:pt x="86" y="120"/>
                    </a:lnTo>
                    <a:lnTo>
                      <a:pt x="84" y="124"/>
                    </a:lnTo>
                    <a:lnTo>
                      <a:pt x="72" y="126"/>
                    </a:lnTo>
                    <a:lnTo>
                      <a:pt x="66" y="136"/>
                    </a:lnTo>
                    <a:lnTo>
                      <a:pt x="66" y="144"/>
                    </a:lnTo>
                    <a:lnTo>
                      <a:pt x="68" y="152"/>
                    </a:lnTo>
                    <a:lnTo>
                      <a:pt x="72" y="160"/>
                    </a:lnTo>
                    <a:lnTo>
                      <a:pt x="72" y="170"/>
                    </a:lnTo>
                    <a:lnTo>
                      <a:pt x="58" y="176"/>
                    </a:lnTo>
                    <a:lnTo>
                      <a:pt x="52" y="180"/>
                    </a:lnTo>
                    <a:lnTo>
                      <a:pt x="50" y="180"/>
                    </a:lnTo>
                    <a:lnTo>
                      <a:pt x="48" y="180"/>
                    </a:lnTo>
                    <a:lnTo>
                      <a:pt x="44" y="166"/>
                    </a:lnTo>
                    <a:lnTo>
                      <a:pt x="42" y="162"/>
                    </a:lnTo>
                    <a:lnTo>
                      <a:pt x="32" y="164"/>
                    </a:lnTo>
                    <a:lnTo>
                      <a:pt x="24" y="162"/>
                    </a:lnTo>
                    <a:lnTo>
                      <a:pt x="16" y="148"/>
                    </a:lnTo>
                    <a:lnTo>
                      <a:pt x="8" y="130"/>
                    </a:lnTo>
                    <a:lnTo>
                      <a:pt x="10" y="120"/>
                    </a:lnTo>
                    <a:lnTo>
                      <a:pt x="4" y="110"/>
                    </a:lnTo>
                    <a:lnTo>
                      <a:pt x="0" y="86"/>
                    </a:lnTo>
                    <a:lnTo>
                      <a:pt x="10" y="66"/>
                    </a:lnTo>
                    <a:lnTo>
                      <a:pt x="20" y="64"/>
                    </a:lnTo>
                    <a:lnTo>
                      <a:pt x="26" y="52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73" name="MEGHALAYA"/>
              <p:cNvSpPr>
                <a:spLocks/>
              </p:cNvSpPr>
              <p:nvPr/>
            </p:nvSpPr>
            <p:spPr bwMode="auto">
              <a:xfrm>
                <a:off x="2571460" y="2720507"/>
                <a:ext cx="440170" cy="159684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4" y="74"/>
                  </a:cxn>
                  <a:cxn ang="0">
                    <a:pos x="16" y="66"/>
                  </a:cxn>
                  <a:cxn ang="0">
                    <a:pos x="10" y="50"/>
                  </a:cxn>
                  <a:cxn ang="0">
                    <a:pos x="16" y="36"/>
                  </a:cxn>
                  <a:cxn ang="0">
                    <a:pos x="26" y="26"/>
                  </a:cxn>
                  <a:cxn ang="0">
                    <a:pos x="42" y="22"/>
                  </a:cxn>
                  <a:cxn ang="0">
                    <a:pos x="58" y="18"/>
                  </a:cxn>
                  <a:cxn ang="0">
                    <a:pos x="72" y="24"/>
                  </a:cxn>
                  <a:cxn ang="0">
                    <a:pos x="90" y="22"/>
                  </a:cxn>
                  <a:cxn ang="0">
                    <a:pos x="119" y="24"/>
                  </a:cxn>
                  <a:cxn ang="0">
                    <a:pos x="123" y="30"/>
                  </a:cxn>
                  <a:cxn ang="0">
                    <a:pos x="135" y="34"/>
                  </a:cxn>
                  <a:cxn ang="0">
                    <a:pos x="145" y="40"/>
                  </a:cxn>
                  <a:cxn ang="0">
                    <a:pos x="151" y="36"/>
                  </a:cxn>
                  <a:cxn ang="0">
                    <a:pos x="153" y="30"/>
                  </a:cxn>
                  <a:cxn ang="0">
                    <a:pos x="167" y="26"/>
                  </a:cxn>
                  <a:cxn ang="0">
                    <a:pos x="177" y="12"/>
                  </a:cxn>
                  <a:cxn ang="0">
                    <a:pos x="191" y="12"/>
                  </a:cxn>
                  <a:cxn ang="0">
                    <a:pos x="199" y="0"/>
                  </a:cxn>
                  <a:cxn ang="0">
                    <a:pos x="209" y="0"/>
                  </a:cxn>
                  <a:cxn ang="0">
                    <a:pos x="219" y="4"/>
                  </a:cxn>
                  <a:cxn ang="0">
                    <a:pos x="239" y="0"/>
                  </a:cxn>
                  <a:cxn ang="0">
                    <a:pos x="243" y="16"/>
                  </a:cxn>
                  <a:cxn ang="0">
                    <a:pos x="237" y="26"/>
                  </a:cxn>
                  <a:cxn ang="0">
                    <a:pos x="237" y="38"/>
                  </a:cxn>
                  <a:cxn ang="0">
                    <a:pos x="251" y="38"/>
                  </a:cxn>
                  <a:cxn ang="0">
                    <a:pos x="261" y="32"/>
                  </a:cxn>
                  <a:cxn ang="0">
                    <a:pos x="271" y="38"/>
                  </a:cxn>
                  <a:cxn ang="0">
                    <a:pos x="277" y="46"/>
                  </a:cxn>
                  <a:cxn ang="0">
                    <a:pos x="285" y="50"/>
                  </a:cxn>
                  <a:cxn ang="0">
                    <a:pos x="295" y="48"/>
                  </a:cxn>
                  <a:cxn ang="0">
                    <a:pos x="287" y="60"/>
                  </a:cxn>
                  <a:cxn ang="0">
                    <a:pos x="295" y="68"/>
                  </a:cxn>
                  <a:cxn ang="0">
                    <a:pos x="305" y="74"/>
                  </a:cxn>
                  <a:cxn ang="0">
                    <a:pos x="305" y="86"/>
                  </a:cxn>
                  <a:cxn ang="0">
                    <a:pos x="295" y="94"/>
                  </a:cxn>
                  <a:cxn ang="0">
                    <a:pos x="277" y="104"/>
                  </a:cxn>
                  <a:cxn ang="0">
                    <a:pos x="265" y="112"/>
                  </a:cxn>
                  <a:cxn ang="0">
                    <a:pos x="253" y="106"/>
                  </a:cxn>
                  <a:cxn ang="0">
                    <a:pos x="233" y="98"/>
                  </a:cxn>
                  <a:cxn ang="0">
                    <a:pos x="217" y="102"/>
                  </a:cxn>
                  <a:cxn ang="0">
                    <a:pos x="199" y="104"/>
                  </a:cxn>
                  <a:cxn ang="0">
                    <a:pos x="183" y="108"/>
                  </a:cxn>
                  <a:cxn ang="0">
                    <a:pos x="171" y="108"/>
                  </a:cxn>
                  <a:cxn ang="0">
                    <a:pos x="151" y="102"/>
                  </a:cxn>
                  <a:cxn ang="0">
                    <a:pos x="135" y="102"/>
                  </a:cxn>
                  <a:cxn ang="0">
                    <a:pos x="119" y="110"/>
                  </a:cxn>
                  <a:cxn ang="0">
                    <a:pos x="100" y="110"/>
                  </a:cxn>
                  <a:cxn ang="0">
                    <a:pos x="74" y="106"/>
                  </a:cxn>
                  <a:cxn ang="0">
                    <a:pos x="64" y="114"/>
                  </a:cxn>
                  <a:cxn ang="0">
                    <a:pos x="50" y="112"/>
                  </a:cxn>
                  <a:cxn ang="0">
                    <a:pos x="40" y="104"/>
                  </a:cxn>
                  <a:cxn ang="0">
                    <a:pos x="22" y="102"/>
                  </a:cxn>
                  <a:cxn ang="0">
                    <a:pos x="0" y="96"/>
                  </a:cxn>
                </a:cxnLst>
                <a:rect l="0" t="0" r="r" b="b"/>
                <a:pathLst>
                  <a:path w="305" h="114">
                    <a:moveTo>
                      <a:pt x="0" y="96"/>
                    </a:moveTo>
                    <a:lnTo>
                      <a:pt x="4" y="74"/>
                    </a:lnTo>
                    <a:lnTo>
                      <a:pt x="16" y="66"/>
                    </a:lnTo>
                    <a:lnTo>
                      <a:pt x="10" y="50"/>
                    </a:lnTo>
                    <a:lnTo>
                      <a:pt x="16" y="36"/>
                    </a:lnTo>
                    <a:lnTo>
                      <a:pt x="26" y="26"/>
                    </a:lnTo>
                    <a:lnTo>
                      <a:pt x="42" y="22"/>
                    </a:lnTo>
                    <a:lnTo>
                      <a:pt x="58" y="18"/>
                    </a:lnTo>
                    <a:lnTo>
                      <a:pt x="72" y="24"/>
                    </a:lnTo>
                    <a:lnTo>
                      <a:pt x="90" y="22"/>
                    </a:lnTo>
                    <a:lnTo>
                      <a:pt x="119" y="24"/>
                    </a:lnTo>
                    <a:lnTo>
                      <a:pt x="123" y="30"/>
                    </a:lnTo>
                    <a:lnTo>
                      <a:pt x="135" y="34"/>
                    </a:lnTo>
                    <a:lnTo>
                      <a:pt x="145" y="40"/>
                    </a:lnTo>
                    <a:lnTo>
                      <a:pt x="151" y="36"/>
                    </a:lnTo>
                    <a:lnTo>
                      <a:pt x="153" y="30"/>
                    </a:lnTo>
                    <a:lnTo>
                      <a:pt x="167" y="26"/>
                    </a:lnTo>
                    <a:lnTo>
                      <a:pt x="177" y="12"/>
                    </a:lnTo>
                    <a:lnTo>
                      <a:pt x="191" y="12"/>
                    </a:lnTo>
                    <a:lnTo>
                      <a:pt x="199" y="0"/>
                    </a:lnTo>
                    <a:lnTo>
                      <a:pt x="209" y="0"/>
                    </a:lnTo>
                    <a:lnTo>
                      <a:pt x="219" y="4"/>
                    </a:lnTo>
                    <a:lnTo>
                      <a:pt x="239" y="0"/>
                    </a:lnTo>
                    <a:lnTo>
                      <a:pt x="243" y="16"/>
                    </a:lnTo>
                    <a:lnTo>
                      <a:pt x="237" y="26"/>
                    </a:lnTo>
                    <a:lnTo>
                      <a:pt x="237" y="38"/>
                    </a:lnTo>
                    <a:lnTo>
                      <a:pt x="251" y="38"/>
                    </a:lnTo>
                    <a:lnTo>
                      <a:pt x="261" y="32"/>
                    </a:lnTo>
                    <a:lnTo>
                      <a:pt x="271" y="38"/>
                    </a:lnTo>
                    <a:lnTo>
                      <a:pt x="277" y="46"/>
                    </a:lnTo>
                    <a:lnTo>
                      <a:pt x="285" y="50"/>
                    </a:lnTo>
                    <a:lnTo>
                      <a:pt x="295" y="48"/>
                    </a:lnTo>
                    <a:lnTo>
                      <a:pt x="287" y="60"/>
                    </a:lnTo>
                    <a:lnTo>
                      <a:pt x="295" y="68"/>
                    </a:lnTo>
                    <a:lnTo>
                      <a:pt x="305" y="74"/>
                    </a:lnTo>
                    <a:lnTo>
                      <a:pt x="305" y="86"/>
                    </a:lnTo>
                    <a:lnTo>
                      <a:pt x="295" y="94"/>
                    </a:lnTo>
                    <a:lnTo>
                      <a:pt x="277" y="104"/>
                    </a:lnTo>
                    <a:lnTo>
                      <a:pt x="265" y="112"/>
                    </a:lnTo>
                    <a:lnTo>
                      <a:pt x="253" y="106"/>
                    </a:lnTo>
                    <a:lnTo>
                      <a:pt x="233" y="98"/>
                    </a:lnTo>
                    <a:lnTo>
                      <a:pt x="217" y="102"/>
                    </a:lnTo>
                    <a:lnTo>
                      <a:pt x="199" y="104"/>
                    </a:lnTo>
                    <a:lnTo>
                      <a:pt x="183" y="108"/>
                    </a:lnTo>
                    <a:lnTo>
                      <a:pt x="171" y="108"/>
                    </a:lnTo>
                    <a:lnTo>
                      <a:pt x="151" y="102"/>
                    </a:lnTo>
                    <a:lnTo>
                      <a:pt x="135" y="102"/>
                    </a:lnTo>
                    <a:lnTo>
                      <a:pt x="119" y="110"/>
                    </a:lnTo>
                    <a:lnTo>
                      <a:pt x="100" y="110"/>
                    </a:lnTo>
                    <a:lnTo>
                      <a:pt x="74" y="106"/>
                    </a:lnTo>
                    <a:lnTo>
                      <a:pt x="64" y="114"/>
                    </a:lnTo>
                    <a:lnTo>
                      <a:pt x="50" y="112"/>
                    </a:lnTo>
                    <a:lnTo>
                      <a:pt x="40" y="104"/>
                    </a:lnTo>
                    <a:lnTo>
                      <a:pt x="22" y="102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  <p:sp>
            <p:nvSpPr>
              <p:cNvPr id="74" name="SIKKIM"/>
              <p:cNvSpPr>
                <a:spLocks/>
              </p:cNvSpPr>
              <p:nvPr/>
            </p:nvSpPr>
            <p:spPr bwMode="auto">
              <a:xfrm>
                <a:off x="2290040" y="2422151"/>
                <a:ext cx="114011" cy="165287"/>
              </a:xfrm>
              <a:custGeom>
                <a:avLst/>
                <a:gdLst/>
                <a:ahLst/>
                <a:cxnLst>
                  <a:cxn ang="0">
                    <a:pos x="12" y="16"/>
                  </a:cxn>
                  <a:cxn ang="0">
                    <a:pos x="26" y="16"/>
                  </a:cxn>
                  <a:cxn ang="0">
                    <a:pos x="44" y="10"/>
                  </a:cxn>
                  <a:cxn ang="0">
                    <a:pos x="58" y="0"/>
                  </a:cxn>
                  <a:cxn ang="0">
                    <a:pos x="72" y="4"/>
                  </a:cxn>
                  <a:cxn ang="0">
                    <a:pos x="78" y="16"/>
                  </a:cxn>
                  <a:cxn ang="0">
                    <a:pos x="79" y="38"/>
                  </a:cxn>
                  <a:cxn ang="0">
                    <a:pos x="78" y="68"/>
                  </a:cxn>
                  <a:cxn ang="0">
                    <a:pos x="70" y="82"/>
                  </a:cxn>
                  <a:cxn ang="0">
                    <a:pos x="72" y="94"/>
                  </a:cxn>
                  <a:cxn ang="0">
                    <a:pos x="56" y="102"/>
                  </a:cxn>
                  <a:cxn ang="0">
                    <a:pos x="38" y="118"/>
                  </a:cxn>
                  <a:cxn ang="0">
                    <a:pos x="20" y="110"/>
                  </a:cxn>
                  <a:cxn ang="0">
                    <a:pos x="0" y="110"/>
                  </a:cxn>
                  <a:cxn ang="0">
                    <a:pos x="0" y="82"/>
                  </a:cxn>
                  <a:cxn ang="0">
                    <a:pos x="0" y="54"/>
                  </a:cxn>
                  <a:cxn ang="0">
                    <a:pos x="14" y="38"/>
                  </a:cxn>
                  <a:cxn ang="0">
                    <a:pos x="12" y="16"/>
                  </a:cxn>
                </a:cxnLst>
                <a:rect l="0" t="0" r="r" b="b"/>
                <a:pathLst>
                  <a:path w="79" h="118">
                    <a:moveTo>
                      <a:pt x="12" y="16"/>
                    </a:moveTo>
                    <a:lnTo>
                      <a:pt x="26" y="16"/>
                    </a:lnTo>
                    <a:lnTo>
                      <a:pt x="44" y="10"/>
                    </a:lnTo>
                    <a:lnTo>
                      <a:pt x="58" y="0"/>
                    </a:lnTo>
                    <a:lnTo>
                      <a:pt x="72" y="4"/>
                    </a:lnTo>
                    <a:lnTo>
                      <a:pt x="78" y="16"/>
                    </a:lnTo>
                    <a:lnTo>
                      <a:pt x="79" y="38"/>
                    </a:lnTo>
                    <a:lnTo>
                      <a:pt x="78" y="68"/>
                    </a:lnTo>
                    <a:lnTo>
                      <a:pt x="70" y="82"/>
                    </a:lnTo>
                    <a:lnTo>
                      <a:pt x="72" y="94"/>
                    </a:lnTo>
                    <a:lnTo>
                      <a:pt x="56" y="102"/>
                    </a:lnTo>
                    <a:lnTo>
                      <a:pt x="38" y="118"/>
                    </a:lnTo>
                    <a:lnTo>
                      <a:pt x="20" y="110"/>
                    </a:lnTo>
                    <a:lnTo>
                      <a:pt x="0" y="110"/>
                    </a:lnTo>
                    <a:lnTo>
                      <a:pt x="0" y="82"/>
                    </a:lnTo>
                    <a:lnTo>
                      <a:pt x="0" y="54"/>
                    </a:lnTo>
                    <a:lnTo>
                      <a:pt x="14" y="38"/>
                    </a:lnTo>
                    <a:lnTo>
                      <a:pt x="12" y="16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/>
              </a:p>
            </p:txBody>
          </p:sp>
        </p:grpSp>
        <p:pic>
          <p:nvPicPr>
            <p:cNvPr id="60" name="Picture 59" descr="C:\Users\viveks272\Desktop\Work\Assam\brahmputra river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40000"/>
            </a:blip>
            <a:srcRect/>
            <a:stretch>
              <a:fillRect/>
            </a:stretch>
          </p:blipFill>
          <p:spPr bwMode="auto">
            <a:xfrm>
              <a:off x="6809367" y="2740155"/>
              <a:ext cx="2362200" cy="2057400"/>
            </a:xfrm>
            <a:prstGeom prst="rect">
              <a:avLst/>
            </a:prstGeom>
            <a:noFill/>
          </p:spPr>
        </p:pic>
        <p:grpSp>
          <p:nvGrpSpPr>
            <p:cNvPr id="61" name="Group 60"/>
            <p:cNvGrpSpPr/>
            <p:nvPr/>
          </p:nvGrpSpPr>
          <p:grpSpPr>
            <a:xfrm>
              <a:off x="6521543" y="3883155"/>
              <a:ext cx="1202224" cy="1524000"/>
              <a:chOff x="3185160" y="3870960"/>
              <a:chExt cx="1859280" cy="1813560"/>
            </a:xfrm>
          </p:grpSpPr>
          <p:sp>
            <p:nvSpPr>
              <p:cNvPr id="62" name="Freeform 61"/>
              <p:cNvSpPr/>
              <p:nvPr/>
            </p:nvSpPr>
            <p:spPr>
              <a:xfrm>
                <a:off x="3185160" y="3870960"/>
                <a:ext cx="1048593" cy="1813560"/>
              </a:xfrm>
              <a:custGeom>
                <a:avLst/>
                <a:gdLst>
                  <a:gd name="connsiteX0" fmla="*/ 670560 w 1048593"/>
                  <a:gd name="connsiteY0" fmla="*/ 0 h 1813560"/>
                  <a:gd name="connsiteX1" fmla="*/ 670560 w 1048593"/>
                  <a:gd name="connsiteY1" fmla="*/ 0 h 1813560"/>
                  <a:gd name="connsiteX2" fmla="*/ 640080 w 1048593"/>
                  <a:gd name="connsiteY2" fmla="*/ 137160 h 1813560"/>
                  <a:gd name="connsiteX3" fmla="*/ 594360 w 1048593"/>
                  <a:gd name="connsiteY3" fmla="*/ 274320 h 1813560"/>
                  <a:gd name="connsiteX4" fmla="*/ 640080 w 1048593"/>
                  <a:gd name="connsiteY4" fmla="*/ 457200 h 1813560"/>
                  <a:gd name="connsiteX5" fmla="*/ 655320 w 1048593"/>
                  <a:gd name="connsiteY5" fmla="*/ 548640 h 1813560"/>
                  <a:gd name="connsiteX6" fmla="*/ 670560 w 1048593"/>
                  <a:gd name="connsiteY6" fmla="*/ 594360 h 1813560"/>
                  <a:gd name="connsiteX7" fmla="*/ 685800 w 1048593"/>
                  <a:gd name="connsiteY7" fmla="*/ 655320 h 1813560"/>
                  <a:gd name="connsiteX8" fmla="*/ 762000 w 1048593"/>
                  <a:gd name="connsiteY8" fmla="*/ 1005840 h 1813560"/>
                  <a:gd name="connsiteX9" fmla="*/ 853440 w 1048593"/>
                  <a:gd name="connsiteY9" fmla="*/ 1051560 h 1813560"/>
                  <a:gd name="connsiteX10" fmla="*/ 1005840 w 1048593"/>
                  <a:gd name="connsiteY10" fmla="*/ 1112520 h 1813560"/>
                  <a:gd name="connsiteX11" fmla="*/ 1021080 w 1048593"/>
                  <a:gd name="connsiteY11" fmla="*/ 1280160 h 1813560"/>
                  <a:gd name="connsiteX12" fmla="*/ 960120 w 1048593"/>
                  <a:gd name="connsiteY12" fmla="*/ 1295400 h 1813560"/>
                  <a:gd name="connsiteX13" fmla="*/ 929640 w 1048593"/>
                  <a:gd name="connsiteY13" fmla="*/ 1341120 h 1813560"/>
                  <a:gd name="connsiteX14" fmla="*/ 899160 w 1048593"/>
                  <a:gd name="connsiteY14" fmla="*/ 1447800 h 1813560"/>
                  <a:gd name="connsiteX15" fmla="*/ 853440 w 1048593"/>
                  <a:gd name="connsiteY15" fmla="*/ 1493520 h 1813560"/>
                  <a:gd name="connsiteX16" fmla="*/ 731520 w 1048593"/>
                  <a:gd name="connsiteY16" fmla="*/ 1569720 h 1813560"/>
                  <a:gd name="connsiteX17" fmla="*/ 640080 w 1048593"/>
                  <a:gd name="connsiteY17" fmla="*/ 1554480 h 1813560"/>
                  <a:gd name="connsiteX18" fmla="*/ 594360 w 1048593"/>
                  <a:gd name="connsiteY18" fmla="*/ 1539240 h 1813560"/>
                  <a:gd name="connsiteX19" fmla="*/ 487680 w 1048593"/>
                  <a:gd name="connsiteY19" fmla="*/ 1615440 h 1813560"/>
                  <a:gd name="connsiteX20" fmla="*/ 472440 w 1048593"/>
                  <a:gd name="connsiteY20" fmla="*/ 1661160 h 1813560"/>
                  <a:gd name="connsiteX21" fmla="*/ 411480 w 1048593"/>
                  <a:gd name="connsiteY21" fmla="*/ 1752600 h 1813560"/>
                  <a:gd name="connsiteX22" fmla="*/ 274320 w 1048593"/>
                  <a:gd name="connsiteY22" fmla="*/ 1767840 h 1813560"/>
                  <a:gd name="connsiteX23" fmla="*/ 259080 w 1048593"/>
                  <a:gd name="connsiteY23" fmla="*/ 1813560 h 1813560"/>
                  <a:gd name="connsiteX24" fmla="*/ 106680 w 1048593"/>
                  <a:gd name="connsiteY24" fmla="*/ 1798320 h 1813560"/>
                  <a:gd name="connsiteX25" fmla="*/ 30480 w 1048593"/>
                  <a:gd name="connsiteY25" fmla="*/ 1661160 h 1813560"/>
                  <a:gd name="connsiteX26" fmla="*/ 15240 w 1048593"/>
                  <a:gd name="connsiteY26" fmla="*/ 1600200 h 1813560"/>
                  <a:gd name="connsiteX27" fmla="*/ 0 w 1048593"/>
                  <a:gd name="connsiteY27" fmla="*/ 1569720 h 1813560"/>
                  <a:gd name="connsiteX28" fmla="*/ 0 w 1048593"/>
                  <a:gd name="connsiteY28" fmla="*/ 1569720 h 1813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048593" h="1813560">
                    <a:moveTo>
                      <a:pt x="670560" y="0"/>
                    </a:moveTo>
                    <a:lnTo>
                      <a:pt x="670560" y="0"/>
                    </a:lnTo>
                    <a:cubicBezTo>
                      <a:pt x="660400" y="45720"/>
                      <a:pt x="652615" y="92033"/>
                      <a:pt x="640080" y="137160"/>
                    </a:cubicBezTo>
                    <a:cubicBezTo>
                      <a:pt x="627181" y="183595"/>
                      <a:pt x="599991" y="226457"/>
                      <a:pt x="594360" y="274320"/>
                    </a:cubicBezTo>
                    <a:cubicBezTo>
                      <a:pt x="584041" y="362030"/>
                      <a:pt x="607024" y="391089"/>
                      <a:pt x="640080" y="457200"/>
                    </a:cubicBezTo>
                    <a:cubicBezTo>
                      <a:pt x="645160" y="487680"/>
                      <a:pt x="648617" y="518475"/>
                      <a:pt x="655320" y="548640"/>
                    </a:cubicBezTo>
                    <a:cubicBezTo>
                      <a:pt x="658805" y="564322"/>
                      <a:pt x="666147" y="578914"/>
                      <a:pt x="670560" y="594360"/>
                    </a:cubicBezTo>
                    <a:cubicBezTo>
                      <a:pt x="676314" y="614499"/>
                      <a:pt x="680720" y="635000"/>
                      <a:pt x="685800" y="655320"/>
                    </a:cubicBezTo>
                    <a:cubicBezTo>
                      <a:pt x="695421" y="838115"/>
                      <a:pt x="634815" y="916811"/>
                      <a:pt x="762000" y="1005840"/>
                    </a:cubicBezTo>
                    <a:cubicBezTo>
                      <a:pt x="789918" y="1025382"/>
                      <a:pt x="822219" y="1037901"/>
                      <a:pt x="853440" y="1051560"/>
                    </a:cubicBezTo>
                    <a:cubicBezTo>
                      <a:pt x="903566" y="1073490"/>
                      <a:pt x="1005840" y="1112520"/>
                      <a:pt x="1005840" y="1112520"/>
                    </a:cubicBezTo>
                    <a:cubicBezTo>
                      <a:pt x="1044325" y="1170247"/>
                      <a:pt x="1071493" y="1189417"/>
                      <a:pt x="1021080" y="1280160"/>
                    </a:cubicBezTo>
                    <a:cubicBezTo>
                      <a:pt x="1010908" y="1298470"/>
                      <a:pt x="980440" y="1290320"/>
                      <a:pt x="960120" y="1295400"/>
                    </a:cubicBezTo>
                    <a:cubicBezTo>
                      <a:pt x="949960" y="1310640"/>
                      <a:pt x="936442" y="1324114"/>
                      <a:pt x="929640" y="1341120"/>
                    </a:cubicBezTo>
                    <a:cubicBezTo>
                      <a:pt x="915905" y="1375458"/>
                      <a:pt x="915699" y="1414721"/>
                      <a:pt x="899160" y="1447800"/>
                    </a:cubicBezTo>
                    <a:cubicBezTo>
                      <a:pt x="889521" y="1467077"/>
                      <a:pt x="869804" y="1479494"/>
                      <a:pt x="853440" y="1493520"/>
                    </a:cubicBezTo>
                    <a:cubicBezTo>
                      <a:pt x="798046" y="1541001"/>
                      <a:pt x="793964" y="1538498"/>
                      <a:pt x="731520" y="1569720"/>
                    </a:cubicBezTo>
                    <a:cubicBezTo>
                      <a:pt x="701040" y="1564640"/>
                      <a:pt x="670245" y="1561183"/>
                      <a:pt x="640080" y="1554480"/>
                    </a:cubicBezTo>
                    <a:cubicBezTo>
                      <a:pt x="624398" y="1550995"/>
                      <a:pt x="610263" y="1536968"/>
                      <a:pt x="594360" y="1539240"/>
                    </a:cubicBezTo>
                    <a:cubicBezTo>
                      <a:pt x="547555" y="1545926"/>
                      <a:pt x="517748" y="1585372"/>
                      <a:pt x="487680" y="1615440"/>
                    </a:cubicBezTo>
                    <a:cubicBezTo>
                      <a:pt x="482600" y="1630680"/>
                      <a:pt x="481351" y="1647794"/>
                      <a:pt x="472440" y="1661160"/>
                    </a:cubicBezTo>
                    <a:cubicBezTo>
                      <a:pt x="396334" y="1775318"/>
                      <a:pt x="447717" y="1643889"/>
                      <a:pt x="411480" y="1752600"/>
                    </a:cubicBezTo>
                    <a:cubicBezTo>
                      <a:pt x="351594" y="1742619"/>
                      <a:pt x="316338" y="1715317"/>
                      <a:pt x="274320" y="1767840"/>
                    </a:cubicBezTo>
                    <a:cubicBezTo>
                      <a:pt x="264285" y="1780384"/>
                      <a:pt x="264160" y="1798320"/>
                      <a:pt x="259080" y="1813560"/>
                    </a:cubicBezTo>
                    <a:cubicBezTo>
                      <a:pt x="208280" y="1808480"/>
                      <a:pt x="152344" y="1821152"/>
                      <a:pt x="106680" y="1798320"/>
                    </a:cubicBezTo>
                    <a:cubicBezTo>
                      <a:pt x="70294" y="1780127"/>
                      <a:pt x="42620" y="1703650"/>
                      <a:pt x="30480" y="1661160"/>
                    </a:cubicBezTo>
                    <a:cubicBezTo>
                      <a:pt x="24726" y="1641021"/>
                      <a:pt x="21864" y="1620071"/>
                      <a:pt x="15240" y="1600200"/>
                    </a:cubicBezTo>
                    <a:cubicBezTo>
                      <a:pt x="11648" y="1589424"/>
                      <a:pt x="5080" y="1579880"/>
                      <a:pt x="0" y="1569720"/>
                    </a:cubicBezTo>
                    <a:lnTo>
                      <a:pt x="0" y="1569720"/>
                    </a:lnTo>
                  </a:path>
                </a:pathLst>
              </a:custGeom>
              <a:noFill/>
              <a:ln w="38100">
                <a:solidFill>
                  <a:srgbClr val="00B0F0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dirty="0"/>
              </a:p>
            </p:txBody>
          </p:sp>
          <p:sp>
            <p:nvSpPr>
              <p:cNvPr id="63" name="Freeform 62"/>
              <p:cNvSpPr/>
              <p:nvPr/>
            </p:nvSpPr>
            <p:spPr>
              <a:xfrm>
                <a:off x="4221480" y="4236720"/>
                <a:ext cx="822960" cy="716280"/>
              </a:xfrm>
              <a:custGeom>
                <a:avLst/>
                <a:gdLst>
                  <a:gd name="connsiteX0" fmla="*/ 822960 w 822960"/>
                  <a:gd name="connsiteY0" fmla="*/ 0 h 716280"/>
                  <a:gd name="connsiteX1" fmla="*/ 822960 w 822960"/>
                  <a:gd name="connsiteY1" fmla="*/ 0 h 716280"/>
                  <a:gd name="connsiteX2" fmla="*/ 701040 w 822960"/>
                  <a:gd name="connsiteY2" fmla="*/ 76200 h 716280"/>
                  <a:gd name="connsiteX3" fmla="*/ 594360 w 822960"/>
                  <a:gd name="connsiteY3" fmla="*/ 137160 h 716280"/>
                  <a:gd name="connsiteX4" fmla="*/ 548640 w 822960"/>
                  <a:gd name="connsiteY4" fmla="*/ 182880 h 716280"/>
                  <a:gd name="connsiteX5" fmla="*/ 518160 w 822960"/>
                  <a:gd name="connsiteY5" fmla="*/ 228600 h 716280"/>
                  <a:gd name="connsiteX6" fmla="*/ 472440 w 822960"/>
                  <a:gd name="connsiteY6" fmla="*/ 243840 h 716280"/>
                  <a:gd name="connsiteX7" fmla="*/ 457200 w 822960"/>
                  <a:gd name="connsiteY7" fmla="*/ 304800 h 716280"/>
                  <a:gd name="connsiteX8" fmla="*/ 350520 w 822960"/>
                  <a:gd name="connsiteY8" fmla="*/ 381000 h 716280"/>
                  <a:gd name="connsiteX9" fmla="*/ 304800 w 822960"/>
                  <a:gd name="connsiteY9" fmla="*/ 411480 h 716280"/>
                  <a:gd name="connsiteX10" fmla="*/ 198120 w 822960"/>
                  <a:gd name="connsiteY10" fmla="*/ 426720 h 716280"/>
                  <a:gd name="connsiteX11" fmla="*/ 60960 w 822960"/>
                  <a:gd name="connsiteY11" fmla="*/ 502920 h 716280"/>
                  <a:gd name="connsiteX12" fmla="*/ 0 w 822960"/>
                  <a:gd name="connsiteY12" fmla="*/ 594360 h 716280"/>
                  <a:gd name="connsiteX13" fmla="*/ 30480 w 822960"/>
                  <a:gd name="connsiteY13" fmla="*/ 716280 h 716280"/>
                  <a:gd name="connsiteX14" fmla="*/ 30480 w 822960"/>
                  <a:gd name="connsiteY14" fmla="*/ 716280 h 716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22960" h="716280">
                    <a:moveTo>
                      <a:pt x="822960" y="0"/>
                    </a:moveTo>
                    <a:lnTo>
                      <a:pt x="822960" y="0"/>
                    </a:lnTo>
                    <a:cubicBezTo>
                      <a:pt x="782320" y="25400"/>
                      <a:pt x="742436" y="52052"/>
                      <a:pt x="701040" y="76200"/>
                    </a:cubicBezTo>
                    <a:cubicBezTo>
                      <a:pt x="651353" y="105184"/>
                      <a:pt x="636686" y="101888"/>
                      <a:pt x="594360" y="137160"/>
                    </a:cubicBezTo>
                    <a:cubicBezTo>
                      <a:pt x="577803" y="150958"/>
                      <a:pt x="562438" y="166323"/>
                      <a:pt x="548640" y="182880"/>
                    </a:cubicBezTo>
                    <a:cubicBezTo>
                      <a:pt x="536914" y="196951"/>
                      <a:pt x="532463" y="217158"/>
                      <a:pt x="518160" y="228600"/>
                    </a:cubicBezTo>
                    <a:cubicBezTo>
                      <a:pt x="505616" y="238635"/>
                      <a:pt x="487680" y="238760"/>
                      <a:pt x="472440" y="243840"/>
                    </a:cubicBezTo>
                    <a:cubicBezTo>
                      <a:pt x="467360" y="264160"/>
                      <a:pt x="467592" y="286614"/>
                      <a:pt x="457200" y="304800"/>
                    </a:cubicBezTo>
                    <a:cubicBezTo>
                      <a:pt x="430120" y="352191"/>
                      <a:pt x="394176" y="356054"/>
                      <a:pt x="350520" y="381000"/>
                    </a:cubicBezTo>
                    <a:cubicBezTo>
                      <a:pt x="334617" y="390087"/>
                      <a:pt x="322344" y="406217"/>
                      <a:pt x="304800" y="411480"/>
                    </a:cubicBezTo>
                    <a:cubicBezTo>
                      <a:pt x="270394" y="421802"/>
                      <a:pt x="233680" y="421640"/>
                      <a:pt x="198120" y="426720"/>
                    </a:cubicBezTo>
                    <a:cubicBezTo>
                      <a:pt x="116840" y="453813"/>
                      <a:pt x="108867" y="441325"/>
                      <a:pt x="60960" y="502920"/>
                    </a:cubicBezTo>
                    <a:cubicBezTo>
                      <a:pt x="38470" y="531836"/>
                      <a:pt x="0" y="594360"/>
                      <a:pt x="0" y="594360"/>
                    </a:cubicBezTo>
                    <a:lnTo>
                      <a:pt x="30480" y="716280"/>
                    </a:lnTo>
                    <a:lnTo>
                      <a:pt x="30480" y="716280"/>
                    </a:lnTo>
                  </a:path>
                </a:pathLst>
              </a:custGeom>
              <a:noFill/>
              <a:ln w="38100">
                <a:solidFill>
                  <a:srgbClr val="00B0F0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dirty="0"/>
              </a:p>
            </p:txBody>
          </p:sp>
        </p:grpSp>
      </p:grpSp>
      <p:sp>
        <p:nvSpPr>
          <p:cNvPr id="75" name="Line Callout 2 74"/>
          <p:cNvSpPr/>
          <p:nvPr/>
        </p:nvSpPr>
        <p:spPr>
          <a:xfrm>
            <a:off x="5208103" y="5782582"/>
            <a:ext cx="3859698" cy="932688"/>
          </a:xfrm>
          <a:prstGeom prst="borderCallout2">
            <a:avLst>
              <a:gd name="adj1" fmla="val -7338"/>
              <a:gd name="adj2" fmla="val 47644"/>
              <a:gd name="adj3" fmla="val -59966"/>
              <a:gd name="adj4" fmla="val 48188"/>
              <a:gd name="adj5" fmla="val -159959"/>
              <a:gd name="adj6" fmla="val 62054"/>
            </a:avLst>
          </a:prstGeom>
          <a:solidFill>
            <a:srgbClr val="FFFFFF"/>
          </a:solidFill>
          <a:ln w="28575">
            <a:solidFill>
              <a:schemeClr val="accent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 smtClean="0">
                <a:latin typeface="+mj-lt"/>
              </a:rPr>
              <a:t>NW – </a:t>
            </a:r>
            <a:r>
              <a:rPr lang="en-GB" sz="1600" dirty="0">
                <a:latin typeface="+mj-lt"/>
              </a:rPr>
              <a:t>1</a:t>
            </a:r>
            <a:r>
              <a:rPr lang="en-GB" sz="1600" dirty="0" smtClean="0">
                <a:latin typeface="+mj-lt"/>
              </a:rPr>
              <a:t>6, (protocol route 2 in Bangladesh).  Overall length of 121 km in India from </a:t>
            </a:r>
            <a:r>
              <a:rPr lang="en-GB" sz="1600" dirty="0" err="1" smtClean="0">
                <a:latin typeface="+mj-lt"/>
              </a:rPr>
              <a:t>Lakhipur</a:t>
            </a:r>
            <a:r>
              <a:rPr lang="en-GB" sz="1600" dirty="0" smtClean="0">
                <a:latin typeface="+mj-lt"/>
              </a:rPr>
              <a:t> to </a:t>
            </a:r>
            <a:r>
              <a:rPr lang="en-GB" sz="1600" dirty="0" err="1" smtClean="0">
                <a:latin typeface="+mj-lt"/>
              </a:rPr>
              <a:t>Bhanga</a:t>
            </a:r>
            <a:endParaRPr lang="en-GB" sz="1600" dirty="0" smtClean="0">
              <a:latin typeface="+mj-lt"/>
            </a:endParaRPr>
          </a:p>
        </p:txBody>
      </p:sp>
      <p:sp>
        <p:nvSpPr>
          <p:cNvPr id="76" name="Line Callout 2 75"/>
          <p:cNvSpPr/>
          <p:nvPr/>
        </p:nvSpPr>
        <p:spPr>
          <a:xfrm>
            <a:off x="4572000" y="1898407"/>
            <a:ext cx="3200400" cy="825627"/>
          </a:xfrm>
          <a:prstGeom prst="borderCallout2">
            <a:avLst>
              <a:gd name="adj1" fmla="val 110408"/>
              <a:gd name="adj2" fmla="val 47601"/>
              <a:gd name="adj3" fmla="val 131539"/>
              <a:gd name="adj4" fmla="val 61732"/>
              <a:gd name="adj5" fmla="val 222999"/>
              <a:gd name="adj6" fmla="val 83220"/>
            </a:avLst>
          </a:prstGeom>
          <a:solidFill>
            <a:srgbClr val="FFFFFF"/>
          </a:solidFill>
          <a:ln w="28575">
            <a:solidFill>
              <a:schemeClr val="accent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 smtClean="0">
                <a:latin typeface="+mj-lt"/>
              </a:rPr>
              <a:t>NW – 2, (protocol route 1 in Bangladesh). Overall length of 891 km from </a:t>
            </a:r>
            <a:r>
              <a:rPr lang="en-GB" sz="1600" dirty="0" err="1" smtClean="0">
                <a:latin typeface="+mj-lt"/>
              </a:rPr>
              <a:t>Dhubri</a:t>
            </a:r>
            <a:r>
              <a:rPr lang="en-GB" sz="1600" dirty="0" smtClean="0">
                <a:latin typeface="+mj-lt"/>
              </a:rPr>
              <a:t> to </a:t>
            </a:r>
            <a:r>
              <a:rPr lang="en-GB" sz="1600" dirty="0" err="1" smtClean="0">
                <a:latin typeface="+mj-lt"/>
              </a:rPr>
              <a:t>Sadiya</a:t>
            </a:r>
            <a:r>
              <a:rPr lang="en-GB" sz="1600" dirty="0" smtClean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100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Current Status of IWT in NE India</a:t>
            </a:r>
            <a:endParaRPr lang="en-IN" dirty="0"/>
          </a:p>
        </p:txBody>
      </p:sp>
      <p:sp>
        <p:nvSpPr>
          <p:cNvPr id="3" name="AutoShape 2" descr="https://encrypted-tbn2.gstatic.com/images?q=tbn:ANd9GcSZtjA2cPhTDRE1OdYOxno52wD5VVOqmO5tVYLqzIg3GsBcyySSwA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C976-A0C1-4903-9EB7-D336DE8024E5}" type="slidenum">
              <a:rPr lang="en-IN" smtClean="0"/>
              <a:pPr/>
              <a:t>6</a:t>
            </a:fld>
            <a:endParaRPr lang="en-IN"/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76200" y="1093839"/>
            <a:ext cx="8997696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b="1" dirty="0" smtClean="0"/>
              <a:t>Due to the inadequate infrastructure, the </a:t>
            </a:r>
            <a:r>
              <a:rPr lang="en-GB" sz="2000" b="1" dirty="0" err="1" smtClean="0"/>
              <a:t>IWT</a:t>
            </a:r>
            <a:r>
              <a:rPr lang="en-GB" sz="2000" b="1" dirty="0" smtClean="0"/>
              <a:t> has so far remained underexploited</a:t>
            </a:r>
            <a:endParaRPr lang="en-GB" sz="2000" b="1" dirty="0"/>
          </a:p>
        </p:txBody>
      </p:sp>
      <p:sp>
        <p:nvSpPr>
          <p:cNvPr id="38" name="Rectangle 37"/>
          <p:cNvSpPr/>
          <p:nvPr/>
        </p:nvSpPr>
        <p:spPr>
          <a:xfrm>
            <a:off x="130612" y="1888629"/>
            <a:ext cx="878478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buFont typeface="Wingdings"/>
              <a:buChar char=""/>
            </a:pPr>
            <a:r>
              <a:rPr lang="en-GB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In 2011 – 12 out of the total cargo movement of </a:t>
            </a:r>
            <a:r>
              <a:rPr lang="en-GB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~ 91 MTPA</a:t>
            </a:r>
            <a:r>
              <a:rPr lang="en-GB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in Assam, IWT contributed a </a:t>
            </a:r>
            <a:r>
              <a:rPr lang="en-GB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meager</a:t>
            </a:r>
            <a:r>
              <a:rPr lang="en-GB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GB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2.4 MTPA</a:t>
            </a:r>
          </a:p>
          <a:p>
            <a:pPr marL="342900" indent="-342900" algn="just">
              <a:spcBef>
                <a:spcPts val="1200"/>
              </a:spcBef>
              <a:buFont typeface="Wingdings"/>
              <a:buChar char=""/>
            </a:pPr>
            <a:r>
              <a:rPr lang="en-GB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In Assam the contribution of IWT to the overall cargo movement stands at less than </a:t>
            </a:r>
            <a:r>
              <a:rPr lang="en-GB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3% </a:t>
            </a:r>
            <a:r>
              <a:rPr lang="en-GB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where as in </a:t>
            </a:r>
            <a:r>
              <a:rPr lang="en-GB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Germany and Bangladesh it stands at 20% and 32% respectively</a:t>
            </a:r>
          </a:p>
          <a:p>
            <a:pPr marL="342900" indent="-342900" algn="just">
              <a:spcBef>
                <a:spcPts val="1200"/>
              </a:spcBef>
              <a:buFont typeface="Wingdings"/>
              <a:buChar char=""/>
            </a:pPr>
            <a:r>
              <a:rPr lang="en-GB" sz="1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IWT’s</a:t>
            </a:r>
            <a:r>
              <a:rPr lang="en-GB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share of the total cargo movement of north east is almost negligible</a:t>
            </a:r>
            <a:endParaRPr lang="en-GB" sz="1400" b="1" dirty="0">
              <a:solidFill>
                <a:srgbClr val="00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</a:endParaRPr>
          </a:p>
        </p:txBody>
      </p:sp>
      <p:graphicFrame>
        <p:nvGraphicFramePr>
          <p:cNvPr id="39" name="Chart 38"/>
          <p:cNvGraphicFramePr/>
          <p:nvPr>
            <p:extLst>
              <p:ext uri="{D42A27DB-BD31-4B8C-83A1-F6EECF244321}">
                <p14:modId xmlns:p14="http://schemas.microsoft.com/office/powerpoint/2010/main" val="830334867"/>
              </p:ext>
            </p:extLst>
          </p:nvPr>
        </p:nvGraphicFramePr>
        <p:xfrm>
          <a:off x="322596" y="3733800"/>
          <a:ext cx="440672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0" name="Chart 39"/>
          <p:cNvGraphicFramePr/>
          <p:nvPr>
            <p:extLst>
              <p:ext uri="{D42A27DB-BD31-4B8C-83A1-F6EECF244321}">
                <p14:modId xmlns:p14="http://schemas.microsoft.com/office/powerpoint/2010/main" val="3862387209"/>
              </p:ext>
            </p:extLst>
          </p:nvPr>
        </p:nvGraphicFramePr>
        <p:xfrm>
          <a:off x="5410200" y="3810000"/>
          <a:ext cx="3310077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6609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The </a:t>
            </a:r>
            <a:r>
              <a:rPr lang="en-IN" dirty="0" err="1" smtClean="0"/>
              <a:t>IWT</a:t>
            </a:r>
            <a:r>
              <a:rPr lang="en-IN" dirty="0" smtClean="0"/>
              <a:t> Potential</a:t>
            </a:r>
            <a:endParaRPr lang="en-IN" dirty="0"/>
          </a:p>
        </p:txBody>
      </p:sp>
      <p:sp>
        <p:nvSpPr>
          <p:cNvPr id="3" name="AutoShape 2" descr="https://encrypted-tbn2.gstatic.com/images?q=tbn:ANd9GcSZtjA2cPhTDRE1OdYOxno52wD5VVOqmO5tVYLqzIg3GsBcyySSwA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C976-A0C1-4903-9EB7-D336DE8024E5}" type="slidenum">
              <a:rPr lang="en-IN" smtClean="0"/>
              <a:pPr/>
              <a:t>7</a:t>
            </a:fld>
            <a:endParaRPr lang="en-IN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76200" y="1049594"/>
            <a:ext cx="8997696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 smtClean="0"/>
              <a:t>Given its advantage over other mode of transports, the sector should be exploited</a:t>
            </a:r>
            <a:endParaRPr lang="en-GB" sz="2000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457200" y="1898356"/>
            <a:ext cx="8458200" cy="4101625"/>
            <a:chOff x="457200" y="1847243"/>
            <a:chExt cx="8990644" cy="4152870"/>
          </a:xfrm>
        </p:grpSpPr>
        <p:sp>
          <p:nvSpPr>
            <p:cNvPr id="18" name="Rounded Rectangle 17"/>
            <p:cNvSpPr/>
            <p:nvPr/>
          </p:nvSpPr>
          <p:spPr>
            <a:xfrm>
              <a:off x="457200" y="1847243"/>
              <a:ext cx="2286000" cy="548640"/>
            </a:xfrm>
            <a:prstGeom prst="roundRect">
              <a:avLst/>
            </a:prstGeom>
            <a:solidFill>
              <a:schemeClr val="tx2"/>
            </a:solidFill>
            <a:ln w="6350">
              <a:noFill/>
            </a:ln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ctr"/>
              <a:r>
                <a:rPr lang="en-GB" sz="1800" dirty="0" smtClean="0">
                  <a:solidFill>
                    <a:schemeClr val="bg1"/>
                  </a:solidFill>
                  <a:latin typeface="+mj-lt"/>
                </a:rPr>
                <a:t>Low Capital Cost</a:t>
              </a:r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2895600" y="1880140"/>
              <a:ext cx="304800" cy="518791"/>
            </a:xfrm>
            <a:prstGeom prst="rightArrow">
              <a:avLst/>
            </a:prstGeom>
            <a:solidFill>
              <a:srgbClr val="FFFFFF"/>
            </a:solidFill>
            <a:ln w="6350">
              <a:solidFill>
                <a:schemeClr val="tx1"/>
              </a:solidFill>
            </a:ln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ctr"/>
              <a:endParaRPr lang="en-GB" dirty="0" smtClean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352799" y="1921399"/>
              <a:ext cx="6095044" cy="4362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indent="-274320" algn="just">
                <a:spcBef>
                  <a:spcPts val="600"/>
                </a:spcBef>
              </a:pPr>
              <a:r>
                <a:rPr lang="en-GB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It has been estimated that development of inland waterways cost a mere </a:t>
              </a:r>
              <a:r>
                <a:rPr lang="en-GB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 – 10%  </a:t>
              </a:r>
              <a:r>
                <a:rPr lang="en-GB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of the cost of developing an equivalent 4-lane highway or railway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57200" y="2696072"/>
              <a:ext cx="2286000" cy="548640"/>
            </a:xfrm>
            <a:prstGeom prst="roundRect">
              <a:avLst/>
            </a:prstGeom>
            <a:solidFill>
              <a:schemeClr val="tx2"/>
            </a:solidFill>
            <a:ln w="6350">
              <a:noFill/>
            </a:ln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ctr"/>
              <a:r>
                <a:rPr lang="en-GB" sz="1800" dirty="0" smtClean="0">
                  <a:solidFill>
                    <a:schemeClr val="bg1"/>
                  </a:solidFill>
                  <a:latin typeface="+mj-lt"/>
                </a:rPr>
                <a:t>Low Fuel Cost</a:t>
              </a:r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2895600" y="2725717"/>
              <a:ext cx="304800" cy="518791"/>
            </a:xfrm>
            <a:prstGeom prst="rightArrow">
              <a:avLst/>
            </a:prstGeom>
            <a:solidFill>
              <a:srgbClr val="FFFFFF"/>
            </a:solidFill>
            <a:ln w="6350">
              <a:solidFill>
                <a:schemeClr val="tx1"/>
              </a:solidFill>
            </a:ln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ctr"/>
              <a:endParaRPr lang="en-GB" dirty="0" smtClean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52800" y="2769513"/>
              <a:ext cx="6095044" cy="4362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indent="-274320" algn="just">
                <a:spcBef>
                  <a:spcPts val="600"/>
                </a:spcBef>
              </a:pPr>
              <a:r>
                <a:rPr lang="en-GB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Fuel consumption by  inland waterway sat </a:t>
              </a:r>
              <a:r>
                <a:rPr lang="en-GB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4.83 gm/tonne-km </a:t>
              </a:r>
              <a:r>
                <a:rPr lang="en-GB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is just </a:t>
              </a:r>
              <a:r>
                <a:rPr lang="en-GB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15% and 54% </a:t>
              </a:r>
              <a:r>
                <a:rPr lang="en-GB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of fuel consumption by road and  railways respectively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57200" y="4393730"/>
              <a:ext cx="2286000" cy="548640"/>
            </a:xfrm>
            <a:prstGeom prst="roundRect">
              <a:avLst/>
            </a:prstGeom>
            <a:solidFill>
              <a:schemeClr val="tx2"/>
            </a:solidFill>
            <a:ln w="6350">
              <a:noFill/>
            </a:ln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ctr"/>
              <a:r>
                <a:rPr lang="en-GB" sz="1800" dirty="0" smtClean="0">
                  <a:solidFill>
                    <a:schemeClr val="bg1"/>
                  </a:solidFill>
                  <a:latin typeface="+mj-lt"/>
                </a:rPr>
                <a:t>Low Carriage Cost</a:t>
              </a:r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2895600" y="4416871"/>
              <a:ext cx="304800" cy="518791"/>
            </a:xfrm>
            <a:prstGeom prst="rightArrow">
              <a:avLst/>
            </a:prstGeom>
            <a:solidFill>
              <a:srgbClr val="FFFFFF"/>
            </a:solidFill>
            <a:ln w="6350">
              <a:solidFill>
                <a:schemeClr val="tx1"/>
              </a:solidFill>
            </a:ln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ctr"/>
              <a:endParaRPr lang="en-GB" dirty="0" smtClean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352800" y="3607713"/>
              <a:ext cx="6095044" cy="4362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indent="-274320">
                <a:spcBef>
                  <a:spcPts val="600"/>
                </a:spcBef>
              </a:pPr>
              <a:r>
                <a:rPr lang="en-GB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Cost of maintenance of inland waterways is  </a:t>
              </a:r>
              <a:r>
                <a:rPr lang="en-GB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20% </a:t>
              </a:r>
              <a:r>
                <a:rPr lang="en-GB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of that of a road of equivalent capacity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457200" y="3544901"/>
              <a:ext cx="2286000" cy="548640"/>
            </a:xfrm>
            <a:prstGeom prst="roundRect">
              <a:avLst/>
            </a:prstGeom>
            <a:solidFill>
              <a:schemeClr val="tx2"/>
            </a:solidFill>
            <a:ln w="6350">
              <a:noFill/>
            </a:ln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ctr"/>
              <a:r>
                <a:rPr lang="en-GB" sz="1800" dirty="0" smtClean="0">
                  <a:solidFill>
                    <a:schemeClr val="bg1"/>
                  </a:solidFill>
                  <a:latin typeface="+mj-lt"/>
                </a:rPr>
                <a:t>Low Maintenance Cost</a:t>
              </a:r>
            </a:p>
          </p:txBody>
        </p:sp>
        <p:sp>
          <p:nvSpPr>
            <p:cNvPr id="36" name="Right Arrow 35"/>
            <p:cNvSpPr/>
            <p:nvPr/>
          </p:nvSpPr>
          <p:spPr>
            <a:xfrm>
              <a:off x="2895600" y="3571294"/>
              <a:ext cx="304800" cy="518791"/>
            </a:xfrm>
            <a:prstGeom prst="rightArrow">
              <a:avLst/>
            </a:prstGeom>
            <a:solidFill>
              <a:srgbClr val="FFFFFF"/>
            </a:solidFill>
            <a:ln w="6350">
              <a:solidFill>
                <a:schemeClr val="tx1"/>
              </a:solidFill>
            </a:ln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ctr"/>
              <a:endParaRPr lang="en-GB" dirty="0" smtClean="0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457200" y="5242560"/>
              <a:ext cx="2286000" cy="548640"/>
            </a:xfrm>
            <a:prstGeom prst="roundRect">
              <a:avLst/>
            </a:prstGeom>
            <a:solidFill>
              <a:schemeClr val="tx2"/>
            </a:solidFill>
            <a:ln w="6350">
              <a:noFill/>
            </a:ln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ctr"/>
              <a:r>
                <a:rPr lang="en-GB" sz="1800" dirty="0" smtClean="0">
                  <a:solidFill>
                    <a:schemeClr val="bg1"/>
                  </a:solidFill>
                  <a:latin typeface="+mj-lt"/>
                </a:rPr>
                <a:t>External Costs</a:t>
              </a:r>
            </a:p>
          </p:txBody>
        </p:sp>
        <p:sp>
          <p:nvSpPr>
            <p:cNvPr id="41" name="Right Arrow 40"/>
            <p:cNvSpPr/>
            <p:nvPr/>
          </p:nvSpPr>
          <p:spPr>
            <a:xfrm>
              <a:off x="2895600" y="5262446"/>
              <a:ext cx="304800" cy="518791"/>
            </a:xfrm>
            <a:prstGeom prst="rightArrow">
              <a:avLst/>
            </a:prstGeom>
            <a:solidFill>
              <a:srgbClr val="FFFFFF"/>
            </a:solidFill>
            <a:ln w="6350">
              <a:solidFill>
                <a:schemeClr val="tx1"/>
              </a:solidFill>
            </a:ln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ctr"/>
              <a:endParaRPr lang="en-GB" dirty="0" smtClean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352800" y="4445913"/>
              <a:ext cx="6095044" cy="4362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indent="-274320" algn="just">
                <a:spcBef>
                  <a:spcPts val="600"/>
                </a:spcBef>
              </a:pPr>
              <a:r>
                <a:rPr lang="en-GB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Carriage cost by shipping stands at just </a:t>
              </a:r>
              <a:r>
                <a:rPr lang="en-GB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21% </a:t>
              </a:r>
              <a:r>
                <a:rPr lang="en-GB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</a:t>
              </a:r>
              <a:r>
                <a:rPr lang="en-GB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42%</a:t>
              </a:r>
              <a:r>
                <a:rPr lang="en-GB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of cost by road and railways of equivalent capacity respectively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352800" y="5127572"/>
              <a:ext cx="6095044" cy="8725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indent="-274320" algn="just">
                <a:spcBef>
                  <a:spcPts val="600"/>
                </a:spcBef>
              </a:pPr>
              <a:r>
                <a:rPr lang="en-GB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External Costs such as accidents, noise pollution, air pollution, climate change, etc are also significantly lowered to rail and road. </a:t>
              </a:r>
              <a:r>
                <a:rPr lang="en-GB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 the European Union the marginal costs of water transport have been estimated at 20.7% and 40.5% of roadways and railways respectively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990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315200" cy="838200"/>
          </a:xfrm>
        </p:spPr>
        <p:txBody>
          <a:bodyPr/>
          <a:lstStyle/>
          <a:p>
            <a:r>
              <a:rPr lang="en-IN" dirty="0" smtClean="0"/>
              <a:t>The </a:t>
            </a:r>
            <a:r>
              <a:rPr lang="en-IN" dirty="0" err="1" smtClean="0"/>
              <a:t>IWT</a:t>
            </a:r>
            <a:r>
              <a:rPr lang="en-IN" dirty="0" smtClean="0"/>
              <a:t> Potential</a:t>
            </a:r>
            <a:endParaRPr lang="en-IN" dirty="0"/>
          </a:p>
        </p:txBody>
      </p:sp>
      <p:sp>
        <p:nvSpPr>
          <p:cNvPr id="3" name="AutoShape 2" descr="https://encrypted-tbn2.gstatic.com/images?q=tbn:ANd9GcSZtjA2cPhTDRE1OdYOxno52wD5VVOqmO5tVYLqzIg3GsBcyySSwA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C976-A0C1-4903-9EB7-D336DE8024E5}" type="slidenum">
              <a:rPr lang="en-IN" smtClean="0"/>
              <a:pPr/>
              <a:t>8</a:t>
            </a:fld>
            <a:endParaRPr lang="en-IN"/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76200" y="1066800"/>
            <a:ext cx="8997696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b="1" dirty="0" smtClean="0"/>
              <a:t>Even with multimodal transport/transhipment the overall total logistics cost by IWT is lower than by road and railway modes of transportation</a:t>
            </a:r>
            <a:endParaRPr lang="en-GB" sz="1600" b="1" dirty="0"/>
          </a:p>
        </p:txBody>
      </p:sp>
      <p:grpSp>
        <p:nvGrpSpPr>
          <p:cNvPr id="38" name="Group 37"/>
          <p:cNvGrpSpPr/>
          <p:nvPr/>
        </p:nvGrpSpPr>
        <p:grpSpPr>
          <a:xfrm>
            <a:off x="83820" y="2072640"/>
            <a:ext cx="5618117" cy="3799840"/>
            <a:chOff x="83820" y="2072640"/>
            <a:chExt cx="6655308" cy="4636910"/>
          </a:xfrm>
        </p:grpSpPr>
        <p:grpSp>
          <p:nvGrpSpPr>
            <p:cNvPr id="39" name="Group 38"/>
            <p:cNvGrpSpPr/>
            <p:nvPr/>
          </p:nvGrpSpPr>
          <p:grpSpPr>
            <a:xfrm>
              <a:off x="83820" y="3454400"/>
              <a:ext cx="5364480" cy="3255150"/>
              <a:chOff x="0" y="424266"/>
              <a:chExt cx="9763125" cy="6867525"/>
            </a:xfrm>
          </p:grpSpPr>
          <p:pic>
            <p:nvPicPr>
              <p:cNvPr id="56" name="Picture 3" descr="C:\Users\viveks272\Desktop\Work\Assam\brahmputra river.jpg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40000"/>
              </a:blip>
              <a:srcRect/>
              <a:stretch>
                <a:fillRect/>
              </a:stretch>
            </p:blipFill>
            <p:spPr bwMode="auto">
              <a:xfrm>
                <a:off x="0" y="424266"/>
                <a:ext cx="9763125" cy="6867525"/>
              </a:xfrm>
              <a:prstGeom prst="rect">
                <a:avLst/>
              </a:prstGeom>
              <a:noFill/>
            </p:spPr>
          </p:pic>
          <p:pic>
            <p:nvPicPr>
              <p:cNvPr id="57" name="Picture 2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tx1">
                    <a:tint val="45000"/>
                    <a:satMod val="400000"/>
                  </a:schemeClr>
                </a:duotone>
                <a:lum contrast="-40000"/>
              </a:blip>
              <a:srcRect/>
              <a:stretch>
                <a:fillRect/>
              </a:stretch>
            </p:blipFill>
            <p:spPr bwMode="auto">
              <a:xfrm>
                <a:off x="97958" y="424266"/>
                <a:ext cx="9491020" cy="65159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cxnSp>
          <p:nvCxnSpPr>
            <p:cNvPr id="40" name="Straight Connector 39"/>
            <p:cNvCxnSpPr/>
            <p:nvPr/>
          </p:nvCxnSpPr>
          <p:spPr>
            <a:xfrm>
              <a:off x="4610100" y="2849880"/>
              <a:ext cx="0" cy="103632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274820" y="2849880"/>
              <a:ext cx="0" cy="103632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011680" y="2849880"/>
              <a:ext cx="0" cy="172720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844040" y="2849880"/>
              <a:ext cx="0" cy="207264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67640" y="2849880"/>
              <a:ext cx="0" cy="259080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H="1">
              <a:off x="4693920" y="2936240"/>
              <a:ext cx="58674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2095500" y="2936240"/>
              <a:ext cx="2095500" cy="0"/>
            </a:xfrm>
            <a:prstGeom prst="straightConnector1">
              <a:avLst/>
            </a:prstGeom>
            <a:ln>
              <a:headEnd type="triangl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167640" y="2936240"/>
              <a:ext cx="1592580" cy="0"/>
            </a:xfrm>
            <a:prstGeom prst="straightConnector1">
              <a:avLst/>
            </a:prstGeom>
            <a:ln>
              <a:headEnd type="triangl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5129784" y="2953749"/>
              <a:ext cx="1609344" cy="6197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indent="-305647"/>
              <a:r>
                <a:rPr lang="en-GB" sz="1100" dirty="0">
                  <a:latin typeface="Georgia" pitchFamily="18" charset="0"/>
                  <a:cs typeface="Arial" pitchFamily="34" charset="0"/>
                </a:rPr>
                <a:t>1. Cargo from Origin to IWT terminal in upper Assam via </a:t>
              </a:r>
              <a:r>
                <a:rPr lang="en-GB" sz="1100" dirty="0" smtClean="0">
                  <a:latin typeface="Georgia" pitchFamily="18" charset="0"/>
                  <a:cs typeface="Arial" pitchFamily="34" charset="0"/>
                </a:rPr>
                <a:t>road</a:t>
              </a:r>
              <a:endParaRPr lang="en-GB" sz="1100" dirty="0">
                <a:latin typeface="Georgia" pitchFamily="18" charset="0"/>
                <a:cs typeface="Arial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688080" y="2245360"/>
              <a:ext cx="1844040" cy="6197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indent="-305647"/>
              <a:r>
                <a:rPr lang="en-GB" sz="1100" dirty="0">
                  <a:latin typeface="Georgia" pitchFamily="18" charset="0"/>
                  <a:cs typeface="Arial" pitchFamily="34" charset="0"/>
                </a:rPr>
                <a:t>2. Transhipment of cargo from road to IWT  - Terminal Handling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346960" y="3087048"/>
              <a:ext cx="1844040" cy="19184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indent="-305647"/>
              <a:r>
                <a:rPr lang="en-GB" sz="1200" dirty="0">
                  <a:latin typeface="Georgia" pitchFamily="18" charset="0"/>
                  <a:cs typeface="Arial" pitchFamily="34" charset="0"/>
                </a:rPr>
                <a:t>3. IWT transportation leg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70561" y="2072640"/>
              <a:ext cx="2637496" cy="82626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indent="-305647"/>
              <a:r>
                <a:rPr lang="en-GB" sz="1100" dirty="0">
                  <a:latin typeface="Georgia" pitchFamily="18" charset="0"/>
                  <a:cs typeface="Arial" pitchFamily="34" charset="0"/>
                </a:rPr>
                <a:t>4. Transhipment of cargo from IWT  to Road - Terminal Handling at Pandu and transfer to ICD </a:t>
              </a:r>
              <a:r>
                <a:rPr lang="en-GB" sz="1100" dirty="0" err="1">
                  <a:latin typeface="Georgia" pitchFamily="18" charset="0"/>
                  <a:cs typeface="Arial" pitchFamily="34" charset="0"/>
                </a:rPr>
                <a:t>Amingaon</a:t>
              </a:r>
              <a:endParaRPr lang="en-GB" sz="1100" dirty="0">
                <a:latin typeface="Georgia" pitchFamily="18" charset="0"/>
                <a:cs typeface="Arial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19101" y="5872481"/>
              <a:ext cx="1844040" cy="6197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indent="-305647"/>
              <a:r>
                <a:rPr lang="en-GB" sz="1100" dirty="0">
                  <a:latin typeface="Georgia" pitchFamily="18" charset="0"/>
                  <a:cs typeface="Arial" pitchFamily="34" charset="0"/>
                </a:rPr>
                <a:t>5. Rail movement from ICD </a:t>
              </a:r>
              <a:r>
                <a:rPr lang="en-GB" sz="1100" dirty="0" err="1">
                  <a:latin typeface="Georgia" pitchFamily="18" charset="0"/>
                  <a:cs typeface="Arial" pitchFamily="34" charset="0"/>
                </a:rPr>
                <a:t>Amingaon</a:t>
              </a:r>
              <a:r>
                <a:rPr lang="en-GB" sz="1100" dirty="0">
                  <a:latin typeface="Georgia" pitchFamily="18" charset="0"/>
                  <a:cs typeface="Arial" pitchFamily="34" charset="0"/>
                </a:rPr>
                <a:t> to Haldia port</a:t>
              </a: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83820" y="6020847"/>
            <a:ext cx="477774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indent="-305647" algn="just"/>
            <a:r>
              <a:rPr lang="en-GB" sz="1400" b="1" dirty="0">
                <a:solidFill>
                  <a:schemeClr val="accent2"/>
                </a:solidFill>
                <a:latin typeface="Georgia" pitchFamily="18" charset="0"/>
                <a:cs typeface="Arial" pitchFamily="34" charset="0"/>
              </a:rPr>
              <a:t>Transport via IWT is expected to results in cost savings to the tune of USD 14.5 – 17 / ton</a:t>
            </a:r>
          </a:p>
        </p:txBody>
      </p:sp>
      <p:graphicFrame>
        <p:nvGraphicFramePr>
          <p:cNvPr id="59" name="Chart 5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5856175"/>
              </p:ext>
            </p:extLst>
          </p:nvPr>
        </p:nvGraphicFramePr>
        <p:xfrm>
          <a:off x="5355078" y="3641074"/>
          <a:ext cx="3560322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1286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0"/>
            <a:ext cx="7315200" cy="838200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IWT Connectivity with Bangladesh</a:t>
            </a:r>
            <a:endParaRPr lang="en-IN" dirty="0"/>
          </a:p>
        </p:txBody>
      </p:sp>
      <p:sp>
        <p:nvSpPr>
          <p:cNvPr id="3" name="AutoShape 2" descr="https://encrypted-tbn2.gstatic.com/images?q=tbn:ANd9GcSZtjA2cPhTDRE1OdYOxno52wD5VVOqmO5tVYLqzIg3GsBcyySSwA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C976-A0C1-4903-9EB7-D336DE8024E5}" type="slidenum">
              <a:rPr lang="en-IN" smtClean="0"/>
              <a:pPr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392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Table"/>
  <p:tag name="TABLEID" val="a85f380a-7db4-44cc-bdcd-cf5f007127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heme/theme1.xml><?xml version="1.0" encoding="utf-8"?>
<a:theme xmlns:a="http://schemas.openxmlformats.org/drawingml/2006/main" name="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</Template>
  <TotalTime>4867</TotalTime>
  <Words>1814</Words>
  <Application>Microsoft Office PowerPoint</Application>
  <PresentationFormat>On-screen Show (4:3)</PresentationFormat>
  <Paragraphs>495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ppt</vt:lpstr>
      <vt:lpstr>Enhancing Indo-Bangla Waterways Connectivity </vt:lpstr>
      <vt:lpstr>In this presentation</vt:lpstr>
      <vt:lpstr>Historical Context</vt:lpstr>
      <vt:lpstr>CONNECTIVITY HUB OF THE FUTURE</vt:lpstr>
      <vt:lpstr>Current Status of IWT</vt:lpstr>
      <vt:lpstr>Current Status of IWT in NE India</vt:lpstr>
      <vt:lpstr>The IWT Potential</vt:lpstr>
      <vt:lpstr>The IWT Potential</vt:lpstr>
      <vt:lpstr>IWT Connectivity with Bangladesh</vt:lpstr>
      <vt:lpstr>PowerPoint Presentation</vt:lpstr>
      <vt:lpstr>PowerPoint Presentation</vt:lpstr>
      <vt:lpstr>PowerPoint Presentation</vt:lpstr>
      <vt:lpstr>Indo – Bangla Protocol Route </vt:lpstr>
      <vt:lpstr>Indo – Bangla Protocol Route </vt:lpstr>
      <vt:lpstr>Connectivity Through Barak River</vt:lpstr>
      <vt:lpstr>Connectivity with Chittagong</vt:lpstr>
      <vt:lpstr>Integrated Development Approach</vt:lpstr>
      <vt:lpstr>Recommendations for Development</vt:lpstr>
      <vt:lpstr>Recommendations for Development</vt:lpstr>
      <vt:lpstr>Recommendations for Development</vt:lpstr>
      <vt:lpstr>Investment in the range of 5,000 – 6,000 crore INR has been estimated for the initial development of the sector; majority of which is expected to be in the terminal development (Not Including investments in development of Industrial Area and Townships)     </vt:lpstr>
      <vt:lpstr>Impacts in NER</vt:lpstr>
      <vt:lpstr>Transformation  that we need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Inclusive Economic Social &amp; Ecological Agenda for North East Frontier</dc:title>
  <dc:creator>user</dc:creator>
  <cp:lastModifiedBy>Biswajit</cp:lastModifiedBy>
  <cp:revision>233</cp:revision>
  <dcterms:created xsi:type="dcterms:W3CDTF">2013-07-25T08:18:43Z</dcterms:created>
  <dcterms:modified xsi:type="dcterms:W3CDTF">2016-10-21T12:40:26Z</dcterms:modified>
</cp:coreProperties>
</file>