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7" r:id="rId3"/>
    <p:sldId id="276" r:id="rId4"/>
    <p:sldId id="279" r:id="rId5"/>
    <p:sldId id="283" r:id="rId6"/>
    <p:sldId id="260" r:id="rId7"/>
    <p:sldId id="282" r:id="rId8"/>
    <p:sldId id="274" r:id="rId9"/>
    <p:sldId id="272" r:id="rId10"/>
    <p:sldId id="273" r:id="rId11"/>
    <p:sldId id="281" r:id="rId12"/>
    <p:sldId id="264" r:id="rId13"/>
    <p:sldId id="265" r:id="rId14"/>
    <p:sldId id="275" r:id="rId15"/>
    <p:sldId id="284" r:id="rId16"/>
    <p:sldId id="285" r:id="rId17"/>
    <p:sldId id="277" r:id="rId18"/>
    <p:sldId id="287" r:id="rId19"/>
    <p:sldId id="286" r:id="rId20"/>
    <p:sldId id="288" r:id="rId21"/>
    <p:sldId id="290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59" autoAdjust="0"/>
    <p:restoredTop sz="96825" autoAdjust="0"/>
  </p:normalViewPr>
  <p:slideViewPr>
    <p:cSldViewPr>
      <p:cViewPr>
        <p:scale>
          <a:sx n="75" d="100"/>
          <a:sy n="75" d="100"/>
        </p:scale>
        <p:origin x="-126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1BCD5F-D602-476D-A465-7FAE21148D3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BF09AB-D6D1-49D6-BD96-9F95BE47E015}">
      <dgm:prSet phldrT="[Text]" custT="1"/>
      <dgm:spPr/>
      <dgm:t>
        <a:bodyPr/>
        <a:lstStyle/>
        <a:p>
          <a:r>
            <a:rPr lang="en-US" sz="1700" dirty="0" smtClean="0"/>
            <a:t>Team Building</a:t>
          </a:r>
        </a:p>
      </dgm:t>
    </dgm:pt>
    <dgm:pt modelId="{50559C15-3F39-4CDE-815A-79A56EB18DA1}" type="parTrans" cxnId="{D34E0652-1370-4CBB-83B2-A516147DA7EA}">
      <dgm:prSet/>
      <dgm:spPr/>
      <dgm:t>
        <a:bodyPr/>
        <a:lstStyle/>
        <a:p>
          <a:endParaRPr lang="en-US"/>
        </a:p>
      </dgm:t>
    </dgm:pt>
    <dgm:pt modelId="{47E40F6E-0AD7-4ED3-AB87-3846E89F82F8}" type="sibTrans" cxnId="{D34E0652-1370-4CBB-83B2-A516147DA7EA}">
      <dgm:prSet/>
      <dgm:spPr/>
      <dgm:t>
        <a:bodyPr/>
        <a:lstStyle/>
        <a:p>
          <a:endParaRPr lang="en-US"/>
        </a:p>
      </dgm:t>
    </dgm:pt>
    <dgm:pt modelId="{BE524E1D-ED13-4894-8E63-27A46B56571A}">
      <dgm:prSet phldrT="[Text]"/>
      <dgm:spPr/>
      <dgm:t>
        <a:bodyPr/>
        <a:lstStyle/>
        <a:p>
          <a:r>
            <a:rPr lang="en-US" dirty="0" smtClean="0"/>
            <a:t>Curriculum Development</a:t>
          </a:r>
          <a:endParaRPr lang="en-US" dirty="0"/>
        </a:p>
      </dgm:t>
    </dgm:pt>
    <dgm:pt modelId="{4E410EA9-B721-42BD-B9CB-A9A6F6340237}" type="parTrans" cxnId="{AF239275-C2A3-4E7C-98D9-5A5641965621}">
      <dgm:prSet/>
      <dgm:spPr/>
      <dgm:t>
        <a:bodyPr/>
        <a:lstStyle/>
        <a:p>
          <a:endParaRPr lang="en-US"/>
        </a:p>
      </dgm:t>
    </dgm:pt>
    <dgm:pt modelId="{2389EAB2-D063-49AA-B740-01FD4C75175E}" type="sibTrans" cxnId="{AF239275-C2A3-4E7C-98D9-5A5641965621}">
      <dgm:prSet/>
      <dgm:spPr/>
      <dgm:t>
        <a:bodyPr/>
        <a:lstStyle/>
        <a:p>
          <a:endParaRPr lang="en-US"/>
        </a:p>
      </dgm:t>
    </dgm:pt>
    <dgm:pt modelId="{89B2BF6B-50A4-4100-93B8-9A33ABBB3706}">
      <dgm:prSet phldrT="[Text]" custT="1"/>
      <dgm:spPr/>
      <dgm:t>
        <a:bodyPr/>
        <a:lstStyle/>
        <a:p>
          <a:r>
            <a:rPr lang="en-US" sz="1400" dirty="0" smtClean="0"/>
            <a:t>1X, X, X1, X11 =                     </a:t>
          </a:r>
          <a:r>
            <a:rPr lang="en-US" sz="1400" b="1" dirty="0" smtClean="0"/>
            <a:t>Rs </a:t>
          </a:r>
          <a:r>
            <a:rPr lang="en-US" sz="1400" b="1" i="0" u="none" dirty="0" smtClean="0"/>
            <a:t>7,681,398</a:t>
          </a:r>
          <a:endParaRPr lang="en-US" sz="1400" b="1" dirty="0"/>
        </a:p>
      </dgm:t>
    </dgm:pt>
    <dgm:pt modelId="{989CFE2A-BDDC-47B0-AD40-93598C587CF0}" type="parTrans" cxnId="{2CB8CEF3-1ACA-4041-AD02-0EC623179C63}">
      <dgm:prSet/>
      <dgm:spPr/>
      <dgm:t>
        <a:bodyPr/>
        <a:lstStyle/>
        <a:p>
          <a:endParaRPr lang="en-US"/>
        </a:p>
      </dgm:t>
    </dgm:pt>
    <dgm:pt modelId="{2FF0533A-1A44-4B4D-BB46-221EF52EDC55}" type="sibTrans" cxnId="{2CB8CEF3-1ACA-4041-AD02-0EC623179C63}">
      <dgm:prSet/>
      <dgm:spPr/>
      <dgm:t>
        <a:bodyPr/>
        <a:lstStyle/>
        <a:p>
          <a:endParaRPr lang="en-US"/>
        </a:p>
      </dgm:t>
    </dgm:pt>
    <dgm:pt modelId="{13F9DC5F-C5E6-4F19-A549-F1FA1D3AF703}">
      <dgm:prSet phldrT="[Text]" custT="1"/>
      <dgm:spPr/>
      <dgm:t>
        <a:bodyPr/>
        <a:lstStyle/>
        <a:p>
          <a:r>
            <a:rPr lang="en-US" sz="1400" dirty="0" smtClean="0"/>
            <a:t>Bridge  Courses =                                    </a:t>
          </a:r>
          <a:r>
            <a:rPr lang="en-US" sz="1400" b="1" dirty="0" smtClean="0"/>
            <a:t>Rs </a:t>
          </a:r>
          <a:r>
            <a:rPr lang="en-US" sz="1400" b="1" i="0" u="none" dirty="0" smtClean="0"/>
            <a:t>5,971,398</a:t>
          </a:r>
          <a:endParaRPr lang="en-US" sz="1400" b="1" dirty="0"/>
        </a:p>
      </dgm:t>
    </dgm:pt>
    <dgm:pt modelId="{5A1A5402-52CC-4DA2-BA51-4D75FDDD243F}" type="parTrans" cxnId="{8558A4F1-7385-49B9-887E-F2864CE34A18}">
      <dgm:prSet/>
      <dgm:spPr/>
      <dgm:t>
        <a:bodyPr/>
        <a:lstStyle/>
        <a:p>
          <a:endParaRPr lang="en-US"/>
        </a:p>
      </dgm:t>
    </dgm:pt>
    <dgm:pt modelId="{021E17CE-21D4-411C-BD05-A74D60F0ECD3}" type="sibTrans" cxnId="{8558A4F1-7385-49B9-887E-F2864CE34A18}">
      <dgm:prSet/>
      <dgm:spPr/>
      <dgm:t>
        <a:bodyPr/>
        <a:lstStyle/>
        <a:p>
          <a:endParaRPr lang="en-US"/>
        </a:p>
      </dgm:t>
    </dgm:pt>
    <dgm:pt modelId="{952C9263-7440-49CA-BE54-A766500B40B3}">
      <dgm:prSet phldrT="[Text]" custT="1"/>
      <dgm:spPr/>
      <dgm:t>
        <a:bodyPr/>
        <a:lstStyle/>
        <a:p>
          <a:r>
            <a:rPr lang="en-US" sz="1100" b="0" i="0" u="none" dirty="0" smtClean="0"/>
            <a:t>24 Vocational Coordinators</a:t>
          </a:r>
          <a:endParaRPr lang="en-US" sz="1100" b="1" i="0" u="none" dirty="0" smtClean="0"/>
        </a:p>
      </dgm:t>
    </dgm:pt>
    <dgm:pt modelId="{E0CD856E-3E02-4BBA-852A-93C61BEA115F}" type="parTrans" cxnId="{ABC32A98-7A70-41D8-9F90-C3DE2918BC5F}">
      <dgm:prSet/>
      <dgm:spPr/>
      <dgm:t>
        <a:bodyPr/>
        <a:lstStyle/>
        <a:p>
          <a:endParaRPr lang="en-US"/>
        </a:p>
      </dgm:t>
    </dgm:pt>
    <dgm:pt modelId="{6D7BB559-7A88-4EF1-B62E-B274E8FEB842}" type="sibTrans" cxnId="{ABC32A98-7A70-41D8-9F90-C3DE2918BC5F}">
      <dgm:prSet/>
      <dgm:spPr/>
      <dgm:t>
        <a:bodyPr/>
        <a:lstStyle/>
        <a:p>
          <a:endParaRPr lang="en-US"/>
        </a:p>
      </dgm:t>
    </dgm:pt>
    <dgm:pt modelId="{386DF6D8-036B-40CB-834F-9CB2824B59F3}">
      <dgm:prSet phldrT="[Text]"/>
      <dgm:spPr/>
      <dgm:t>
        <a:bodyPr/>
        <a:lstStyle/>
        <a:p>
          <a:r>
            <a:rPr lang="en-US" dirty="0" smtClean="0"/>
            <a:t>Students</a:t>
          </a:r>
          <a:endParaRPr lang="en-US" dirty="0"/>
        </a:p>
      </dgm:t>
    </dgm:pt>
    <dgm:pt modelId="{EF9476C7-DBD3-4455-AE69-064C9231EB1A}" type="parTrans" cxnId="{93C2AA2C-AF0C-43BD-9EF0-2B117F39B127}">
      <dgm:prSet/>
      <dgm:spPr/>
      <dgm:t>
        <a:bodyPr/>
        <a:lstStyle/>
        <a:p>
          <a:endParaRPr lang="en-US"/>
        </a:p>
      </dgm:t>
    </dgm:pt>
    <dgm:pt modelId="{2B2C6DCF-4BA7-4392-AD51-41A45C95DB07}" type="sibTrans" cxnId="{93C2AA2C-AF0C-43BD-9EF0-2B117F39B127}">
      <dgm:prSet/>
      <dgm:spPr/>
      <dgm:t>
        <a:bodyPr/>
        <a:lstStyle/>
        <a:p>
          <a:endParaRPr lang="en-US"/>
        </a:p>
      </dgm:t>
    </dgm:pt>
    <dgm:pt modelId="{1C611AAF-0BF4-4B89-BE41-6AE9291C0772}">
      <dgm:prSet/>
      <dgm:spPr/>
      <dgm:t>
        <a:bodyPr/>
        <a:lstStyle/>
        <a:p>
          <a:r>
            <a:rPr lang="en-US" dirty="0" smtClean="0"/>
            <a:t>Schools</a:t>
          </a:r>
          <a:endParaRPr lang="en-US" dirty="0"/>
        </a:p>
      </dgm:t>
    </dgm:pt>
    <dgm:pt modelId="{E63627F4-3CCB-4652-B6CF-2F51AF131318}" type="parTrans" cxnId="{B4A0A533-01C0-442A-953F-D0471C74A786}">
      <dgm:prSet/>
      <dgm:spPr/>
      <dgm:t>
        <a:bodyPr/>
        <a:lstStyle/>
        <a:p>
          <a:endParaRPr lang="en-US"/>
        </a:p>
      </dgm:t>
    </dgm:pt>
    <dgm:pt modelId="{1607C8D4-D9EA-4316-9047-A914353C5384}" type="sibTrans" cxnId="{B4A0A533-01C0-442A-953F-D0471C74A786}">
      <dgm:prSet/>
      <dgm:spPr/>
      <dgm:t>
        <a:bodyPr/>
        <a:lstStyle/>
        <a:p>
          <a:endParaRPr lang="en-US"/>
        </a:p>
      </dgm:t>
    </dgm:pt>
    <dgm:pt modelId="{3FA0BC3E-3E0B-4C70-A06A-EC59112CFB7E}">
      <dgm:prSet custT="1"/>
      <dgm:spPr/>
      <dgm:t>
        <a:bodyPr/>
        <a:lstStyle/>
        <a:p>
          <a:r>
            <a:rPr lang="en-US" sz="1100" dirty="0" smtClean="0"/>
            <a:t>Project managers, Other Support staff</a:t>
          </a:r>
          <a:endParaRPr lang="en-US" sz="1100" b="0" i="0" u="none" dirty="0" smtClean="0"/>
        </a:p>
      </dgm:t>
    </dgm:pt>
    <dgm:pt modelId="{A58B6914-EEAD-46A2-938B-B73F240CB012}" type="parTrans" cxnId="{AEF77CA1-9817-40FA-AC88-3E11672AD6F7}">
      <dgm:prSet/>
      <dgm:spPr/>
      <dgm:t>
        <a:bodyPr/>
        <a:lstStyle/>
        <a:p>
          <a:endParaRPr lang="en-US"/>
        </a:p>
      </dgm:t>
    </dgm:pt>
    <dgm:pt modelId="{A44ACF77-0FC1-4FEC-8D3E-1F46262C7CB0}" type="sibTrans" cxnId="{AEF77CA1-9817-40FA-AC88-3E11672AD6F7}">
      <dgm:prSet/>
      <dgm:spPr/>
      <dgm:t>
        <a:bodyPr/>
        <a:lstStyle/>
        <a:p>
          <a:endParaRPr lang="en-US"/>
        </a:p>
      </dgm:t>
    </dgm:pt>
    <dgm:pt modelId="{B9CDDA08-DEA8-466E-9EDE-B51BA5D236E5}">
      <dgm:prSet phldrT="[Text]" custT="1"/>
      <dgm:spPr/>
      <dgm:t>
        <a:bodyPr/>
        <a:lstStyle/>
        <a:p>
          <a:r>
            <a:rPr lang="en-US" sz="1400" dirty="0" smtClean="0"/>
            <a:t> </a:t>
          </a:r>
          <a:r>
            <a:rPr lang="en-US" sz="1100" dirty="0" smtClean="0"/>
            <a:t>480 Teacher Training</a:t>
          </a:r>
          <a:endParaRPr lang="en-US" sz="1100" b="1" dirty="0"/>
        </a:p>
      </dgm:t>
    </dgm:pt>
    <dgm:pt modelId="{93342B3B-4FB6-462F-AFB5-BBE30BB2A8E0}" type="sibTrans" cxnId="{30053600-933E-4A27-9E41-4023F1F24DC4}">
      <dgm:prSet/>
      <dgm:spPr/>
      <dgm:t>
        <a:bodyPr/>
        <a:lstStyle/>
        <a:p>
          <a:endParaRPr lang="en-US"/>
        </a:p>
      </dgm:t>
    </dgm:pt>
    <dgm:pt modelId="{4B2D8425-E1C8-4FC2-A33D-DE34E85FE95E}" type="parTrans" cxnId="{30053600-933E-4A27-9E41-4023F1F24DC4}">
      <dgm:prSet/>
      <dgm:spPr/>
      <dgm:t>
        <a:bodyPr/>
        <a:lstStyle/>
        <a:p>
          <a:endParaRPr lang="en-US"/>
        </a:p>
      </dgm:t>
    </dgm:pt>
    <dgm:pt modelId="{C90FEB88-EEB6-410C-AC41-5141EA75199B}">
      <dgm:prSet phldrT="[Text]" custT="1"/>
      <dgm:spPr/>
      <dgm:t>
        <a:bodyPr/>
        <a:lstStyle/>
        <a:p>
          <a:r>
            <a:rPr lang="en-US" sz="1100" b="0" i="0" u="none" dirty="0" smtClean="0"/>
            <a:t>Teacher Hiring</a:t>
          </a:r>
        </a:p>
        <a:p>
          <a:r>
            <a:rPr lang="en-US" sz="1200" b="0" i="0" u="none" dirty="0" smtClean="0"/>
            <a:t>480</a:t>
          </a:r>
          <a:r>
            <a:rPr lang="en-US" sz="1100" b="0" i="0" u="none" dirty="0" smtClean="0"/>
            <a:t> Teachers</a:t>
          </a:r>
          <a:endParaRPr lang="en-US" sz="1100" b="1" i="0" u="none" dirty="0" smtClean="0"/>
        </a:p>
      </dgm:t>
    </dgm:pt>
    <dgm:pt modelId="{9D88F58A-3878-4385-B85E-6AB9BB48CFBD}" type="sibTrans" cxnId="{571A590D-2FE7-42A4-B09E-5692448835BC}">
      <dgm:prSet/>
      <dgm:spPr/>
      <dgm:t>
        <a:bodyPr/>
        <a:lstStyle/>
        <a:p>
          <a:endParaRPr lang="en-US"/>
        </a:p>
      </dgm:t>
    </dgm:pt>
    <dgm:pt modelId="{35CD3726-B407-4247-88A5-3F28A7D97125}" type="parTrans" cxnId="{571A590D-2FE7-42A4-B09E-5692448835BC}">
      <dgm:prSet/>
      <dgm:spPr/>
      <dgm:t>
        <a:bodyPr/>
        <a:lstStyle/>
        <a:p>
          <a:endParaRPr lang="en-US"/>
        </a:p>
      </dgm:t>
    </dgm:pt>
    <dgm:pt modelId="{5ED2E193-62A2-4781-9A70-88116FAF3ABC}">
      <dgm:prSet custT="1"/>
      <dgm:spPr/>
      <dgm:t>
        <a:bodyPr/>
        <a:lstStyle/>
        <a:p>
          <a:r>
            <a:rPr lang="en-US" sz="1400" dirty="0" smtClean="0"/>
            <a:t>Assessment &amp;</a:t>
          </a:r>
        </a:p>
        <a:p>
          <a:r>
            <a:rPr lang="en-US" sz="1400" dirty="0" smtClean="0"/>
            <a:t>Certification </a:t>
          </a:r>
          <a:endParaRPr lang="en-US" sz="1400" dirty="0"/>
        </a:p>
      </dgm:t>
    </dgm:pt>
    <dgm:pt modelId="{3D123971-AFA5-435F-8687-C21ABED2D73C}" type="sibTrans" cxnId="{87A8A733-4B39-4B0B-BFF6-46C09E81AA9A}">
      <dgm:prSet/>
      <dgm:spPr/>
      <dgm:t>
        <a:bodyPr/>
        <a:lstStyle/>
        <a:p>
          <a:endParaRPr lang="en-US"/>
        </a:p>
      </dgm:t>
    </dgm:pt>
    <dgm:pt modelId="{E864D7DE-B057-4120-B15F-EDFCA9481C57}" type="parTrans" cxnId="{87A8A733-4B39-4B0B-BFF6-46C09E81AA9A}">
      <dgm:prSet/>
      <dgm:spPr/>
      <dgm:t>
        <a:bodyPr/>
        <a:lstStyle/>
        <a:p>
          <a:endParaRPr lang="en-US"/>
        </a:p>
      </dgm:t>
    </dgm:pt>
    <dgm:pt modelId="{43DC34F3-0421-44E5-BBC0-189A6F7E6EF2}">
      <dgm:prSet custT="1"/>
      <dgm:spPr/>
      <dgm:t>
        <a:bodyPr/>
        <a:lstStyle/>
        <a:p>
          <a:r>
            <a:rPr lang="en-US" sz="1400" dirty="0" smtClean="0"/>
            <a:t>Community &amp; Student Mobilization </a:t>
          </a:r>
          <a:endParaRPr lang="en-US" sz="1400" dirty="0"/>
        </a:p>
      </dgm:t>
    </dgm:pt>
    <dgm:pt modelId="{EAF87889-84AB-4579-902D-7B28BC701A16}" type="sibTrans" cxnId="{2F1877F5-B75D-49B3-A9B9-7DB269E80EFB}">
      <dgm:prSet/>
      <dgm:spPr/>
      <dgm:t>
        <a:bodyPr/>
        <a:lstStyle/>
        <a:p>
          <a:endParaRPr lang="en-US"/>
        </a:p>
      </dgm:t>
    </dgm:pt>
    <dgm:pt modelId="{236C008B-CDC9-402D-9A68-76C32F6E3C74}" type="parTrans" cxnId="{2F1877F5-B75D-49B3-A9B9-7DB269E80EFB}">
      <dgm:prSet/>
      <dgm:spPr/>
      <dgm:t>
        <a:bodyPr/>
        <a:lstStyle/>
        <a:p>
          <a:endParaRPr lang="en-US"/>
        </a:p>
      </dgm:t>
    </dgm:pt>
    <dgm:pt modelId="{59E5270B-92E6-48E9-9FD7-5E0A420F8BAE}">
      <dgm:prSet custT="1"/>
      <dgm:spPr/>
      <dgm:t>
        <a:bodyPr/>
        <a:lstStyle/>
        <a:p>
          <a:r>
            <a:rPr lang="en-US" sz="1400" dirty="0" smtClean="0"/>
            <a:t>12000 Students</a:t>
          </a:r>
        </a:p>
      </dgm:t>
    </dgm:pt>
    <dgm:pt modelId="{27835E72-726E-45E0-8A78-A4F0208B24F5}" type="sibTrans" cxnId="{E9B9F6D1-CB03-4357-89CF-6DFB55FF6852}">
      <dgm:prSet/>
      <dgm:spPr/>
      <dgm:t>
        <a:bodyPr/>
        <a:lstStyle/>
        <a:p>
          <a:endParaRPr lang="en-US"/>
        </a:p>
      </dgm:t>
    </dgm:pt>
    <dgm:pt modelId="{9207AA8A-7D0F-486E-877F-9AA5C6231279}" type="parTrans" cxnId="{E9B9F6D1-CB03-4357-89CF-6DFB55FF6852}">
      <dgm:prSet/>
      <dgm:spPr/>
      <dgm:t>
        <a:bodyPr/>
        <a:lstStyle/>
        <a:p>
          <a:endParaRPr lang="en-US"/>
        </a:p>
      </dgm:t>
    </dgm:pt>
    <dgm:pt modelId="{D8AE2371-1BAD-4BE4-BB25-3B8508B229EC}">
      <dgm:prSet custT="1"/>
      <dgm:spPr/>
      <dgm:t>
        <a:bodyPr/>
        <a:lstStyle/>
        <a:p>
          <a:r>
            <a:rPr lang="en-US" sz="1400" dirty="0" smtClean="0"/>
            <a:t>Set up industry associations</a:t>
          </a:r>
          <a:endParaRPr lang="en-US" sz="1400" dirty="0"/>
        </a:p>
      </dgm:t>
    </dgm:pt>
    <dgm:pt modelId="{812C028F-6784-4B13-9146-3AB50971D0C9}" type="sibTrans" cxnId="{E83F90E6-5C5A-4B24-9631-B93F78706868}">
      <dgm:prSet/>
      <dgm:spPr/>
      <dgm:t>
        <a:bodyPr/>
        <a:lstStyle/>
        <a:p>
          <a:endParaRPr lang="en-US"/>
        </a:p>
      </dgm:t>
    </dgm:pt>
    <dgm:pt modelId="{AF8D5FB4-53EE-451F-929A-8CC0B2392A84}" type="parTrans" cxnId="{E83F90E6-5C5A-4B24-9631-B93F78706868}">
      <dgm:prSet/>
      <dgm:spPr/>
      <dgm:t>
        <a:bodyPr/>
        <a:lstStyle/>
        <a:p>
          <a:endParaRPr lang="en-US"/>
        </a:p>
      </dgm:t>
    </dgm:pt>
    <dgm:pt modelId="{3DF288BF-9B6A-4D1B-A5FE-9D368A2079BB}">
      <dgm:prSet custT="1"/>
      <dgm:spPr/>
      <dgm:t>
        <a:bodyPr/>
        <a:lstStyle/>
        <a:p>
          <a:r>
            <a:rPr lang="en-US" sz="1400" dirty="0" smtClean="0"/>
            <a:t>School Admin</a:t>
          </a:r>
        </a:p>
        <a:p>
          <a:r>
            <a:rPr lang="en-US" sz="1400" dirty="0" smtClean="0"/>
            <a:t>Mobilization</a:t>
          </a:r>
          <a:endParaRPr lang="en-US" sz="1400" dirty="0"/>
        </a:p>
      </dgm:t>
    </dgm:pt>
    <dgm:pt modelId="{1A1D0487-DF91-4F3D-9955-DAA9221640DF}" type="sibTrans" cxnId="{212C0817-9493-4C03-A2F7-2FA8E86D4842}">
      <dgm:prSet/>
      <dgm:spPr/>
      <dgm:t>
        <a:bodyPr/>
        <a:lstStyle/>
        <a:p>
          <a:endParaRPr lang="en-US"/>
        </a:p>
      </dgm:t>
    </dgm:pt>
    <dgm:pt modelId="{30D656B4-2C3A-4266-97D3-239833FC7F61}" type="parTrans" cxnId="{212C0817-9493-4C03-A2F7-2FA8E86D4842}">
      <dgm:prSet/>
      <dgm:spPr/>
      <dgm:t>
        <a:bodyPr/>
        <a:lstStyle/>
        <a:p>
          <a:endParaRPr lang="en-US"/>
        </a:p>
      </dgm:t>
    </dgm:pt>
    <dgm:pt modelId="{A188EA8A-B319-4FB4-BE83-AE6B60EA138D}">
      <dgm:prSet custT="1"/>
      <dgm:spPr/>
      <dgm:t>
        <a:bodyPr/>
        <a:lstStyle/>
        <a:p>
          <a:r>
            <a:rPr lang="en-US" sz="1400" dirty="0" smtClean="0"/>
            <a:t>60 Schools</a:t>
          </a:r>
        </a:p>
        <a:p>
          <a:r>
            <a:rPr lang="en-US" sz="1400" dirty="0" smtClean="0"/>
            <a:t>Infrastructure</a:t>
          </a:r>
          <a:endParaRPr lang="en-US" sz="1400" dirty="0"/>
        </a:p>
      </dgm:t>
    </dgm:pt>
    <dgm:pt modelId="{8D364BB4-FFD4-48ED-9A7A-371C3F73C865}" type="sibTrans" cxnId="{CB39CE50-6E18-4DA2-AF7A-9190358A0C7B}">
      <dgm:prSet/>
      <dgm:spPr/>
      <dgm:t>
        <a:bodyPr/>
        <a:lstStyle/>
        <a:p>
          <a:endParaRPr lang="en-US"/>
        </a:p>
      </dgm:t>
    </dgm:pt>
    <dgm:pt modelId="{1896893C-69A9-4CCA-B1D0-E0349B10453F}" type="parTrans" cxnId="{CB39CE50-6E18-4DA2-AF7A-9190358A0C7B}">
      <dgm:prSet/>
      <dgm:spPr/>
      <dgm:t>
        <a:bodyPr/>
        <a:lstStyle/>
        <a:p>
          <a:endParaRPr lang="en-US"/>
        </a:p>
      </dgm:t>
    </dgm:pt>
    <dgm:pt modelId="{ACF6A297-77CE-43C7-955E-EA2947394D1B}" type="pres">
      <dgm:prSet presAssocID="{351BCD5F-D602-476D-A465-7FAE21148D3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4F7B630-873D-43A4-BA53-F10749D101C6}" type="pres">
      <dgm:prSet presAssocID="{1C611AAF-0BF4-4B89-BE41-6AE9291C0772}" presName="horFlow" presStyleCnt="0"/>
      <dgm:spPr/>
    </dgm:pt>
    <dgm:pt modelId="{61C0172E-005A-4C1B-B489-21AA0F15EF44}" type="pres">
      <dgm:prSet presAssocID="{1C611AAF-0BF4-4B89-BE41-6AE9291C0772}" presName="bigChev" presStyleLbl="node1" presStyleIdx="0" presStyleCnt="4"/>
      <dgm:spPr/>
      <dgm:t>
        <a:bodyPr/>
        <a:lstStyle/>
        <a:p>
          <a:endParaRPr lang="en-US"/>
        </a:p>
      </dgm:t>
    </dgm:pt>
    <dgm:pt modelId="{299A51A8-9DD3-46DD-8439-552E828EA3D3}" type="pres">
      <dgm:prSet presAssocID="{1896893C-69A9-4CCA-B1D0-E0349B10453F}" presName="parTrans" presStyleCnt="0"/>
      <dgm:spPr/>
    </dgm:pt>
    <dgm:pt modelId="{450D282D-14B9-4248-B044-498B5E3F211C}" type="pres">
      <dgm:prSet presAssocID="{A188EA8A-B319-4FB4-BE83-AE6B60EA138D}" presName="node" presStyleLbl="align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9F43D-7A5A-430E-B3F6-68F25D539DD2}" type="pres">
      <dgm:prSet presAssocID="{8D364BB4-FFD4-48ED-9A7A-371C3F73C865}" presName="sibTrans" presStyleCnt="0"/>
      <dgm:spPr/>
    </dgm:pt>
    <dgm:pt modelId="{34BCA99A-77CA-4FA5-9613-6DA4C7E79A8D}" type="pres">
      <dgm:prSet presAssocID="{3DF288BF-9B6A-4D1B-A5FE-9D368A2079BB}" presName="node" presStyleLbl="align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ECCD5-B55D-4E01-B90C-3D0AAA9BC83C}" type="pres">
      <dgm:prSet presAssocID="{1A1D0487-DF91-4F3D-9955-DAA9221640DF}" presName="sibTrans" presStyleCnt="0"/>
      <dgm:spPr/>
    </dgm:pt>
    <dgm:pt modelId="{E1DECDD8-4DFF-4F6F-81CE-AAD4BEC047E1}" type="pres">
      <dgm:prSet presAssocID="{D8AE2371-1BAD-4BE4-BB25-3B8508B229EC}" presName="node" presStyleLbl="align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BC040-0D9D-4E2A-88EA-11F4B83210D9}" type="pres">
      <dgm:prSet presAssocID="{1C611AAF-0BF4-4B89-BE41-6AE9291C0772}" presName="vSp" presStyleCnt="0"/>
      <dgm:spPr/>
    </dgm:pt>
    <dgm:pt modelId="{D8F2843B-4A7E-43B0-8A25-069A19BEEC7B}" type="pres">
      <dgm:prSet presAssocID="{386DF6D8-036B-40CB-834F-9CB2824B59F3}" presName="horFlow" presStyleCnt="0"/>
      <dgm:spPr/>
    </dgm:pt>
    <dgm:pt modelId="{B08E312E-8D58-4E27-850B-A818D429D87F}" type="pres">
      <dgm:prSet presAssocID="{386DF6D8-036B-40CB-834F-9CB2824B59F3}" presName="bigChev" presStyleLbl="node1" presStyleIdx="1" presStyleCnt="4"/>
      <dgm:spPr/>
      <dgm:t>
        <a:bodyPr/>
        <a:lstStyle/>
        <a:p>
          <a:endParaRPr lang="en-US"/>
        </a:p>
      </dgm:t>
    </dgm:pt>
    <dgm:pt modelId="{669CB16F-1375-407E-B5E1-8A665571E4D6}" type="pres">
      <dgm:prSet presAssocID="{9207AA8A-7D0F-486E-877F-9AA5C6231279}" presName="parTrans" presStyleCnt="0"/>
      <dgm:spPr/>
    </dgm:pt>
    <dgm:pt modelId="{E14E8EF7-FB6F-47D2-8D4E-B318E7EFC6B8}" type="pres">
      <dgm:prSet presAssocID="{59E5270B-92E6-48E9-9FD7-5E0A420F8BAE}" presName="node" presStyleLbl="align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CEF88-322C-497E-AF85-691D3C74EE15}" type="pres">
      <dgm:prSet presAssocID="{27835E72-726E-45E0-8A78-A4F0208B24F5}" presName="sibTrans" presStyleCnt="0"/>
      <dgm:spPr/>
    </dgm:pt>
    <dgm:pt modelId="{53FC42BD-0158-4506-9E52-867087781BB5}" type="pres">
      <dgm:prSet presAssocID="{43DC34F3-0421-44E5-BBC0-189A6F7E6EF2}" presName="node" presStyleLbl="alignAccFollowNode1" presStyleIdx="4" presStyleCnt="12" custScaleX="13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7B52C-0E62-4D6B-BBE8-A32E1643F1EE}" type="pres">
      <dgm:prSet presAssocID="{EAF87889-84AB-4579-902D-7B28BC701A16}" presName="sibTrans" presStyleCnt="0"/>
      <dgm:spPr/>
    </dgm:pt>
    <dgm:pt modelId="{6DAEE73E-E5FC-472C-82E2-E2926151E761}" type="pres">
      <dgm:prSet presAssocID="{5ED2E193-62A2-4781-9A70-88116FAF3ABC}" presName="node" presStyleLbl="alignAccFollowNode1" presStyleIdx="5" presStyleCnt="12" custScaleX="1263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C6940-6B96-4CC8-9446-C0733BDB03F0}" type="pres">
      <dgm:prSet presAssocID="{386DF6D8-036B-40CB-834F-9CB2824B59F3}" presName="vSp" presStyleCnt="0"/>
      <dgm:spPr/>
    </dgm:pt>
    <dgm:pt modelId="{EE2D1E1A-186E-421E-BDC9-EDD1E1137A2A}" type="pres">
      <dgm:prSet presAssocID="{CEBF09AB-D6D1-49D6-BD96-9F95BE47E015}" presName="horFlow" presStyleCnt="0"/>
      <dgm:spPr/>
    </dgm:pt>
    <dgm:pt modelId="{00ED74FB-F538-4A04-9666-1BFBFFBFDDF9}" type="pres">
      <dgm:prSet presAssocID="{CEBF09AB-D6D1-49D6-BD96-9F95BE47E015}" presName="bigChev" presStyleLbl="node1" presStyleIdx="2" presStyleCnt="4" custLinFactNeighborX="-385" custLinFactNeighborY="1895"/>
      <dgm:spPr/>
      <dgm:t>
        <a:bodyPr/>
        <a:lstStyle/>
        <a:p>
          <a:endParaRPr lang="en-US"/>
        </a:p>
      </dgm:t>
    </dgm:pt>
    <dgm:pt modelId="{5B9A7CB1-7C6F-4F78-ADFD-FAB58B5AB401}" type="pres">
      <dgm:prSet presAssocID="{35CD3726-B407-4247-88A5-3F28A7D97125}" presName="parTrans" presStyleCnt="0"/>
      <dgm:spPr/>
    </dgm:pt>
    <dgm:pt modelId="{346979EB-7F4C-4C3F-AE4D-2ECA01184CDC}" type="pres">
      <dgm:prSet presAssocID="{C90FEB88-EEB6-410C-AC41-5141EA75199B}" presName="node" presStyleLbl="align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5F6D4-3095-4FC5-B198-CA00AA0AFD79}" type="pres">
      <dgm:prSet presAssocID="{9D88F58A-3878-4385-B85E-6AB9BB48CFBD}" presName="sibTrans" presStyleCnt="0"/>
      <dgm:spPr/>
    </dgm:pt>
    <dgm:pt modelId="{2C6FA924-416D-431C-B6E6-10150D01F1B2}" type="pres">
      <dgm:prSet presAssocID="{B9CDDA08-DEA8-466E-9EDE-B51BA5D236E5}" presName="node" presStyleLbl="align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F2794-B51D-4ACC-A0EF-1AE77862C604}" type="pres">
      <dgm:prSet presAssocID="{93342B3B-4FB6-462F-AFB5-BBE30BB2A8E0}" presName="sibTrans" presStyleCnt="0"/>
      <dgm:spPr/>
    </dgm:pt>
    <dgm:pt modelId="{6AE1EE09-320B-4CF8-8A18-3384E68408F5}" type="pres">
      <dgm:prSet presAssocID="{952C9263-7440-49CA-BE54-A766500B40B3}" presName="node" presStyleLbl="align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7F545-4596-481F-BA29-1BFF8E1FC60A}" type="pres">
      <dgm:prSet presAssocID="{6D7BB559-7A88-4EF1-B62E-B274E8FEB842}" presName="sibTrans" presStyleCnt="0"/>
      <dgm:spPr/>
    </dgm:pt>
    <dgm:pt modelId="{92347FC5-3915-4201-A7FE-4C430EB0402F}" type="pres">
      <dgm:prSet presAssocID="{3FA0BC3E-3E0B-4C70-A06A-EC59112CFB7E}" presName="node" presStyleLbl="align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493A5-3E75-4BE1-9206-10E238DE6AA2}" type="pres">
      <dgm:prSet presAssocID="{CEBF09AB-D6D1-49D6-BD96-9F95BE47E015}" presName="vSp" presStyleCnt="0"/>
      <dgm:spPr/>
    </dgm:pt>
    <dgm:pt modelId="{1D2AF76B-579C-4440-BB6F-B52F1185CE0C}" type="pres">
      <dgm:prSet presAssocID="{BE524E1D-ED13-4894-8E63-27A46B56571A}" presName="horFlow" presStyleCnt="0"/>
      <dgm:spPr/>
    </dgm:pt>
    <dgm:pt modelId="{94E3307D-FF41-4AAE-8C32-59843210ED16}" type="pres">
      <dgm:prSet presAssocID="{BE524E1D-ED13-4894-8E63-27A46B56571A}" presName="bigChev" presStyleLbl="node1" presStyleIdx="3" presStyleCnt="4"/>
      <dgm:spPr/>
      <dgm:t>
        <a:bodyPr/>
        <a:lstStyle/>
        <a:p>
          <a:endParaRPr lang="en-US"/>
        </a:p>
      </dgm:t>
    </dgm:pt>
    <dgm:pt modelId="{52874226-B0FC-4898-AAC9-24C3C7C67B4F}" type="pres">
      <dgm:prSet presAssocID="{989CFE2A-BDDC-47B0-AD40-93598C587CF0}" presName="parTrans" presStyleCnt="0"/>
      <dgm:spPr/>
    </dgm:pt>
    <dgm:pt modelId="{DD0454D0-92CA-406C-A45E-1828DAEB474A}" type="pres">
      <dgm:prSet presAssocID="{89B2BF6B-50A4-4100-93B8-9A33ABBB3706}" presName="node" presStyleLbl="align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8AED9-6B73-48AD-92CE-071926D1645E}" type="pres">
      <dgm:prSet presAssocID="{2FF0533A-1A44-4B4D-BB46-221EF52EDC55}" presName="sibTrans" presStyleCnt="0"/>
      <dgm:spPr/>
    </dgm:pt>
    <dgm:pt modelId="{BD6AEEC7-87AE-4CF7-96E4-BBBFBA84DE79}" type="pres">
      <dgm:prSet presAssocID="{13F9DC5F-C5E6-4F19-A549-F1FA1D3AF703}" presName="node" presStyleLbl="align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7E8FB4-89F8-4910-B23E-B8B43CABD340}" type="presOf" srcId="{952C9263-7440-49CA-BE54-A766500B40B3}" destId="{6AE1EE09-320B-4CF8-8A18-3384E68408F5}" srcOrd="0" destOrd="0" presId="urn:microsoft.com/office/officeart/2005/8/layout/lProcess3"/>
    <dgm:cxn modelId="{CB39CE50-6E18-4DA2-AF7A-9190358A0C7B}" srcId="{1C611AAF-0BF4-4B89-BE41-6AE9291C0772}" destId="{A188EA8A-B319-4FB4-BE83-AE6B60EA138D}" srcOrd="0" destOrd="0" parTransId="{1896893C-69A9-4CCA-B1D0-E0349B10453F}" sibTransId="{8D364BB4-FFD4-48ED-9A7A-371C3F73C865}"/>
    <dgm:cxn modelId="{8558A4F1-7385-49B9-887E-F2864CE34A18}" srcId="{BE524E1D-ED13-4894-8E63-27A46B56571A}" destId="{13F9DC5F-C5E6-4F19-A549-F1FA1D3AF703}" srcOrd="1" destOrd="0" parTransId="{5A1A5402-52CC-4DA2-BA51-4D75FDDD243F}" sibTransId="{021E17CE-21D4-411C-BD05-A74D60F0ECD3}"/>
    <dgm:cxn modelId="{2F1877F5-B75D-49B3-A9B9-7DB269E80EFB}" srcId="{386DF6D8-036B-40CB-834F-9CB2824B59F3}" destId="{43DC34F3-0421-44E5-BBC0-189A6F7E6EF2}" srcOrd="1" destOrd="0" parTransId="{236C008B-CDC9-402D-9A68-76C32F6E3C74}" sibTransId="{EAF87889-84AB-4579-902D-7B28BC701A16}"/>
    <dgm:cxn modelId="{58D75D41-28E6-4D82-BAAB-5F12AD8D6298}" type="presOf" srcId="{B9CDDA08-DEA8-466E-9EDE-B51BA5D236E5}" destId="{2C6FA924-416D-431C-B6E6-10150D01F1B2}" srcOrd="0" destOrd="0" presId="urn:microsoft.com/office/officeart/2005/8/layout/lProcess3"/>
    <dgm:cxn modelId="{A18F1EEA-61D4-4329-BC97-9EA9308EE63C}" type="presOf" srcId="{13F9DC5F-C5E6-4F19-A549-F1FA1D3AF703}" destId="{BD6AEEC7-87AE-4CF7-96E4-BBBFBA84DE79}" srcOrd="0" destOrd="0" presId="urn:microsoft.com/office/officeart/2005/8/layout/lProcess3"/>
    <dgm:cxn modelId="{C73E8CCD-65B5-464C-AD0F-0D8D35F98DC4}" type="presOf" srcId="{1C611AAF-0BF4-4B89-BE41-6AE9291C0772}" destId="{61C0172E-005A-4C1B-B489-21AA0F15EF44}" srcOrd="0" destOrd="0" presId="urn:microsoft.com/office/officeart/2005/8/layout/lProcess3"/>
    <dgm:cxn modelId="{E83F90E6-5C5A-4B24-9631-B93F78706868}" srcId="{1C611AAF-0BF4-4B89-BE41-6AE9291C0772}" destId="{D8AE2371-1BAD-4BE4-BB25-3B8508B229EC}" srcOrd="2" destOrd="0" parTransId="{AF8D5FB4-53EE-451F-929A-8CC0B2392A84}" sibTransId="{812C028F-6784-4B13-9146-3AB50971D0C9}"/>
    <dgm:cxn modelId="{9348C374-8F17-49E8-8672-F7CB9F875793}" type="presOf" srcId="{C90FEB88-EEB6-410C-AC41-5141EA75199B}" destId="{346979EB-7F4C-4C3F-AE4D-2ECA01184CDC}" srcOrd="0" destOrd="0" presId="urn:microsoft.com/office/officeart/2005/8/layout/lProcess3"/>
    <dgm:cxn modelId="{30053600-933E-4A27-9E41-4023F1F24DC4}" srcId="{CEBF09AB-D6D1-49D6-BD96-9F95BE47E015}" destId="{B9CDDA08-DEA8-466E-9EDE-B51BA5D236E5}" srcOrd="1" destOrd="0" parTransId="{4B2D8425-E1C8-4FC2-A33D-DE34E85FE95E}" sibTransId="{93342B3B-4FB6-462F-AFB5-BBE30BB2A8E0}"/>
    <dgm:cxn modelId="{FCA94337-5082-4D37-9348-FFE3A70D0425}" type="presOf" srcId="{D8AE2371-1BAD-4BE4-BB25-3B8508B229EC}" destId="{E1DECDD8-4DFF-4F6F-81CE-AAD4BEC047E1}" srcOrd="0" destOrd="0" presId="urn:microsoft.com/office/officeart/2005/8/layout/lProcess3"/>
    <dgm:cxn modelId="{212C0817-9493-4C03-A2F7-2FA8E86D4842}" srcId="{1C611AAF-0BF4-4B89-BE41-6AE9291C0772}" destId="{3DF288BF-9B6A-4D1B-A5FE-9D368A2079BB}" srcOrd="1" destOrd="0" parTransId="{30D656B4-2C3A-4266-97D3-239833FC7F61}" sibTransId="{1A1D0487-DF91-4F3D-9955-DAA9221640DF}"/>
    <dgm:cxn modelId="{CD713D39-B619-4A44-A972-905A82846C3E}" type="presOf" srcId="{43DC34F3-0421-44E5-BBC0-189A6F7E6EF2}" destId="{53FC42BD-0158-4506-9E52-867087781BB5}" srcOrd="0" destOrd="0" presId="urn:microsoft.com/office/officeart/2005/8/layout/lProcess3"/>
    <dgm:cxn modelId="{9F9EC9B4-E79B-4E58-A454-0B4B8CD93C8A}" type="presOf" srcId="{3FA0BC3E-3E0B-4C70-A06A-EC59112CFB7E}" destId="{92347FC5-3915-4201-A7FE-4C430EB0402F}" srcOrd="0" destOrd="0" presId="urn:microsoft.com/office/officeart/2005/8/layout/lProcess3"/>
    <dgm:cxn modelId="{BAAE9FA3-314C-4691-9BE8-2CE84783C92B}" type="presOf" srcId="{351BCD5F-D602-476D-A465-7FAE21148D35}" destId="{ACF6A297-77CE-43C7-955E-EA2947394D1B}" srcOrd="0" destOrd="0" presId="urn:microsoft.com/office/officeart/2005/8/layout/lProcess3"/>
    <dgm:cxn modelId="{1A489F42-44BC-45E2-AC68-2C25BD890816}" type="presOf" srcId="{3DF288BF-9B6A-4D1B-A5FE-9D368A2079BB}" destId="{34BCA99A-77CA-4FA5-9613-6DA4C7E79A8D}" srcOrd="0" destOrd="0" presId="urn:microsoft.com/office/officeart/2005/8/layout/lProcess3"/>
    <dgm:cxn modelId="{B7D21513-A7FA-4665-8A0D-0C6C28D39593}" type="presOf" srcId="{A188EA8A-B319-4FB4-BE83-AE6B60EA138D}" destId="{450D282D-14B9-4248-B044-498B5E3F211C}" srcOrd="0" destOrd="0" presId="urn:microsoft.com/office/officeart/2005/8/layout/lProcess3"/>
    <dgm:cxn modelId="{D34E0652-1370-4CBB-83B2-A516147DA7EA}" srcId="{351BCD5F-D602-476D-A465-7FAE21148D35}" destId="{CEBF09AB-D6D1-49D6-BD96-9F95BE47E015}" srcOrd="2" destOrd="0" parTransId="{50559C15-3F39-4CDE-815A-79A56EB18DA1}" sibTransId="{47E40F6E-0AD7-4ED3-AB87-3846E89F82F8}"/>
    <dgm:cxn modelId="{AF239275-C2A3-4E7C-98D9-5A5641965621}" srcId="{351BCD5F-D602-476D-A465-7FAE21148D35}" destId="{BE524E1D-ED13-4894-8E63-27A46B56571A}" srcOrd="3" destOrd="0" parTransId="{4E410EA9-B721-42BD-B9CB-A9A6F6340237}" sibTransId="{2389EAB2-D063-49AA-B740-01FD4C75175E}"/>
    <dgm:cxn modelId="{B4A0A533-01C0-442A-953F-D0471C74A786}" srcId="{351BCD5F-D602-476D-A465-7FAE21148D35}" destId="{1C611AAF-0BF4-4B89-BE41-6AE9291C0772}" srcOrd="0" destOrd="0" parTransId="{E63627F4-3CCB-4652-B6CF-2F51AF131318}" sibTransId="{1607C8D4-D9EA-4316-9047-A914353C5384}"/>
    <dgm:cxn modelId="{87A8A733-4B39-4B0B-BFF6-46C09E81AA9A}" srcId="{386DF6D8-036B-40CB-834F-9CB2824B59F3}" destId="{5ED2E193-62A2-4781-9A70-88116FAF3ABC}" srcOrd="2" destOrd="0" parTransId="{E864D7DE-B057-4120-B15F-EDFCA9481C57}" sibTransId="{3D123971-AFA5-435F-8687-C21ABED2D73C}"/>
    <dgm:cxn modelId="{2CB8CEF3-1ACA-4041-AD02-0EC623179C63}" srcId="{BE524E1D-ED13-4894-8E63-27A46B56571A}" destId="{89B2BF6B-50A4-4100-93B8-9A33ABBB3706}" srcOrd="0" destOrd="0" parTransId="{989CFE2A-BDDC-47B0-AD40-93598C587CF0}" sibTransId="{2FF0533A-1A44-4B4D-BB46-221EF52EDC55}"/>
    <dgm:cxn modelId="{AEF77CA1-9817-40FA-AC88-3E11672AD6F7}" srcId="{CEBF09AB-D6D1-49D6-BD96-9F95BE47E015}" destId="{3FA0BC3E-3E0B-4C70-A06A-EC59112CFB7E}" srcOrd="3" destOrd="0" parTransId="{A58B6914-EEAD-46A2-938B-B73F240CB012}" sibTransId="{A44ACF77-0FC1-4FEC-8D3E-1F46262C7CB0}"/>
    <dgm:cxn modelId="{A9371606-B712-4BF0-A419-EE821E34EEAE}" type="presOf" srcId="{5ED2E193-62A2-4781-9A70-88116FAF3ABC}" destId="{6DAEE73E-E5FC-472C-82E2-E2926151E761}" srcOrd="0" destOrd="0" presId="urn:microsoft.com/office/officeart/2005/8/layout/lProcess3"/>
    <dgm:cxn modelId="{ABC32A98-7A70-41D8-9F90-C3DE2918BC5F}" srcId="{CEBF09AB-D6D1-49D6-BD96-9F95BE47E015}" destId="{952C9263-7440-49CA-BE54-A766500B40B3}" srcOrd="2" destOrd="0" parTransId="{E0CD856E-3E02-4BBA-852A-93C61BEA115F}" sibTransId="{6D7BB559-7A88-4EF1-B62E-B274E8FEB842}"/>
    <dgm:cxn modelId="{DBDAF174-FF61-41CE-99E5-786C69AD0128}" type="presOf" srcId="{CEBF09AB-D6D1-49D6-BD96-9F95BE47E015}" destId="{00ED74FB-F538-4A04-9666-1BFBFFBFDDF9}" srcOrd="0" destOrd="0" presId="urn:microsoft.com/office/officeart/2005/8/layout/lProcess3"/>
    <dgm:cxn modelId="{E5F0C87F-DA35-40F6-A35A-450A92FE78BC}" type="presOf" srcId="{386DF6D8-036B-40CB-834F-9CB2824B59F3}" destId="{B08E312E-8D58-4E27-850B-A818D429D87F}" srcOrd="0" destOrd="0" presId="urn:microsoft.com/office/officeart/2005/8/layout/lProcess3"/>
    <dgm:cxn modelId="{F4AC2476-1329-4E2E-8326-A32011A1D84D}" type="presOf" srcId="{BE524E1D-ED13-4894-8E63-27A46B56571A}" destId="{94E3307D-FF41-4AAE-8C32-59843210ED16}" srcOrd="0" destOrd="0" presId="urn:microsoft.com/office/officeart/2005/8/layout/lProcess3"/>
    <dgm:cxn modelId="{B4661358-153A-4B52-9AE5-ECD20AD98F3E}" type="presOf" srcId="{89B2BF6B-50A4-4100-93B8-9A33ABBB3706}" destId="{DD0454D0-92CA-406C-A45E-1828DAEB474A}" srcOrd="0" destOrd="0" presId="urn:microsoft.com/office/officeart/2005/8/layout/lProcess3"/>
    <dgm:cxn modelId="{93C2AA2C-AF0C-43BD-9EF0-2B117F39B127}" srcId="{351BCD5F-D602-476D-A465-7FAE21148D35}" destId="{386DF6D8-036B-40CB-834F-9CB2824B59F3}" srcOrd="1" destOrd="0" parTransId="{EF9476C7-DBD3-4455-AE69-064C9231EB1A}" sibTransId="{2B2C6DCF-4BA7-4392-AD51-41A45C95DB07}"/>
    <dgm:cxn modelId="{E9B9F6D1-CB03-4357-89CF-6DFB55FF6852}" srcId="{386DF6D8-036B-40CB-834F-9CB2824B59F3}" destId="{59E5270B-92E6-48E9-9FD7-5E0A420F8BAE}" srcOrd="0" destOrd="0" parTransId="{9207AA8A-7D0F-486E-877F-9AA5C6231279}" sibTransId="{27835E72-726E-45E0-8A78-A4F0208B24F5}"/>
    <dgm:cxn modelId="{528A1D95-052F-4F1D-A801-29319F528AB0}" type="presOf" srcId="{59E5270B-92E6-48E9-9FD7-5E0A420F8BAE}" destId="{E14E8EF7-FB6F-47D2-8D4E-B318E7EFC6B8}" srcOrd="0" destOrd="0" presId="urn:microsoft.com/office/officeart/2005/8/layout/lProcess3"/>
    <dgm:cxn modelId="{571A590D-2FE7-42A4-B09E-5692448835BC}" srcId="{CEBF09AB-D6D1-49D6-BD96-9F95BE47E015}" destId="{C90FEB88-EEB6-410C-AC41-5141EA75199B}" srcOrd="0" destOrd="0" parTransId="{35CD3726-B407-4247-88A5-3F28A7D97125}" sibTransId="{9D88F58A-3878-4385-B85E-6AB9BB48CFBD}"/>
    <dgm:cxn modelId="{6B9468DF-8943-423D-899A-36D72F718ED4}" type="presParOf" srcId="{ACF6A297-77CE-43C7-955E-EA2947394D1B}" destId="{A4F7B630-873D-43A4-BA53-F10749D101C6}" srcOrd="0" destOrd="0" presId="urn:microsoft.com/office/officeart/2005/8/layout/lProcess3"/>
    <dgm:cxn modelId="{524F23DB-F459-4AE4-AA79-A5B592D30524}" type="presParOf" srcId="{A4F7B630-873D-43A4-BA53-F10749D101C6}" destId="{61C0172E-005A-4C1B-B489-21AA0F15EF44}" srcOrd="0" destOrd="0" presId="urn:microsoft.com/office/officeart/2005/8/layout/lProcess3"/>
    <dgm:cxn modelId="{9BA606F7-C737-4794-8DD7-B4FC90C10BC3}" type="presParOf" srcId="{A4F7B630-873D-43A4-BA53-F10749D101C6}" destId="{299A51A8-9DD3-46DD-8439-552E828EA3D3}" srcOrd="1" destOrd="0" presId="urn:microsoft.com/office/officeart/2005/8/layout/lProcess3"/>
    <dgm:cxn modelId="{6F538251-5AD6-4FD0-9A38-4FCAD7B2E53E}" type="presParOf" srcId="{A4F7B630-873D-43A4-BA53-F10749D101C6}" destId="{450D282D-14B9-4248-B044-498B5E3F211C}" srcOrd="2" destOrd="0" presId="urn:microsoft.com/office/officeart/2005/8/layout/lProcess3"/>
    <dgm:cxn modelId="{B038D7DF-B316-4AA6-B430-D60C1725217E}" type="presParOf" srcId="{A4F7B630-873D-43A4-BA53-F10749D101C6}" destId="{A4B9F43D-7A5A-430E-B3F6-68F25D539DD2}" srcOrd="3" destOrd="0" presId="urn:microsoft.com/office/officeart/2005/8/layout/lProcess3"/>
    <dgm:cxn modelId="{683B4439-14CA-4DC0-B30C-46EF7E8DB116}" type="presParOf" srcId="{A4F7B630-873D-43A4-BA53-F10749D101C6}" destId="{34BCA99A-77CA-4FA5-9613-6DA4C7E79A8D}" srcOrd="4" destOrd="0" presId="urn:microsoft.com/office/officeart/2005/8/layout/lProcess3"/>
    <dgm:cxn modelId="{714576C5-3870-4E6A-846B-7D853C15B017}" type="presParOf" srcId="{A4F7B630-873D-43A4-BA53-F10749D101C6}" destId="{A15ECCD5-B55D-4E01-B90C-3D0AAA9BC83C}" srcOrd="5" destOrd="0" presId="urn:microsoft.com/office/officeart/2005/8/layout/lProcess3"/>
    <dgm:cxn modelId="{3B809494-3A50-48D0-B931-89948DA3C9D2}" type="presParOf" srcId="{A4F7B630-873D-43A4-BA53-F10749D101C6}" destId="{E1DECDD8-4DFF-4F6F-81CE-AAD4BEC047E1}" srcOrd="6" destOrd="0" presId="urn:microsoft.com/office/officeart/2005/8/layout/lProcess3"/>
    <dgm:cxn modelId="{9ACEC6F9-48F9-4EC6-A536-6EA686CA2724}" type="presParOf" srcId="{ACF6A297-77CE-43C7-955E-EA2947394D1B}" destId="{244BC040-0D9D-4E2A-88EA-11F4B83210D9}" srcOrd="1" destOrd="0" presId="urn:microsoft.com/office/officeart/2005/8/layout/lProcess3"/>
    <dgm:cxn modelId="{C94C842B-5F29-47A0-9FE0-7FC87C756F68}" type="presParOf" srcId="{ACF6A297-77CE-43C7-955E-EA2947394D1B}" destId="{D8F2843B-4A7E-43B0-8A25-069A19BEEC7B}" srcOrd="2" destOrd="0" presId="urn:microsoft.com/office/officeart/2005/8/layout/lProcess3"/>
    <dgm:cxn modelId="{E80B28D2-37C2-48A5-8255-FE67A30D983D}" type="presParOf" srcId="{D8F2843B-4A7E-43B0-8A25-069A19BEEC7B}" destId="{B08E312E-8D58-4E27-850B-A818D429D87F}" srcOrd="0" destOrd="0" presId="urn:microsoft.com/office/officeart/2005/8/layout/lProcess3"/>
    <dgm:cxn modelId="{634A5D4B-D1BD-4212-9574-B5ECDA0F3E11}" type="presParOf" srcId="{D8F2843B-4A7E-43B0-8A25-069A19BEEC7B}" destId="{669CB16F-1375-407E-B5E1-8A665571E4D6}" srcOrd="1" destOrd="0" presId="urn:microsoft.com/office/officeart/2005/8/layout/lProcess3"/>
    <dgm:cxn modelId="{4829B997-21D7-46F4-84CB-4CA72B1973DE}" type="presParOf" srcId="{D8F2843B-4A7E-43B0-8A25-069A19BEEC7B}" destId="{E14E8EF7-FB6F-47D2-8D4E-B318E7EFC6B8}" srcOrd="2" destOrd="0" presId="urn:microsoft.com/office/officeart/2005/8/layout/lProcess3"/>
    <dgm:cxn modelId="{B9885ACC-4B31-499D-AA12-0839BEA4D4C0}" type="presParOf" srcId="{D8F2843B-4A7E-43B0-8A25-069A19BEEC7B}" destId="{0A1CEF88-322C-497E-AF85-691D3C74EE15}" srcOrd="3" destOrd="0" presId="urn:microsoft.com/office/officeart/2005/8/layout/lProcess3"/>
    <dgm:cxn modelId="{CF571902-8005-4276-810E-5DD07B49B869}" type="presParOf" srcId="{D8F2843B-4A7E-43B0-8A25-069A19BEEC7B}" destId="{53FC42BD-0158-4506-9E52-867087781BB5}" srcOrd="4" destOrd="0" presId="urn:microsoft.com/office/officeart/2005/8/layout/lProcess3"/>
    <dgm:cxn modelId="{46E37340-599B-4C53-ABB9-12165B3A0E82}" type="presParOf" srcId="{D8F2843B-4A7E-43B0-8A25-069A19BEEC7B}" destId="{A9B7B52C-0E62-4D6B-BBE8-A32E1643F1EE}" srcOrd="5" destOrd="0" presId="urn:microsoft.com/office/officeart/2005/8/layout/lProcess3"/>
    <dgm:cxn modelId="{9FF8E3B8-A33B-498D-B288-C9F09F8D5389}" type="presParOf" srcId="{D8F2843B-4A7E-43B0-8A25-069A19BEEC7B}" destId="{6DAEE73E-E5FC-472C-82E2-E2926151E761}" srcOrd="6" destOrd="0" presId="urn:microsoft.com/office/officeart/2005/8/layout/lProcess3"/>
    <dgm:cxn modelId="{4DC2F15D-87CF-472B-BFAE-CA2FC94E98E8}" type="presParOf" srcId="{ACF6A297-77CE-43C7-955E-EA2947394D1B}" destId="{58FC6940-6B96-4CC8-9446-C0733BDB03F0}" srcOrd="3" destOrd="0" presId="urn:microsoft.com/office/officeart/2005/8/layout/lProcess3"/>
    <dgm:cxn modelId="{77329A98-7872-4136-BE27-DE0CC3C7E762}" type="presParOf" srcId="{ACF6A297-77CE-43C7-955E-EA2947394D1B}" destId="{EE2D1E1A-186E-421E-BDC9-EDD1E1137A2A}" srcOrd="4" destOrd="0" presId="urn:microsoft.com/office/officeart/2005/8/layout/lProcess3"/>
    <dgm:cxn modelId="{6F6D7C54-7DFE-4D2B-9A03-B3CF7A4D5C0E}" type="presParOf" srcId="{EE2D1E1A-186E-421E-BDC9-EDD1E1137A2A}" destId="{00ED74FB-F538-4A04-9666-1BFBFFBFDDF9}" srcOrd="0" destOrd="0" presId="urn:microsoft.com/office/officeart/2005/8/layout/lProcess3"/>
    <dgm:cxn modelId="{6C527523-F486-482E-8C5F-3782394D58BC}" type="presParOf" srcId="{EE2D1E1A-186E-421E-BDC9-EDD1E1137A2A}" destId="{5B9A7CB1-7C6F-4F78-ADFD-FAB58B5AB401}" srcOrd="1" destOrd="0" presId="urn:microsoft.com/office/officeart/2005/8/layout/lProcess3"/>
    <dgm:cxn modelId="{BE339F99-5658-4337-8480-BD83C44116A3}" type="presParOf" srcId="{EE2D1E1A-186E-421E-BDC9-EDD1E1137A2A}" destId="{346979EB-7F4C-4C3F-AE4D-2ECA01184CDC}" srcOrd="2" destOrd="0" presId="urn:microsoft.com/office/officeart/2005/8/layout/lProcess3"/>
    <dgm:cxn modelId="{5F5B2946-9E62-42F1-89B8-B60B42A7A29A}" type="presParOf" srcId="{EE2D1E1A-186E-421E-BDC9-EDD1E1137A2A}" destId="{C995F6D4-3095-4FC5-B198-CA00AA0AFD79}" srcOrd="3" destOrd="0" presId="urn:microsoft.com/office/officeart/2005/8/layout/lProcess3"/>
    <dgm:cxn modelId="{36B8A804-2D35-4ECB-845D-8DAFCB502FC0}" type="presParOf" srcId="{EE2D1E1A-186E-421E-BDC9-EDD1E1137A2A}" destId="{2C6FA924-416D-431C-B6E6-10150D01F1B2}" srcOrd="4" destOrd="0" presId="urn:microsoft.com/office/officeart/2005/8/layout/lProcess3"/>
    <dgm:cxn modelId="{9263C89A-B7BB-4494-BDA2-7FA09257CF42}" type="presParOf" srcId="{EE2D1E1A-186E-421E-BDC9-EDD1E1137A2A}" destId="{B86F2794-B51D-4ACC-A0EF-1AE77862C604}" srcOrd="5" destOrd="0" presId="urn:microsoft.com/office/officeart/2005/8/layout/lProcess3"/>
    <dgm:cxn modelId="{F0860B67-7969-41E5-A2C9-C0F788292FDA}" type="presParOf" srcId="{EE2D1E1A-186E-421E-BDC9-EDD1E1137A2A}" destId="{6AE1EE09-320B-4CF8-8A18-3384E68408F5}" srcOrd="6" destOrd="0" presId="urn:microsoft.com/office/officeart/2005/8/layout/lProcess3"/>
    <dgm:cxn modelId="{415FF2B2-9711-4913-B066-B7097189A26A}" type="presParOf" srcId="{EE2D1E1A-186E-421E-BDC9-EDD1E1137A2A}" destId="{8EF7F545-4596-481F-BA29-1BFF8E1FC60A}" srcOrd="7" destOrd="0" presId="urn:microsoft.com/office/officeart/2005/8/layout/lProcess3"/>
    <dgm:cxn modelId="{33CE1CC8-C20D-4A05-AFB7-E978C48498E3}" type="presParOf" srcId="{EE2D1E1A-186E-421E-BDC9-EDD1E1137A2A}" destId="{92347FC5-3915-4201-A7FE-4C430EB0402F}" srcOrd="8" destOrd="0" presId="urn:microsoft.com/office/officeart/2005/8/layout/lProcess3"/>
    <dgm:cxn modelId="{2CED69CD-A968-41AE-B814-BEC507883590}" type="presParOf" srcId="{ACF6A297-77CE-43C7-955E-EA2947394D1B}" destId="{7C2493A5-3E75-4BE1-9206-10E238DE6AA2}" srcOrd="5" destOrd="0" presId="urn:microsoft.com/office/officeart/2005/8/layout/lProcess3"/>
    <dgm:cxn modelId="{A93C14B2-6C6B-4894-B91C-73DE4A758759}" type="presParOf" srcId="{ACF6A297-77CE-43C7-955E-EA2947394D1B}" destId="{1D2AF76B-579C-4440-BB6F-B52F1185CE0C}" srcOrd="6" destOrd="0" presId="urn:microsoft.com/office/officeart/2005/8/layout/lProcess3"/>
    <dgm:cxn modelId="{791873DE-707C-4E37-9C0D-04D64B4C2E1A}" type="presParOf" srcId="{1D2AF76B-579C-4440-BB6F-B52F1185CE0C}" destId="{94E3307D-FF41-4AAE-8C32-59843210ED16}" srcOrd="0" destOrd="0" presId="urn:microsoft.com/office/officeart/2005/8/layout/lProcess3"/>
    <dgm:cxn modelId="{C6C3B4D9-B4A0-45A9-9478-C7030A51B32D}" type="presParOf" srcId="{1D2AF76B-579C-4440-BB6F-B52F1185CE0C}" destId="{52874226-B0FC-4898-AAC9-24C3C7C67B4F}" srcOrd="1" destOrd="0" presId="urn:microsoft.com/office/officeart/2005/8/layout/lProcess3"/>
    <dgm:cxn modelId="{2E610C7C-FFEB-4D50-A34C-BFE5DE93B6ED}" type="presParOf" srcId="{1D2AF76B-579C-4440-BB6F-B52F1185CE0C}" destId="{DD0454D0-92CA-406C-A45E-1828DAEB474A}" srcOrd="2" destOrd="0" presId="urn:microsoft.com/office/officeart/2005/8/layout/lProcess3"/>
    <dgm:cxn modelId="{74578394-2C8B-4D46-997A-49A733C74E9C}" type="presParOf" srcId="{1D2AF76B-579C-4440-BB6F-B52F1185CE0C}" destId="{88E8AED9-6B73-48AD-92CE-071926D1645E}" srcOrd="3" destOrd="0" presId="urn:microsoft.com/office/officeart/2005/8/layout/lProcess3"/>
    <dgm:cxn modelId="{CD41B998-F3ED-4737-84AB-EECB591FF4B6}" type="presParOf" srcId="{1D2AF76B-579C-4440-BB6F-B52F1185CE0C}" destId="{BD6AEEC7-87AE-4CF7-96E4-BBBFBA84DE79}" srcOrd="4" destOrd="0" presId="urn:microsoft.com/office/officeart/2005/8/layout/lProcess3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C0172E-005A-4C1B-B489-21AA0F15EF44}">
      <dsp:nvSpPr>
        <dsp:cNvPr id="0" name=""/>
        <dsp:cNvSpPr/>
      </dsp:nvSpPr>
      <dsp:spPr>
        <a:xfrm>
          <a:off x="1072" y="392661"/>
          <a:ext cx="2141785" cy="8567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Schools</a:t>
          </a:r>
          <a:endParaRPr lang="en-US" sz="1800" kern="1200" dirty="0"/>
        </a:p>
      </dsp:txBody>
      <dsp:txXfrm>
        <a:off x="1072" y="392661"/>
        <a:ext cx="2141785" cy="856714"/>
      </dsp:txXfrm>
    </dsp:sp>
    <dsp:sp modelId="{450D282D-14B9-4248-B044-498B5E3F211C}">
      <dsp:nvSpPr>
        <dsp:cNvPr id="0" name=""/>
        <dsp:cNvSpPr/>
      </dsp:nvSpPr>
      <dsp:spPr>
        <a:xfrm>
          <a:off x="1864425" y="465482"/>
          <a:ext cx="1777682" cy="71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60 Schools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Infrastructure</a:t>
          </a:r>
          <a:endParaRPr lang="en-US" sz="1400" kern="1200" dirty="0"/>
        </a:p>
      </dsp:txBody>
      <dsp:txXfrm>
        <a:off x="1864425" y="465482"/>
        <a:ext cx="1777682" cy="711072"/>
      </dsp:txXfrm>
    </dsp:sp>
    <dsp:sp modelId="{34BCA99A-77CA-4FA5-9613-6DA4C7E79A8D}">
      <dsp:nvSpPr>
        <dsp:cNvPr id="0" name=""/>
        <dsp:cNvSpPr/>
      </dsp:nvSpPr>
      <dsp:spPr>
        <a:xfrm>
          <a:off x="3393232" y="465482"/>
          <a:ext cx="1777682" cy="71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School Admin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Mobilization</a:t>
          </a:r>
          <a:endParaRPr lang="en-US" sz="1400" kern="1200" dirty="0"/>
        </a:p>
      </dsp:txBody>
      <dsp:txXfrm>
        <a:off x="3393232" y="465482"/>
        <a:ext cx="1777682" cy="711072"/>
      </dsp:txXfrm>
    </dsp:sp>
    <dsp:sp modelId="{E1DECDD8-4DFF-4F6F-81CE-AAD4BEC047E1}">
      <dsp:nvSpPr>
        <dsp:cNvPr id="0" name=""/>
        <dsp:cNvSpPr/>
      </dsp:nvSpPr>
      <dsp:spPr>
        <a:xfrm>
          <a:off x="4922038" y="465482"/>
          <a:ext cx="1777682" cy="71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 up industry associations</a:t>
          </a:r>
          <a:endParaRPr lang="en-US" sz="1400" kern="1200" dirty="0"/>
        </a:p>
      </dsp:txBody>
      <dsp:txXfrm>
        <a:off x="4922038" y="465482"/>
        <a:ext cx="1777682" cy="711072"/>
      </dsp:txXfrm>
    </dsp:sp>
    <dsp:sp modelId="{B08E312E-8D58-4E27-850B-A818D429D87F}">
      <dsp:nvSpPr>
        <dsp:cNvPr id="0" name=""/>
        <dsp:cNvSpPr/>
      </dsp:nvSpPr>
      <dsp:spPr>
        <a:xfrm>
          <a:off x="1072" y="1369315"/>
          <a:ext cx="2141785" cy="8567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Students</a:t>
          </a:r>
          <a:endParaRPr lang="en-US" sz="1800" kern="1200" dirty="0"/>
        </a:p>
      </dsp:txBody>
      <dsp:txXfrm>
        <a:off x="1072" y="1369315"/>
        <a:ext cx="2141785" cy="856714"/>
      </dsp:txXfrm>
    </dsp:sp>
    <dsp:sp modelId="{E14E8EF7-FB6F-47D2-8D4E-B318E7EFC6B8}">
      <dsp:nvSpPr>
        <dsp:cNvPr id="0" name=""/>
        <dsp:cNvSpPr/>
      </dsp:nvSpPr>
      <dsp:spPr>
        <a:xfrm>
          <a:off x="1864425" y="1442136"/>
          <a:ext cx="1777682" cy="71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12000 Students</a:t>
          </a:r>
        </a:p>
      </dsp:txBody>
      <dsp:txXfrm>
        <a:off x="1864425" y="1442136"/>
        <a:ext cx="1777682" cy="711072"/>
      </dsp:txXfrm>
    </dsp:sp>
    <dsp:sp modelId="{53FC42BD-0158-4506-9E52-867087781BB5}">
      <dsp:nvSpPr>
        <dsp:cNvPr id="0" name=""/>
        <dsp:cNvSpPr/>
      </dsp:nvSpPr>
      <dsp:spPr>
        <a:xfrm>
          <a:off x="3393232" y="1442136"/>
          <a:ext cx="2408652" cy="71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Community &amp; Student Mobilization </a:t>
          </a:r>
          <a:endParaRPr lang="en-US" sz="1400" kern="1200" dirty="0"/>
        </a:p>
      </dsp:txBody>
      <dsp:txXfrm>
        <a:off x="3393232" y="1442136"/>
        <a:ext cx="2408652" cy="711072"/>
      </dsp:txXfrm>
    </dsp:sp>
    <dsp:sp modelId="{6DAEE73E-E5FC-472C-82E2-E2926151E761}">
      <dsp:nvSpPr>
        <dsp:cNvPr id="0" name=""/>
        <dsp:cNvSpPr/>
      </dsp:nvSpPr>
      <dsp:spPr>
        <a:xfrm>
          <a:off x="5553009" y="1442136"/>
          <a:ext cx="2246634" cy="71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Assessment &amp;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Certification </a:t>
          </a:r>
          <a:endParaRPr lang="en-US" sz="1400" kern="1200" dirty="0"/>
        </a:p>
      </dsp:txBody>
      <dsp:txXfrm>
        <a:off x="5553009" y="1442136"/>
        <a:ext cx="2246634" cy="711072"/>
      </dsp:txXfrm>
    </dsp:sp>
    <dsp:sp modelId="{00ED74FB-F538-4A04-9666-1BFBFFBFDDF9}">
      <dsp:nvSpPr>
        <dsp:cNvPr id="0" name=""/>
        <dsp:cNvSpPr/>
      </dsp:nvSpPr>
      <dsp:spPr>
        <a:xfrm>
          <a:off x="0" y="2362204"/>
          <a:ext cx="2141785" cy="8567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Team Building</a:t>
          </a:r>
        </a:p>
      </dsp:txBody>
      <dsp:txXfrm>
        <a:off x="0" y="2362204"/>
        <a:ext cx="2141785" cy="856714"/>
      </dsp:txXfrm>
    </dsp:sp>
    <dsp:sp modelId="{346979EB-7F4C-4C3F-AE4D-2ECA01184CDC}">
      <dsp:nvSpPr>
        <dsp:cNvPr id="0" name=""/>
        <dsp:cNvSpPr/>
      </dsp:nvSpPr>
      <dsp:spPr>
        <a:xfrm>
          <a:off x="1864425" y="2418790"/>
          <a:ext cx="1777682" cy="71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smtClean="0"/>
            <a:t>Teacher Hiring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u="none" kern="1200" dirty="0" smtClean="0"/>
            <a:t>480</a:t>
          </a:r>
          <a:r>
            <a:rPr lang="en-US" sz="1100" b="0" i="0" u="none" kern="1200" dirty="0" smtClean="0"/>
            <a:t> Teachers</a:t>
          </a:r>
          <a:endParaRPr lang="en-US" sz="1100" b="1" i="0" u="none" kern="1200" dirty="0" smtClean="0"/>
        </a:p>
      </dsp:txBody>
      <dsp:txXfrm>
        <a:off x="1864425" y="2418790"/>
        <a:ext cx="1777682" cy="711072"/>
      </dsp:txXfrm>
    </dsp:sp>
    <dsp:sp modelId="{2C6FA924-416D-431C-B6E6-10150D01F1B2}">
      <dsp:nvSpPr>
        <dsp:cNvPr id="0" name=""/>
        <dsp:cNvSpPr/>
      </dsp:nvSpPr>
      <dsp:spPr>
        <a:xfrm>
          <a:off x="3393232" y="2418790"/>
          <a:ext cx="1777682" cy="71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r>
            <a:rPr lang="en-US" sz="1100" kern="1200" dirty="0" smtClean="0"/>
            <a:t>480 Teacher Training</a:t>
          </a:r>
          <a:endParaRPr lang="en-US" sz="1100" b="1" kern="1200" dirty="0"/>
        </a:p>
      </dsp:txBody>
      <dsp:txXfrm>
        <a:off x="3393232" y="2418790"/>
        <a:ext cx="1777682" cy="711072"/>
      </dsp:txXfrm>
    </dsp:sp>
    <dsp:sp modelId="{6AE1EE09-320B-4CF8-8A18-3384E68408F5}">
      <dsp:nvSpPr>
        <dsp:cNvPr id="0" name=""/>
        <dsp:cNvSpPr/>
      </dsp:nvSpPr>
      <dsp:spPr>
        <a:xfrm>
          <a:off x="4922038" y="2418790"/>
          <a:ext cx="1777682" cy="71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u="none" kern="1200" dirty="0" smtClean="0"/>
            <a:t>24 Vocational Coordinators</a:t>
          </a:r>
          <a:endParaRPr lang="en-US" sz="1100" b="1" i="0" u="none" kern="1200" dirty="0" smtClean="0"/>
        </a:p>
      </dsp:txBody>
      <dsp:txXfrm>
        <a:off x="4922038" y="2418790"/>
        <a:ext cx="1777682" cy="711072"/>
      </dsp:txXfrm>
    </dsp:sp>
    <dsp:sp modelId="{92347FC5-3915-4201-A7FE-4C430EB0402F}">
      <dsp:nvSpPr>
        <dsp:cNvPr id="0" name=""/>
        <dsp:cNvSpPr/>
      </dsp:nvSpPr>
      <dsp:spPr>
        <a:xfrm>
          <a:off x="6450845" y="2418790"/>
          <a:ext cx="1777682" cy="71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Project managers, Other Support staff</a:t>
          </a:r>
          <a:endParaRPr lang="en-US" sz="1100" b="0" i="0" u="none" kern="1200" dirty="0" smtClean="0"/>
        </a:p>
      </dsp:txBody>
      <dsp:txXfrm>
        <a:off x="6450845" y="2418790"/>
        <a:ext cx="1777682" cy="711072"/>
      </dsp:txXfrm>
    </dsp:sp>
    <dsp:sp modelId="{94E3307D-FF41-4AAE-8C32-59843210ED16}">
      <dsp:nvSpPr>
        <dsp:cNvPr id="0" name=""/>
        <dsp:cNvSpPr/>
      </dsp:nvSpPr>
      <dsp:spPr>
        <a:xfrm>
          <a:off x="1072" y="3322624"/>
          <a:ext cx="2141785" cy="8567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Curriculum Development</a:t>
          </a:r>
          <a:endParaRPr lang="en-US" sz="1800" kern="1200" dirty="0"/>
        </a:p>
      </dsp:txBody>
      <dsp:txXfrm>
        <a:off x="1072" y="3322624"/>
        <a:ext cx="2141785" cy="856714"/>
      </dsp:txXfrm>
    </dsp:sp>
    <dsp:sp modelId="{DD0454D0-92CA-406C-A45E-1828DAEB474A}">
      <dsp:nvSpPr>
        <dsp:cNvPr id="0" name=""/>
        <dsp:cNvSpPr/>
      </dsp:nvSpPr>
      <dsp:spPr>
        <a:xfrm>
          <a:off x="1864425" y="3395444"/>
          <a:ext cx="1777682" cy="71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1X, X, X1, X11 =                     </a:t>
          </a:r>
          <a:r>
            <a:rPr lang="en-US" sz="1400" b="1" kern="1200" dirty="0" smtClean="0"/>
            <a:t>Rs </a:t>
          </a:r>
          <a:r>
            <a:rPr lang="en-US" sz="1400" b="1" i="0" u="none" kern="1200" dirty="0" smtClean="0"/>
            <a:t>7,681,398</a:t>
          </a:r>
          <a:endParaRPr lang="en-US" sz="1400" b="1" kern="1200" dirty="0"/>
        </a:p>
      </dsp:txBody>
      <dsp:txXfrm>
        <a:off x="1864425" y="3395444"/>
        <a:ext cx="1777682" cy="711072"/>
      </dsp:txXfrm>
    </dsp:sp>
    <dsp:sp modelId="{BD6AEEC7-87AE-4CF7-96E4-BBBFBA84DE79}">
      <dsp:nvSpPr>
        <dsp:cNvPr id="0" name=""/>
        <dsp:cNvSpPr/>
      </dsp:nvSpPr>
      <dsp:spPr>
        <a:xfrm>
          <a:off x="3393232" y="3395444"/>
          <a:ext cx="1777682" cy="71107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Bridge  Courses =                                    </a:t>
          </a:r>
          <a:r>
            <a:rPr lang="en-US" sz="1400" b="1" kern="1200" dirty="0" smtClean="0"/>
            <a:t>Rs </a:t>
          </a:r>
          <a:r>
            <a:rPr lang="en-US" sz="1400" b="1" i="0" u="none" kern="1200" dirty="0" smtClean="0"/>
            <a:t>5,971,398</a:t>
          </a:r>
          <a:endParaRPr lang="en-US" sz="1400" b="1" kern="1200" dirty="0"/>
        </a:p>
      </dsp:txBody>
      <dsp:txXfrm>
        <a:off x="3393232" y="3395444"/>
        <a:ext cx="1777682" cy="711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AE758-E63B-48B8-BCB2-32B9F5062EB7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5B72C-C59E-49BA-A066-C3B1AC3F4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1C827-579C-40B2-82F6-A46A4A49BF1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9CDB-1F6C-438D-A477-AA2EAA246F70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DEB5-1D62-4B70-80CF-5FF1C034B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9CDB-1F6C-438D-A477-AA2EAA246F70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DEB5-1D62-4B70-80CF-5FF1C034B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9CDB-1F6C-438D-A477-AA2EAA246F70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DEB5-1D62-4B70-80CF-5FF1C034B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9CDB-1F6C-438D-A477-AA2EAA246F70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DEB5-1D62-4B70-80CF-5FF1C034B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9CDB-1F6C-438D-A477-AA2EAA246F70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DEB5-1D62-4B70-80CF-5FF1C034B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9CDB-1F6C-438D-A477-AA2EAA246F70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DEB5-1D62-4B70-80CF-5FF1C034B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9CDB-1F6C-438D-A477-AA2EAA246F70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DEB5-1D62-4B70-80CF-5FF1C034B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9CDB-1F6C-438D-A477-AA2EAA246F70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DEB5-1D62-4B70-80CF-5FF1C034B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9CDB-1F6C-438D-A477-AA2EAA246F70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DEB5-1D62-4B70-80CF-5FF1C034B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9CDB-1F6C-438D-A477-AA2EAA246F70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DEB5-1D62-4B70-80CF-5FF1C034B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9CDB-1F6C-438D-A477-AA2EAA246F70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DEB5-1D62-4B70-80CF-5FF1C034B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49CDB-1F6C-438D-A477-AA2EAA246F70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9DEB5-1D62-4B70-80CF-5FF1C034B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Assam Pilot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smtClean="0"/>
              <a:t>October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The Road Ahead</a:t>
            </a:r>
            <a:endParaRPr lang="en-US" sz="320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The Road Ahead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Government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639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1400" dirty="0" smtClean="0"/>
              <a:t>School Selection = 60 (Selected by DSE)</a:t>
            </a:r>
          </a:p>
          <a:p>
            <a:r>
              <a:rPr lang="en-US" sz="1400" dirty="0" smtClean="0"/>
              <a:t>Connects with Students, Parents, Principals</a:t>
            </a:r>
          </a:p>
          <a:p>
            <a:r>
              <a:rPr lang="en-US" sz="1400" dirty="0" smtClean="0"/>
              <a:t>Infrastructure </a:t>
            </a:r>
          </a:p>
          <a:p>
            <a:pPr lvl="1"/>
            <a:r>
              <a:rPr lang="en-US" sz="1400" dirty="0" smtClean="0"/>
              <a:t>All sub heads under infrastructure</a:t>
            </a:r>
          </a:p>
          <a:p>
            <a:pPr lvl="1"/>
            <a:r>
              <a:rPr lang="en-US" sz="1400" dirty="0" smtClean="0"/>
              <a:t>Infrastructure maintenance </a:t>
            </a:r>
          </a:p>
          <a:p>
            <a:pPr lvl="1"/>
            <a:r>
              <a:rPr lang="en-US" sz="1400" dirty="0" smtClean="0"/>
              <a:t>Approx Cost for each school </a:t>
            </a:r>
            <a:r>
              <a:rPr lang="en-US" sz="1400" b="1" dirty="0" smtClean="0"/>
              <a:t>= Rs 8,000,000</a:t>
            </a:r>
          </a:p>
          <a:p>
            <a:pPr lvl="1">
              <a:buNone/>
            </a:pPr>
            <a:r>
              <a:rPr lang="en-US" sz="1400" dirty="0" smtClean="0"/>
              <a:t>(Based on scheme costs for civil and equipment)</a:t>
            </a:r>
          </a:p>
          <a:p>
            <a:r>
              <a:rPr lang="en-US" sz="1400" dirty="0" smtClean="0"/>
              <a:t>Any Other </a:t>
            </a:r>
          </a:p>
          <a:p>
            <a:pPr lvl="1"/>
            <a:r>
              <a:rPr lang="en-US" sz="1400" dirty="0" smtClean="0"/>
              <a:t>Certification Cost = </a:t>
            </a:r>
            <a:r>
              <a:rPr lang="en-US" sz="1400" b="1" dirty="0" smtClean="0"/>
              <a:t>Rs  19,937,760 </a:t>
            </a:r>
          </a:p>
          <a:p>
            <a:pPr lvl="1">
              <a:buNone/>
            </a:pPr>
            <a:r>
              <a:rPr lang="en-US" sz="1400" b="1" dirty="0" smtClean="0"/>
              <a:t>(for 60 schools for 3 years)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Partner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40125"/>
          </a:xfrm>
          <a:solidFill>
            <a:schemeClr val="bg1">
              <a:lumMod val="95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sz="2000" dirty="0" smtClean="0"/>
              <a:t>Content Creation</a:t>
            </a:r>
          </a:p>
          <a:p>
            <a:pPr lvl="1"/>
            <a:r>
              <a:rPr lang="en-US" sz="2200" dirty="0" smtClean="0"/>
              <a:t>Approx Cost =</a:t>
            </a:r>
            <a:r>
              <a:rPr lang="en-US" sz="1600" dirty="0" smtClean="0"/>
              <a:t>  </a:t>
            </a:r>
            <a:r>
              <a:rPr lang="en-US" sz="2200" b="1" dirty="0" smtClean="0"/>
              <a:t>Rs. 13,652,796</a:t>
            </a:r>
            <a:endParaRPr lang="en-US" sz="1600" b="1" dirty="0" smtClean="0"/>
          </a:p>
          <a:p>
            <a:r>
              <a:rPr lang="en-US" sz="2000" dirty="0" smtClean="0"/>
              <a:t>Teacher and Support staff salary</a:t>
            </a:r>
          </a:p>
          <a:p>
            <a:pPr lvl="1"/>
            <a:r>
              <a:rPr lang="en-US" sz="2300" dirty="0" smtClean="0"/>
              <a:t>Approx Cost = </a:t>
            </a:r>
            <a:r>
              <a:rPr lang="en-US" sz="2300" b="1" dirty="0" smtClean="0"/>
              <a:t>Rs 488,976,000</a:t>
            </a:r>
          </a:p>
          <a:p>
            <a:r>
              <a:rPr lang="en-US" sz="2000" dirty="0" smtClean="0"/>
              <a:t>Teacher Training</a:t>
            </a:r>
          </a:p>
          <a:p>
            <a:pPr lvl="1"/>
            <a:r>
              <a:rPr lang="en-US" sz="2300" dirty="0" smtClean="0"/>
              <a:t>Approx Cost =  </a:t>
            </a:r>
            <a:r>
              <a:rPr lang="en-US" sz="2300" b="1" dirty="0" smtClean="0"/>
              <a:t>Rs  17,280,000 </a:t>
            </a:r>
          </a:p>
          <a:p>
            <a:r>
              <a:rPr lang="en-US" sz="2000" dirty="0" smtClean="0"/>
              <a:t>Course and Curriculum Design and Development</a:t>
            </a:r>
          </a:p>
          <a:p>
            <a:pPr lvl="1"/>
            <a:r>
              <a:rPr lang="en-US" sz="2300" dirty="0" smtClean="0"/>
              <a:t>Approx Cost = </a:t>
            </a:r>
            <a:r>
              <a:rPr lang="en-US" sz="2300" b="1" dirty="0" smtClean="0"/>
              <a:t>Rs  13,652,796 </a:t>
            </a:r>
            <a:endParaRPr lang="en-US" sz="2300" dirty="0" smtClean="0"/>
          </a:p>
          <a:p>
            <a:r>
              <a:rPr lang="en-US" sz="2000" dirty="0" smtClean="0"/>
              <a:t>Project Management</a:t>
            </a:r>
          </a:p>
          <a:p>
            <a:pPr lvl="1"/>
            <a:r>
              <a:rPr lang="en-US" sz="2300" dirty="0" smtClean="0"/>
              <a:t>Approx Cost =</a:t>
            </a:r>
            <a:r>
              <a:rPr lang="en-US" sz="2300" b="1" dirty="0" smtClean="0"/>
              <a:t> Rs  101,700,000 </a:t>
            </a:r>
          </a:p>
          <a:p>
            <a:r>
              <a:rPr lang="en-US" sz="2000" dirty="0" smtClean="0"/>
              <a:t>Vocational Coordinators</a:t>
            </a:r>
          </a:p>
          <a:p>
            <a:pPr lvl="1"/>
            <a:r>
              <a:rPr lang="en-US" sz="2300" dirty="0" smtClean="0"/>
              <a:t>Approx Cost =  </a:t>
            </a:r>
            <a:r>
              <a:rPr lang="en-US" sz="2300" b="1" dirty="0" smtClean="0"/>
              <a:t>Rs 47,520,000 </a:t>
            </a:r>
            <a:endParaRPr lang="en-US" sz="1600" dirty="0" smtClean="0"/>
          </a:p>
          <a:p>
            <a:r>
              <a:rPr lang="en-US" sz="2000" dirty="0" smtClean="0"/>
              <a:t>Skills delivery (books etc.)</a:t>
            </a:r>
          </a:p>
          <a:p>
            <a:pPr lvl="1"/>
            <a:r>
              <a:rPr lang="en-US" sz="2200" dirty="0" smtClean="0"/>
              <a:t>Approx Cost =  </a:t>
            </a:r>
            <a:r>
              <a:rPr lang="en-US" sz="2200" b="1" dirty="0" smtClean="0"/>
              <a:t>Rs 64,094,400 </a:t>
            </a:r>
            <a:endParaRPr lang="en-US" sz="1600" dirty="0" smtClean="0"/>
          </a:p>
          <a:p>
            <a:r>
              <a:rPr lang="en-US" sz="2000" dirty="0" smtClean="0"/>
              <a:t>Any Other</a:t>
            </a:r>
          </a:p>
          <a:p>
            <a:pPr lvl="1"/>
            <a:r>
              <a:rPr lang="en-US" sz="2300" dirty="0" smtClean="0"/>
              <a:t>Raw Material Cost = </a:t>
            </a:r>
            <a:r>
              <a:rPr lang="en-US" sz="2300" b="1" dirty="0" smtClean="0"/>
              <a:t>Rs</a:t>
            </a:r>
            <a:r>
              <a:rPr lang="en-US" sz="2300" dirty="0" smtClean="0"/>
              <a:t> </a:t>
            </a:r>
            <a:r>
              <a:rPr lang="en-US" sz="2300" b="1" dirty="0" smtClean="0"/>
              <a:t> 3,600,000</a:t>
            </a:r>
          </a:p>
          <a:p>
            <a:pPr lvl="1"/>
            <a:r>
              <a:rPr lang="en-US" sz="2300" dirty="0" smtClean="0"/>
              <a:t>Travel and Office Expenses </a:t>
            </a:r>
            <a:r>
              <a:rPr lang="en-US" sz="2300" b="1" dirty="0" smtClean="0"/>
              <a:t>= Rs  60,399,000</a:t>
            </a:r>
            <a:endParaRPr lang="en-US" sz="2300" b="1" dirty="0"/>
          </a:p>
        </p:txBody>
      </p:sp>
      <p:sp>
        <p:nvSpPr>
          <p:cNvPr id="7" name="Rectangle 6"/>
          <p:cNvSpPr/>
          <p:nvPr/>
        </p:nvSpPr>
        <p:spPr>
          <a:xfrm>
            <a:off x="457200" y="5715000"/>
            <a:ext cx="1981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/>
              <a:t>Total </a:t>
            </a:r>
            <a:r>
              <a:rPr lang="en-US" sz="1200" dirty="0" err="1" smtClean="0"/>
              <a:t>Capex</a:t>
            </a:r>
            <a:r>
              <a:rPr lang="en-US" sz="1200" dirty="0" smtClean="0"/>
              <a:t> = Rs. </a:t>
            </a:r>
            <a:r>
              <a:rPr lang="en-US" sz="1200" dirty="0" smtClean="0"/>
              <a:t>480,000,000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2514600" y="5715000"/>
            <a:ext cx="1981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Total </a:t>
            </a:r>
            <a:r>
              <a:rPr lang="en-US" sz="1200" dirty="0" err="1" smtClean="0"/>
              <a:t>Opex</a:t>
            </a:r>
            <a:r>
              <a:rPr lang="en-US" sz="1200" dirty="0" smtClean="0"/>
              <a:t>* = Rs. 23,446,806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4648200" y="5715000"/>
            <a:ext cx="1981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Total </a:t>
            </a:r>
            <a:r>
              <a:rPr lang="en-US" sz="1200" dirty="0" err="1" smtClean="0"/>
              <a:t>Capex</a:t>
            </a:r>
            <a:r>
              <a:rPr lang="en-US" sz="1200" dirty="0" smtClean="0"/>
              <a:t> = 0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6705600" y="5715000"/>
            <a:ext cx="1981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/>
              <a:t>Total </a:t>
            </a:r>
            <a:r>
              <a:rPr lang="en-US" sz="1200" dirty="0" err="1" smtClean="0"/>
              <a:t>Opex</a:t>
            </a:r>
            <a:r>
              <a:rPr lang="en-US" sz="1200" dirty="0" smtClean="0"/>
              <a:t>* = Rs 956,134,330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457200" y="6096000"/>
            <a:ext cx="822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</a:t>
            </a:r>
            <a:r>
              <a:rPr lang="en-US" dirty="0" err="1" smtClean="0"/>
              <a:t>Opex</a:t>
            </a:r>
            <a:r>
              <a:rPr lang="en-US" dirty="0" smtClean="0"/>
              <a:t> (*</a:t>
            </a:r>
            <a:r>
              <a:rPr lang="en-US" dirty="0" err="1" smtClean="0"/>
              <a:t>incld</a:t>
            </a:r>
            <a:r>
              <a:rPr lang="en-US" dirty="0" smtClean="0"/>
              <a:t>. Taxes) = Rs 979,581,136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" y="6477000"/>
            <a:ext cx="822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Cost Per Student per year = Rs 27,210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Team Building Activities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51000"/>
          <a:ext cx="82296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981200"/>
                <a:gridCol w="27432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Core State Team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Education</a:t>
                      </a:r>
                      <a:r>
                        <a:rPr lang="en-US" sz="1400" baseline="0" dirty="0" smtClean="0"/>
                        <a:t> Ministry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Sanction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RMSA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Nodal management and funding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Oversee implementation</a:t>
                      </a:r>
                      <a:r>
                        <a:rPr lang="en-US" sz="1400" baseline="0" dirty="0" smtClean="0"/>
                        <a:t> and proper funding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Amtron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Monitor progress, assistance in curriculum development, setup infrastructure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</a:t>
                      </a:r>
                      <a:r>
                        <a:rPr lang="en-US" sz="1400" baseline="0" dirty="0" smtClean="0"/>
                        <a:t> time </a:t>
                      </a:r>
                      <a:r>
                        <a:rPr lang="en-US" sz="1400" dirty="0" smtClean="0"/>
                        <a:t>infrastructure</a:t>
                      </a:r>
                      <a:r>
                        <a:rPr lang="en-US" sz="1400" baseline="0" dirty="0" smtClean="0"/>
                        <a:t> and curriculum development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SEBA/ HS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Make</a:t>
                      </a:r>
                      <a:r>
                        <a:rPr lang="en-US" sz="1400" baseline="0" dirty="0" smtClean="0"/>
                        <a:t> necessary changes to academic calendar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Endorse curriculum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Updated</a:t>
                      </a:r>
                      <a:r>
                        <a:rPr lang="en-US" sz="1400" baseline="0" dirty="0" smtClean="0"/>
                        <a:t> academic calendar for year 2013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State Voc</a:t>
                      </a:r>
                      <a:r>
                        <a:rPr lang="en-US" sz="1400" b="1" baseline="0" dirty="0" smtClean="0"/>
                        <a:t> Coordinator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be appointed</a:t>
                      </a:r>
                      <a:r>
                        <a:rPr lang="en-US" sz="1400" baseline="0" dirty="0" smtClean="0"/>
                        <a:t> - </a:t>
                      </a:r>
                      <a:r>
                        <a:rPr lang="en-US" sz="1400" baseline="0" dirty="0" err="1" smtClean="0"/>
                        <a:t>Jongam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Lahkar</a:t>
                      </a:r>
                      <a:r>
                        <a:rPr lang="en-US" sz="1400" baseline="0" dirty="0" smtClean="0"/>
                        <a:t> (option)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Managing communication</a:t>
                      </a:r>
                      <a:r>
                        <a:rPr lang="en-US" sz="1400" baseline="0" dirty="0" smtClean="0"/>
                        <a:t> between different stakeholders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Project implementation and progress as per plan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Program Manager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To be appointed – Pearson</a:t>
                      </a:r>
                      <a:r>
                        <a:rPr lang="en-US" sz="1400" baseline="0" dirty="0" smtClean="0"/>
                        <a:t> Group (best option)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Program Management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Develop project</a:t>
                      </a:r>
                      <a:r>
                        <a:rPr lang="en-US" sz="1400" baseline="0" dirty="0" smtClean="0"/>
                        <a:t> plan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Manage relationships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Monitor progress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Send</a:t>
                      </a:r>
                      <a:r>
                        <a:rPr lang="en-US" sz="1400" baseline="0" dirty="0" smtClean="0"/>
                        <a:t> out updates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Project development as per plan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Implementation</a:t>
                      </a:r>
                      <a:r>
                        <a:rPr lang="en-US" sz="1400" b="1" baseline="0" dirty="0" smtClean="0"/>
                        <a:t> Partner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be appointed – </a:t>
                      </a:r>
                      <a:r>
                        <a:rPr lang="en-US" sz="1400" dirty="0" err="1" smtClean="0"/>
                        <a:t>IndiaCan</a:t>
                      </a:r>
                      <a:r>
                        <a:rPr lang="en-US" sz="1400" dirty="0" smtClean="0"/>
                        <a:t> (best</a:t>
                      </a:r>
                      <a:r>
                        <a:rPr lang="en-US" sz="1400" baseline="0" dirty="0" smtClean="0"/>
                        <a:t> option)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Workout implementation details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Hire and train trainers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Implement Project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Project implementation as per plan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219200"/>
            <a:ext cx="678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Outcome – Program team in place and mobilized by October 30,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/>
              <a:t>Curriculum Development Activities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397000"/>
          <a:ext cx="8153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617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develops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IndiaCan</a:t>
                      </a:r>
                      <a:r>
                        <a:rPr lang="en-US" dirty="0" smtClean="0"/>
                        <a:t> along with Industry Partners and SSCs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endorses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Education Boards and SSCs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Pre-requisites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r>
                        <a:rPr lang="en-US" baseline="0" dirty="0" smtClean="0"/>
                        <a:t> Hardware &amp; Networking industry partners to be selected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Curriculum developed and</a:t>
                      </a:r>
                      <a:r>
                        <a:rPr lang="en-US" baseline="0" dirty="0" smtClean="0"/>
                        <a:t> endorsed for implementation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Probable date - December</a:t>
                      </a:r>
                      <a:r>
                        <a:rPr lang="en-US" baseline="0" dirty="0" smtClean="0"/>
                        <a:t> 15, 2012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3810000"/>
            <a:ext cx="536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to be followed for Curriculum Development –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4343400"/>
          <a:ext cx="80772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990600"/>
                <a:gridCol w="1066800"/>
                <a:gridCol w="1143000"/>
                <a:gridCol w="9144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Developer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Outcome Definition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Development Partner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Endorser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IT Hardware &amp; Networking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IndiaCan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Industry Association/ State Chapter</a:t>
                      </a:r>
                      <a:r>
                        <a:rPr lang="en-US" sz="1200" baseline="0" dirty="0" smtClean="0"/>
                        <a:t> of IT SSC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Amtron</a:t>
                      </a:r>
                      <a:r>
                        <a:rPr lang="en-US" sz="1200" dirty="0" smtClean="0"/>
                        <a:t>, Industry</a:t>
                      </a:r>
                      <a:r>
                        <a:rPr lang="en-US" sz="1200" baseline="0" dirty="0" smtClean="0"/>
                        <a:t> Association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 Board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Industry Association</a:t>
                      </a:r>
                      <a:r>
                        <a:rPr lang="en-US" sz="1200" baseline="0" dirty="0" smtClean="0"/>
                        <a:t> to be formed, comprising of industry leaders in IT Hardware &amp; Networking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/>
                        <a:t>Letters to be sent to </a:t>
                      </a:r>
                      <a:r>
                        <a:rPr lang="en-US" sz="1200" baseline="0" dirty="0" err="1" smtClean="0"/>
                        <a:t>Nasscom</a:t>
                      </a:r>
                      <a:r>
                        <a:rPr lang="en-US" sz="1200" baseline="0" dirty="0" smtClean="0"/>
                        <a:t> and MHRD for Industry </a:t>
                      </a:r>
                      <a:r>
                        <a:rPr lang="en-US" sz="1200" baseline="0" dirty="0" err="1" smtClean="0"/>
                        <a:t>Asso</a:t>
                      </a:r>
                      <a:r>
                        <a:rPr lang="en-US" sz="1200" baseline="0" dirty="0" smtClean="0"/>
                        <a:t> formation, by </a:t>
                      </a:r>
                      <a:r>
                        <a:rPr lang="en-US" sz="1200" baseline="0" dirty="0" err="1" smtClean="0"/>
                        <a:t>Amtron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Retail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IndiaCan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Amtron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r>
                        <a:rPr lang="en-US" sz="1200" baseline="0" dirty="0" smtClean="0"/>
                        <a:t> Board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Development in line with requirements of SSC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Policy Issues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MHRD Policy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Required Changes in Scheme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Changes required for a stable PPP based program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2255520"/>
          <a:ext cx="914400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1"/>
                <a:gridCol w="2057400"/>
                <a:gridCol w="2438400"/>
                <a:gridCol w="2057400"/>
                <a:gridCol w="14478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 Items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Current Scheme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Required Changes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Qualitative Benefits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Quantitative Benefits (in 3 yrs)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Policy Scope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MHRD</a:t>
                      </a:r>
                      <a:r>
                        <a:rPr lang="en-US" sz="1200" baseline="0" dirty="0" smtClean="0"/>
                        <a:t> guidelines specifies NVEQF implementation in 11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and 12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only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 be amended to included 9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and 10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into 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 Reduces</a:t>
                      </a:r>
                      <a:r>
                        <a:rPr lang="en-US" sz="1200" baseline="0" dirty="0" smtClean="0"/>
                        <a:t> burden on State Government, to start program from class 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Infrastructure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MHRD guidelines are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rigid. Limited or no option available to the State to move around costs as per specific project requirements. Also, role of private player is</a:t>
                      </a:r>
                      <a:r>
                        <a:rPr lang="en-US" sz="1200" baseline="0" dirty="0" smtClean="0"/>
                        <a:t> limited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Flexibility, to move costs</a:t>
                      </a:r>
                      <a:r>
                        <a:rPr lang="en-US" sz="1200" baseline="0" dirty="0" smtClean="0"/>
                        <a:t> for purchase of new infrastructure and using existing infrastructure. Also, Private Player should be entrusted with the responsibility to put optimal infrastructure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 Private Player based on the knowledge of the local school system would place optimal</a:t>
                      </a:r>
                      <a:r>
                        <a:rPr lang="en-US" sz="1200" baseline="0" dirty="0" smtClean="0"/>
                        <a:t> infrastructure and also ensure use of existing infrastructure, thus saving costs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Being</a:t>
                      </a:r>
                      <a:r>
                        <a:rPr lang="en-US" sz="1200" baseline="0" dirty="0" smtClean="0"/>
                        <a:t> calculated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Teacher</a:t>
                      </a:r>
                      <a:r>
                        <a:rPr lang="en-US" sz="1100" b="1" baseline="0" dirty="0" smtClean="0"/>
                        <a:t> Hiring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Teachers</a:t>
                      </a:r>
                      <a:r>
                        <a:rPr lang="en-US" sz="1200" baseline="0" dirty="0" smtClean="0"/>
                        <a:t> are to be hired by government as government employees and cannot be outsourced to Private Partner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States should be allowed to hire teachers through partners and they should be employed</a:t>
                      </a:r>
                      <a:r>
                        <a:rPr lang="en-US" sz="1200" baseline="0" dirty="0" smtClean="0"/>
                        <a:t> by the Private Partner, </a:t>
                      </a:r>
                      <a:r>
                        <a:rPr lang="en-US" sz="1200" dirty="0" smtClean="0"/>
                        <a:t>as government doesn't have the capacity to hire large</a:t>
                      </a:r>
                      <a:r>
                        <a:rPr lang="en-US" sz="1200" baseline="0" dirty="0" smtClean="0"/>
                        <a:t> number of </a:t>
                      </a:r>
                      <a:r>
                        <a:rPr lang="en-US" sz="1200" dirty="0" smtClean="0"/>
                        <a:t>teachers in a specific vocation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 Private Player would</a:t>
                      </a:r>
                      <a:r>
                        <a:rPr lang="en-US" sz="1200" baseline="0" dirty="0" smtClean="0"/>
                        <a:t> hire and recruit trainers, and place them under strict quality control processes, thus improving over quality of the program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Approx Rs 25 </a:t>
                      </a:r>
                      <a:r>
                        <a:rPr lang="en-US" sz="1200" dirty="0" err="1" smtClean="0"/>
                        <a:t>Crore</a:t>
                      </a:r>
                      <a:r>
                        <a:rPr lang="en-US" sz="1200" dirty="0" smtClean="0"/>
                        <a:t> in three years 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Teacher Compensation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MHRD has fixed</a:t>
                      </a:r>
                      <a:r>
                        <a:rPr lang="en-US" sz="1200" baseline="0" dirty="0" smtClean="0"/>
                        <a:t> the compensation at Rs 25000 for teachers, without considering local differences in government schools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States should be allowed to define the compensation for the trainers,</a:t>
                      </a:r>
                      <a:r>
                        <a:rPr lang="en-US" sz="1200" baseline="0" dirty="0" smtClean="0"/>
                        <a:t> based on the average compensation provided to general education teachers in high school in the 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 Huge cost saving, that would</a:t>
                      </a:r>
                      <a:r>
                        <a:rPr lang="en-US" sz="1200" baseline="0" dirty="0" smtClean="0"/>
                        <a:t> lead to a surplus, that can be used for other activities like infrastructure development, foreign partnerships, etc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19200"/>
            <a:ext cx="8229600" cy="1447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1600" dirty="0" smtClean="0"/>
              <a:t>There is no clear mechanism for PPP, for involving reputed Vocational Education (VE) providers, nationally reputed companies and industry in general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1600" dirty="0" smtClean="0"/>
              <a:t>Public private partnership will work well if broad guidelines are formulated and flexibility given to state to implement the same with a suitable VE provider</a:t>
            </a: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Required Changes in Scheme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Changes required for a stable PPP based program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-2" y="1371600"/>
          <a:ext cx="914400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1"/>
                <a:gridCol w="2057400"/>
                <a:gridCol w="2438400"/>
                <a:gridCol w="2057400"/>
                <a:gridCol w="14478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Program Items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Current Scheme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Required Changes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Qualitative Benefits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Quantitative Benefits (in 3 yrs)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Project</a:t>
                      </a:r>
                      <a:r>
                        <a:rPr lang="en-US" sz="1100" b="1" baseline="0" dirty="0" smtClean="0"/>
                        <a:t> Mgmt. Costs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MHRD policy does not allow for any project management fees and the administration fees provided is not enough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The project management costs for such a project is around</a:t>
                      </a:r>
                      <a:r>
                        <a:rPr lang="en-US" sz="1200" baseline="0" dirty="0" smtClean="0"/>
                        <a:t> 10%</a:t>
                      </a:r>
                      <a:r>
                        <a:rPr lang="en-US" sz="1200" dirty="0" smtClean="0"/>
                        <a:t> and the current policy needs to be amended to include a separate fees for project management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 Overall quality of delivery would improve,</a:t>
                      </a:r>
                      <a:r>
                        <a:rPr lang="en-US" sz="1200" baseline="0" dirty="0" smtClean="0"/>
                        <a:t> with stronger Project Management rules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Additional Rs</a:t>
                      </a:r>
                      <a:r>
                        <a:rPr lang="en-US" sz="1200" baseline="0" dirty="0" smtClean="0"/>
                        <a:t> 9.5 </a:t>
                      </a:r>
                      <a:r>
                        <a:rPr lang="en-US" sz="1200" baseline="0" dirty="0" err="1" smtClean="0"/>
                        <a:t>Crore</a:t>
                      </a:r>
                      <a:r>
                        <a:rPr lang="en-US" sz="1200" baseline="0" dirty="0" smtClean="0"/>
                        <a:t> required, above the approximate Rs 62 </a:t>
                      </a:r>
                      <a:r>
                        <a:rPr lang="en-US" sz="1200" baseline="0" dirty="0" err="1" smtClean="0"/>
                        <a:t>Lakhs</a:t>
                      </a:r>
                      <a:r>
                        <a:rPr lang="en-US" sz="1200" baseline="0" dirty="0" smtClean="0"/>
                        <a:t> allotted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Running Costs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MHRD does not comment on who is responsible for it's provision of funding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Running costs like electricity, generator fuel etc should be accounted for in the policy as these are recurring costs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 Clarity on</a:t>
                      </a:r>
                      <a:r>
                        <a:rPr lang="en-US" sz="1200" baseline="0" dirty="0" smtClean="0"/>
                        <a:t> cost sharing necessary for fund allocation, both for the state and the Private Partner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Approx</a:t>
                      </a:r>
                      <a:r>
                        <a:rPr lang="en-US" sz="1200" baseline="0" dirty="0" smtClean="0"/>
                        <a:t> Rs 6.8 </a:t>
                      </a:r>
                      <a:r>
                        <a:rPr lang="en-US" sz="1200" baseline="0" dirty="0" err="1" smtClean="0"/>
                        <a:t>Crore</a:t>
                      </a:r>
                      <a:r>
                        <a:rPr lang="en-US" sz="1200" baseline="0" dirty="0" smtClean="0"/>
                        <a:t> required in 3 years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Curriculum</a:t>
                      </a:r>
                      <a:r>
                        <a:rPr lang="en-US" sz="1100" b="1" baseline="0" dirty="0" smtClean="0"/>
                        <a:t> Development &amp; Approval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MHRD design does not include either guidelines or funding for creation and validation of content, which is central to the program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Provision need to be made for this, as the current pilot in</a:t>
                      </a:r>
                      <a:r>
                        <a:rPr lang="en-US" sz="1200" baseline="0" dirty="0" smtClean="0"/>
                        <a:t> Assam shows that the cost can be quite 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 Better resource allocation and management from the curriculum developer with</a:t>
                      </a:r>
                      <a:r>
                        <a:rPr lang="en-US" sz="1200" baseline="0" dirty="0" smtClean="0"/>
                        <a:t> availability of allocated funds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Estimates show more</a:t>
                      </a:r>
                      <a:r>
                        <a:rPr lang="en-US" sz="1200" baseline="0" dirty="0" smtClean="0"/>
                        <a:t> than 1crore being spent on this in Assam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Absence of NOS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MHRD design requires the curriculum to be created in line with the NOS and engaging with the SSC’s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 the absence of a NOS and SSC’s the state should be allowed to proceed with setting up an industry association with a group of industries which will act as an SSC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 Faster implementation of trades that are important to</a:t>
                      </a:r>
                      <a:r>
                        <a:rPr lang="en-US" sz="1200" baseline="0" dirty="0" smtClean="0"/>
                        <a:t> specific states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5867400"/>
            <a:ext cx="8229600" cy="59436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More than </a:t>
            </a:r>
            <a:r>
              <a:rPr lang="en-US" dirty="0" smtClean="0">
                <a:solidFill>
                  <a:srgbClr val="FF0000"/>
                </a:solidFill>
              </a:rPr>
              <a:t>Rs.13 </a:t>
            </a:r>
            <a:r>
              <a:rPr lang="en-US" dirty="0" err="1" smtClean="0">
                <a:solidFill>
                  <a:srgbClr val="FF0000"/>
                </a:solidFill>
              </a:rPr>
              <a:t>Crore</a:t>
            </a:r>
            <a:r>
              <a:rPr lang="en-US" dirty="0" smtClean="0"/>
              <a:t> extra to be spent by Government in the current setup, that limits the scope of PPP.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Immediate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Review and Revise Policy</a:t>
            </a:r>
          </a:p>
          <a:p>
            <a:r>
              <a:rPr lang="en-US" sz="2000" dirty="0" smtClean="0"/>
              <a:t>Clarify Financial Model</a:t>
            </a:r>
          </a:p>
          <a:p>
            <a:r>
              <a:rPr lang="en-US" sz="2000" dirty="0" smtClean="0"/>
              <a:t>Approval to proceed with 60 schools project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Thinking Beyond the Pilot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Possible Model for Sustainability of Program in the long term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Sustainable Future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05739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Total Number of Students passing out from class 12 (level 4) = 3000 (50 per school)</a:t>
            </a:r>
          </a:p>
          <a:p>
            <a:r>
              <a:rPr lang="en-US" sz="1800" dirty="0" smtClean="0"/>
              <a:t>Approx No of Students in Retail = 1500</a:t>
            </a:r>
          </a:p>
          <a:p>
            <a:r>
              <a:rPr lang="en-US" sz="1800" dirty="0" smtClean="0"/>
              <a:t>Approx No of Students in IT H&amp;N = 1500</a:t>
            </a:r>
          </a:p>
          <a:p>
            <a:r>
              <a:rPr lang="en-US" sz="1800" dirty="0" smtClean="0"/>
              <a:t>Cost per student = Rs 27,210</a:t>
            </a:r>
          </a:p>
          <a:p>
            <a:r>
              <a:rPr lang="en-US" sz="1800" dirty="0" smtClean="0"/>
              <a:t>Partner Companies for Retail – 10 </a:t>
            </a:r>
          </a:p>
          <a:p>
            <a:r>
              <a:rPr lang="en-US" sz="1800" dirty="0" smtClean="0"/>
              <a:t>Partner Companies for IT H&amp;N – 10</a:t>
            </a:r>
          </a:p>
          <a:p>
            <a:endParaRPr lang="en-US" sz="1800" dirty="0"/>
          </a:p>
        </p:txBody>
      </p:sp>
      <p:grpSp>
        <p:nvGrpSpPr>
          <p:cNvPr id="84" name="Group 83"/>
          <p:cNvGrpSpPr/>
          <p:nvPr/>
        </p:nvGrpSpPr>
        <p:grpSpPr>
          <a:xfrm>
            <a:off x="1143000" y="4419600"/>
            <a:ext cx="3810000" cy="2362200"/>
            <a:chOff x="533400" y="4267200"/>
            <a:chExt cx="3810000" cy="2362200"/>
          </a:xfrm>
        </p:grpSpPr>
        <p:sp>
          <p:nvSpPr>
            <p:cNvPr id="4" name="Rounded Rectangle 3"/>
            <p:cNvSpPr/>
            <p:nvPr/>
          </p:nvSpPr>
          <p:spPr>
            <a:xfrm>
              <a:off x="609600" y="4419600"/>
              <a:ext cx="609600" cy="457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R1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371600" y="4419600"/>
              <a:ext cx="609600" cy="457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R2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133600" y="4419600"/>
              <a:ext cx="609600" cy="457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R3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657600" y="4419600"/>
              <a:ext cx="609600" cy="457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R10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" y="5105400"/>
              <a:ext cx="609600" cy="6858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Sponsor</a:t>
              </a:r>
            </a:p>
            <a:p>
              <a:pPr algn="ctr"/>
              <a:r>
                <a:rPr lang="en-US" sz="1000" dirty="0" smtClean="0"/>
                <a:t>150 Students</a:t>
              </a:r>
              <a:endParaRPr lang="en-US" sz="10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71600" y="5105400"/>
              <a:ext cx="609600" cy="6858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Sponsor</a:t>
              </a:r>
            </a:p>
            <a:p>
              <a:pPr algn="ctr"/>
              <a:r>
                <a:rPr lang="en-US" sz="1000" dirty="0" smtClean="0"/>
                <a:t>150 Students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133600" y="5105400"/>
              <a:ext cx="609600" cy="6858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Sponsor</a:t>
              </a:r>
            </a:p>
            <a:p>
              <a:pPr algn="ctr"/>
              <a:r>
                <a:rPr lang="en-US" sz="1000" dirty="0" smtClean="0"/>
                <a:t>150 Students</a:t>
              </a:r>
              <a:endParaRPr lang="en-US" sz="1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57600" y="5105400"/>
              <a:ext cx="609600" cy="6858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Sponsor</a:t>
              </a:r>
            </a:p>
            <a:p>
              <a:pPr algn="ctr"/>
              <a:r>
                <a:rPr lang="en-US" sz="1000" dirty="0" smtClean="0"/>
                <a:t>150 Students</a:t>
              </a:r>
              <a:endParaRPr lang="en-US" sz="10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09600" y="6019800"/>
              <a:ext cx="609600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6477" y="5943600"/>
              <a:ext cx="74892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Gets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 Ready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Employees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1600" y="6019800"/>
              <a:ext cx="609600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08477" y="5943600"/>
              <a:ext cx="74892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Gets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Ready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Employees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133600" y="6019800"/>
              <a:ext cx="609600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70477" y="5943600"/>
              <a:ext cx="74892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Gets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Ready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Employees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657600" y="6019800"/>
              <a:ext cx="609600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94477" y="5943600"/>
              <a:ext cx="74892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Gets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Ready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Employees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743200" y="4495800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----------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743200" y="526946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----------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767613" y="610766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----------</a:t>
              </a:r>
              <a:endParaRPr lang="en-US" dirty="0"/>
            </a:p>
          </p:txBody>
        </p:sp>
        <p:sp>
          <p:nvSpPr>
            <p:cNvPr id="65" name="Down Arrow 64"/>
            <p:cNvSpPr/>
            <p:nvPr/>
          </p:nvSpPr>
          <p:spPr>
            <a:xfrm>
              <a:off x="762000" y="49530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Down Arrow 66"/>
            <p:cNvSpPr/>
            <p:nvPr/>
          </p:nvSpPr>
          <p:spPr>
            <a:xfrm>
              <a:off x="3810000" y="49530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wn Arrow 67"/>
            <p:cNvSpPr/>
            <p:nvPr/>
          </p:nvSpPr>
          <p:spPr>
            <a:xfrm>
              <a:off x="3810000" y="58674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wn Arrow 70"/>
            <p:cNvSpPr/>
            <p:nvPr/>
          </p:nvSpPr>
          <p:spPr>
            <a:xfrm>
              <a:off x="1524000" y="58674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wn Arrow 72"/>
            <p:cNvSpPr/>
            <p:nvPr/>
          </p:nvSpPr>
          <p:spPr>
            <a:xfrm>
              <a:off x="2286000" y="58674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wn Arrow 73"/>
            <p:cNvSpPr/>
            <p:nvPr/>
          </p:nvSpPr>
          <p:spPr>
            <a:xfrm>
              <a:off x="2286000" y="49530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wn Arrow 74"/>
            <p:cNvSpPr/>
            <p:nvPr/>
          </p:nvSpPr>
          <p:spPr>
            <a:xfrm>
              <a:off x="1524000" y="49530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wn Arrow 75"/>
            <p:cNvSpPr/>
            <p:nvPr/>
          </p:nvSpPr>
          <p:spPr>
            <a:xfrm>
              <a:off x="762000" y="58674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33400" y="4267200"/>
              <a:ext cx="3810000" cy="23622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05400" y="4419600"/>
            <a:ext cx="3810000" cy="2362200"/>
            <a:chOff x="4876800" y="4267200"/>
            <a:chExt cx="3810000" cy="2362200"/>
          </a:xfrm>
        </p:grpSpPr>
        <p:sp>
          <p:nvSpPr>
            <p:cNvPr id="8" name="Rounded Rectangle 7"/>
            <p:cNvSpPr/>
            <p:nvPr/>
          </p:nvSpPr>
          <p:spPr>
            <a:xfrm>
              <a:off x="4953000" y="4419600"/>
              <a:ext cx="609600" cy="4572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IT1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715000" y="4419600"/>
              <a:ext cx="609600" cy="4572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IT2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477000" y="4419600"/>
              <a:ext cx="609600" cy="4572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IT3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924800" y="4419600"/>
              <a:ext cx="685800" cy="4572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IT10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953000" y="5105400"/>
              <a:ext cx="609600" cy="6858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Sponsor</a:t>
              </a:r>
            </a:p>
            <a:p>
              <a:pPr algn="ctr"/>
              <a:r>
                <a:rPr lang="en-US" sz="1000" dirty="0" smtClean="0"/>
                <a:t>150 Students</a:t>
              </a:r>
              <a:endParaRPr lang="en-US" sz="10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15000" y="5105400"/>
              <a:ext cx="609600" cy="6858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Sponsor</a:t>
              </a:r>
            </a:p>
            <a:p>
              <a:pPr algn="ctr"/>
              <a:r>
                <a:rPr lang="en-US" sz="1000" dirty="0" smtClean="0"/>
                <a:t>150 Students</a:t>
              </a:r>
              <a:endParaRPr lang="en-US" sz="10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477000" y="5105400"/>
              <a:ext cx="609600" cy="6858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Sponsor</a:t>
              </a:r>
            </a:p>
            <a:p>
              <a:pPr algn="ctr"/>
              <a:r>
                <a:rPr lang="en-US" sz="1000" dirty="0" smtClean="0"/>
                <a:t>150 Students</a:t>
              </a:r>
              <a:endParaRPr lang="en-US" sz="10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001000" y="5105400"/>
              <a:ext cx="609600" cy="6858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Sponsor</a:t>
              </a:r>
            </a:p>
            <a:p>
              <a:pPr algn="ctr"/>
              <a:r>
                <a:rPr lang="en-US" sz="1000" dirty="0" smtClean="0"/>
                <a:t>150 Students</a:t>
              </a:r>
              <a:endParaRPr lang="en-US" sz="1000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4953000" y="6019800"/>
              <a:ext cx="609600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89877" y="5943600"/>
              <a:ext cx="74892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Gets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Ready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Employees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715000" y="6019800"/>
              <a:ext cx="609600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51877" y="5943600"/>
              <a:ext cx="74892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Gets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Ready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Employees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6477000" y="6019800"/>
              <a:ext cx="609600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413877" y="5943600"/>
              <a:ext cx="74892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Gets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Ready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Employees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8001000" y="6019800"/>
              <a:ext cx="609600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37877" y="5943600"/>
              <a:ext cx="74892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Gets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Ready 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Employees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086600" y="6096000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----------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086600" y="5269468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----------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34813" y="4495800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----------</a:t>
              </a:r>
              <a:endParaRPr lang="en-US" dirty="0"/>
            </a:p>
          </p:txBody>
        </p:sp>
        <p:sp>
          <p:nvSpPr>
            <p:cNvPr id="66" name="Down Arrow 65"/>
            <p:cNvSpPr/>
            <p:nvPr/>
          </p:nvSpPr>
          <p:spPr>
            <a:xfrm>
              <a:off x="5105400" y="49530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wn Arrow 68"/>
            <p:cNvSpPr/>
            <p:nvPr/>
          </p:nvSpPr>
          <p:spPr>
            <a:xfrm>
              <a:off x="6629400" y="58674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wn Arrow 69"/>
            <p:cNvSpPr/>
            <p:nvPr/>
          </p:nvSpPr>
          <p:spPr>
            <a:xfrm>
              <a:off x="5867400" y="58674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wn Arrow 71"/>
            <p:cNvSpPr/>
            <p:nvPr/>
          </p:nvSpPr>
          <p:spPr>
            <a:xfrm>
              <a:off x="5105400" y="58674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wn Arrow 76"/>
            <p:cNvSpPr/>
            <p:nvPr/>
          </p:nvSpPr>
          <p:spPr>
            <a:xfrm>
              <a:off x="5867400" y="49530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wn Arrow 77"/>
            <p:cNvSpPr/>
            <p:nvPr/>
          </p:nvSpPr>
          <p:spPr>
            <a:xfrm>
              <a:off x="6629400" y="49530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wn Arrow 78"/>
            <p:cNvSpPr/>
            <p:nvPr/>
          </p:nvSpPr>
          <p:spPr>
            <a:xfrm>
              <a:off x="8153400" y="49530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wn Arrow 79"/>
            <p:cNvSpPr/>
            <p:nvPr/>
          </p:nvSpPr>
          <p:spPr>
            <a:xfrm>
              <a:off x="8153400" y="5867400"/>
              <a:ext cx="304800" cy="76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876800" y="4267200"/>
              <a:ext cx="3810000" cy="23622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533400" y="3352800"/>
            <a:ext cx="8382000" cy="9848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Proposed Model </a:t>
            </a:r>
          </a:p>
          <a:p>
            <a:r>
              <a:rPr lang="en-US" sz="1400" dirty="0" smtClean="0"/>
              <a:t>Partner company bears the cost for training a certain number of students, and in return get trained candidates, employable from the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day. Thus model becomes sustainable, with the Government freed of the responsibilities of continuously investing in training.</a:t>
            </a:r>
            <a:endParaRPr lang="en-US" sz="1400" dirty="0"/>
          </a:p>
        </p:txBody>
      </p:sp>
      <p:sp>
        <p:nvSpPr>
          <p:cNvPr id="86" name="Right Arrow 85"/>
          <p:cNvSpPr/>
          <p:nvPr/>
        </p:nvSpPr>
        <p:spPr>
          <a:xfrm>
            <a:off x="228600" y="4572000"/>
            <a:ext cx="838200" cy="457200"/>
          </a:xfrm>
          <a:prstGeom prst="rightArrow">
            <a:avLst>
              <a:gd name="adj1" fmla="val 83333"/>
              <a:gd name="adj2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88" name="Right Arrow 87"/>
          <p:cNvSpPr/>
          <p:nvPr/>
        </p:nvSpPr>
        <p:spPr>
          <a:xfrm>
            <a:off x="228600" y="5257800"/>
            <a:ext cx="838200" cy="685800"/>
          </a:xfrm>
          <a:prstGeom prst="rightArrow">
            <a:avLst>
              <a:gd name="adj1" fmla="val 83333"/>
              <a:gd name="adj2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Arrow 88"/>
          <p:cNvSpPr/>
          <p:nvPr/>
        </p:nvSpPr>
        <p:spPr>
          <a:xfrm>
            <a:off x="228600" y="6172200"/>
            <a:ext cx="838200" cy="457200"/>
          </a:xfrm>
          <a:prstGeom prst="rightArrow">
            <a:avLst>
              <a:gd name="adj1" fmla="val 83333"/>
              <a:gd name="adj2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152400" y="4648200"/>
            <a:ext cx="878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Companies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2400" y="5297269"/>
            <a:ext cx="712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Pays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Training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Costs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52400" y="6167735"/>
            <a:ext cx="947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Employable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Employees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Table of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Learning’s from the 10 School Precursor to NVEQF</a:t>
            </a:r>
            <a:endParaRPr lang="en-US" sz="2000" dirty="0" smtClean="0"/>
          </a:p>
          <a:p>
            <a:pPr lvl="1"/>
            <a:r>
              <a:rPr lang="en-US" sz="2000" dirty="0" smtClean="0"/>
              <a:t>Key Challenges</a:t>
            </a:r>
          </a:p>
          <a:p>
            <a:pPr lvl="1"/>
            <a:r>
              <a:rPr lang="en-US" sz="2000" dirty="0" smtClean="0"/>
              <a:t>Assam  NVEQF Pilot Model</a:t>
            </a:r>
          </a:p>
          <a:p>
            <a:pPr lvl="1"/>
            <a:r>
              <a:rPr lang="en-US" sz="2000" dirty="0" smtClean="0"/>
              <a:t>Assam Pilot Requirements for 10 Schools</a:t>
            </a:r>
          </a:p>
          <a:p>
            <a:pPr lvl="1"/>
            <a:r>
              <a:rPr lang="en-US" sz="2000" dirty="0" smtClean="0"/>
              <a:t>The Public Private Partnership</a:t>
            </a:r>
          </a:p>
          <a:p>
            <a:r>
              <a:rPr lang="en-US" sz="2400" dirty="0" smtClean="0"/>
              <a:t>Preparing for 60 schools</a:t>
            </a:r>
          </a:p>
          <a:p>
            <a:pPr lvl="1"/>
            <a:r>
              <a:rPr lang="en-US" sz="2000" dirty="0" smtClean="0"/>
              <a:t>The Road Ahead</a:t>
            </a:r>
          </a:p>
          <a:p>
            <a:pPr lvl="1"/>
            <a:r>
              <a:rPr lang="en-US" sz="2000" dirty="0" smtClean="0"/>
              <a:t>Curriculum Development Activities</a:t>
            </a:r>
          </a:p>
          <a:p>
            <a:pPr lvl="1"/>
            <a:r>
              <a:rPr lang="en-US" sz="2000" dirty="0" smtClean="0"/>
              <a:t>Team Building Activities</a:t>
            </a:r>
          </a:p>
          <a:p>
            <a:r>
              <a:rPr lang="en-US" sz="2400" dirty="0" smtClean="0"/>
              <a:t>Policy Issues</a:t>
            </a:r>
          </a:p>
          <a:p>
            <a:r>
              <a:rPr lang="en-US" sz="2400" dirty="0" smtClean="0"/>
              <a:t>Immediate Next Steps</a:t>
            </a:r>
          </a:p>
          <a:p>
            <a:r>
              <a:rPr lang="en-US" sz="2400" dirty="0" smtClean="0"/>
              <a:t>Thinking Beyond the Pilot</a:t>
            </a:r>
          </a:p>
          <a:p>
            <a:r>
              <a:rPr lang="en-US" sz="2400" dirty="0" smtClean="0"/>
              <a:t>Appendix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Optimization Models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b="0" dirty="0" smtClean="0"/>
              <a:t>Reusing existing infrastructure in Assam like using existing ICT labs and 2 classrooms</a:t>
            </a:r>
          </a:p>
          <a:p>
            <a:endParaRPr lang="en-US" dirty="0"/>
          </a:p>
        </p:txBody>
      </p:sp>
      <p:pic>
        <p:nvPicPr>
          <p:cNvPr id="11" name="Content Placeholder 10" descr="Gopal boro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35448"/>
            <a:ext cx="4040188" cy="30301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Possible Options for Optimization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Infrastructure</a:t>
            </a:r>
            <a:endParaRPr lang="en-US" sz="2000" dirty="0"/>
          </a:p>
        </p:txBody>
      </p:sp>
      <p:pic>
        <p:nvPicPr>
          <p:cNvPr id="1026" name="Picture 2" descr="C:\Users\ulambsh\AppData\Local\Microsoft\Windows\Temporary Internet Files\Content.Outlook\EG323E5B\photo (2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634853"/>
            <a:ext cx="4041775" cy="30313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Possible Options for Cost reduction and improving quality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762000" y="1524000"/>
            <a:ext cx="7620000" cy="457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By optimizing the number of Teachers and Vocational Coordinators hired per school, significant amount of cost savings can be envisaged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62000" y="6400800"/>
            <a:ext cx="7620000" cy="381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Costs can be further optimized by building flexibility into remuneration structure for teachers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33601"/>
            <a:ext cx="8153400" cy="3428999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Scheme estimates costs for trainers, vocational coordinators and support staff at Rs. 767,400,000, whereas private partner can provide people costs at Rs. 536,496,000; Cost savings of Rs. 230,904,000</a:t>
            </a:r>
          </a:p>
          <a:p>
            <a:r>
              <a:rPr lang="en-US" sz="2000" dirty="0" smtClean="0"/>
              <a:t>Scheme estimates travel, ………at Rs. 158,400,000, whereas private partner estimate is at Rs. 63,999,000; Cost savings of Rs. 94,401,000</a:t>
            </a:r>
          </a:p>
          <a:p>
            <a:r>
              <a:rPr lang="en-US" sz="2000" dirty="0" smtClean="0"/>
              <a:t>Teacher training as per scheme is mandated to be done through PSSCIVE, where private provider costs are higher to provide better quality of training by Rs. 5,086,400</a:t>
            </a:r>
          </a:p>
          <a:p>
            <a:r>
              <a:rPr lang="en-US" sz="2000" dirty="0" smtClean="0"/>
              <a:t>Books costs as per scheme is fairly low at Rs. 300 per student for one year, whereas private partner books cost (IT – </a:t>
            </a:r>
            <a:r>
              <a:rPr lang="en-US" sz="2000" dirty="0" err="1" smtClean="0"/>
              <a:t>Comptia</a:t>
            </a:r>
            <a:r>
              <a:rPr lang="en-US" sz="2000" dirty="0" smtClean="0"/>
              <a:t>; English etc.) is higher at Rs. 1500 per student.</a:t>
            </a:r>
          </a:p>
          <a:p>
            <a:r>
              <a:rPr lang="en-US" sz="2000" dirty="0" smtClean="0"/>
              <a:t>Scheme doesn’t have certification costs and project management costs is also low at 5.5% only compared to 10%-13%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219200" y="5791200"/>
            <a:ext cx="6172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Total Cost Savings = 1,077,229,892 – 943,598,049 = 133,631,844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Learning’s from the 10 School Precursor to NVEQF Pilot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Key Challenges</a:t>
            </a: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Mitigation Plan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1600" dirty="0" smtClean="0"/>
              <a:t>Curriculum approval delays</a:t>
            </a:r>
          </a:p>
          <a:p>
            <a:r>
              <a:rPr lang="en-US" sz="1600" dirty="0" smtClean="0"/>
              <a:t>Infrastructure set up delays</a:t>
            </a:r>
          </a:p>
          <a:p>
            <a:r>
              <a:rPr lang="en-US" sz="1600" dirty="0" smtClean="0">
                <a:solidFill>
                  <a:srgbClr val="003300"/>
                </a:solidFill>
              </a:rPr>
              <a:t>Completion of course within specific timeframe</a:t>
            </a:r>
          </a:p>
          <a:p>
            <a:r>
              <a:rPr lang="en-US" sz="1600" dirty="0" smtClean="0"/>
              <a:t>Low student attendance in some schools </a:t>
            </a:r>
          </a:p>
          <a:p>
            <a:r>
              <a:rPr lang="en-US" sz="1600" dirty="0" smtClean="0"/>
              <a:t>Low student turnover due to holidays</a:t>
            </a:r>
          </a:p>
          <a:p>
            <a:r>
              <a:rPr lang="en-US" sz="1600" dirty="0" smtClean="0"/>
              <a:t>Push back from school principals due to social concerns</a:t>
            </a:r>
          </a:p>
          <a:p>
            <a:r>
              <a:rPr lang="en-US" sz="1600" dirty="0" smtClean="0"/>
              <a:t>Trainer attrition and quality maintenance</a:t>
            </a:r>
          </a:p>
          <a:p>
            <a:r>
              <a:rPr lang="en-US" sz="1600" dirty="0" smtClean="0"/>
              <a:t>Budget overshoot</a:t>
            </a:r>
          </a:p>
          <a:p>
            <a:r>
              <a:rPr lang="en-US" sz="1600" dirty="0" smtClean="0"/>
              <a:t>Student connects and parents connect has to be done several times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Continuous interaction with the Sector Skill Councils and respective state authorities, for curriculum development </a:t>
            </a:r>
          </a:p>
          <a:p>
            <a:r>
              <a:rPr lang="en-US" sz="6400" dirty="0" smtClean="0"/>
              <a:t>Conducting classes during holidays and vacations </a:t>
            </a:r>
          </a:p>
          <a:p>
            <a:r>
              <a:rPr lang="en-US" sz="6400" dirty="0" smtClean="0"/>
              <a:t>Continuous counseling of students and their parents, helping keep motivation levels high</a:t>
            </a:r>
          </a:p>
          <a:p>
            <a:r>
              <a:rPr lang="en-US" sz="6400" dirty="0" smtClean="0"/>
              <a:t>Helping schools authorities with other school related functions, thus keeping the principals and teachers motivated</a:t>
            </a:r>
          </a:p>
          <a:p>
            <a:r>
              <a:rPr lang="en-US" sz="6400" dirty="0" smtClean="0"/>
              <a:t>Maintenance of a bench of trained trainers </a:t>
            </a:r>
          </a:p>
          <a:p>
            <a:r>
              <a:rPr lang="en-US" sz="6400" dirty="0" smtClean="0"/>
              <a:t>Helping the state authorities develop a detailed project plan, underlining the responsibility sharing model</a:t>
            </a:r>
          </a:p>
          <a:p>
            <a:r>
              <a:rPr lang="en-US" sz="6400" dirty="0" smtClean="0"/>
              <a:t>Identified innovative ways to motivate and connect with students and parents.</a:t>
            </a:r>
          </a:p>
          <a:p>
            <a:endParaRPr lang="en-US" sz="6400" dirty="0" smtClean="0"/>
          </a:p>
          <a:p>
            <a:endParaRPr lang="en-US" sz="64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Assam NVEQF Pilot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Scope – 60 School NVEQF Pilot</a:t>
            </a:r>
          </a:p>
          <a:p>
            <a:r>
              <a:rPr lang="en-US" sz="2400" dirty="0" smtClean="0"/>
              <a:t>Duration – 3 years (2013 – 2016)</a:t>
            </a:r>
          </a:p>
          <a:p>
            <a:r>
              <a:rPr lang="en-US" sz="2400" dirty="0" smtClean="0"/>
              <a:t>Classes – IX, X, XI, XII (NVEQF Levels – 1 to 4)</a:t>
            </a:r>
          </a:p>
          <a:p>
            <a:r>
              <a:rPr lang="en-US" sz="2400" dirty="0" smtClean="0"/>
              <a:t>Trades – Retail and IT Hardware &amp; Networking</a:t>
            </a:r>
          </a:p>
          <a:p>
            <a:r>
              <a:rPr lang="en-US" sz="2400" dirty="0" smtClean="0"/>
              <a:t>Funding – MHRD funded with state government support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Assam Pilot Requirements for 60 Schools</a:t>
            </a:r>
            <a:br>
              <a:rPr lang="en-US" sz="3200" dirty="0" smtClean="0"/>
            </a:br>
            <a:r>
              <a:rPr lang="en-US" sz="2000" dirty="0" smtClean="0"/>
              <a:t>As Per MHRD Guidelines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 vert="horz">
            <a:normAutofit/>
          </a:bodyPr>
          <a:lstStyle/>
          <a:p>
            <a:pPr>
              <a:lnSpc>
                <a:spcPct val="80000"/>
              </a:lnSpc>
              <a:buSzPct val="76000"/>
              <a:buFont typeface="Wingdings 3"/>
            </a:pPr>
            <a:endParaRPr lang="en-US" sz="1900" dirty="0" smtClean="0">
              <a:cs typeface="Arial" pitchFamily="34" charset="0"/>
            </a:endParaRPr>
          </a:p>
          <a:p>
            <a:pPr>
              <a:lnSpc>
                <a:spcPct val="80000"/>
              </a:lnSpc>
              <a:buSzPct val="76000"/>
              <a:buNone/>
            </a:pPr>
            <a:endParaRPr lang="en-US" sz="2300" dirty="0" smtClean="0">
              <a:cs typeface="Arial" pitchFamily="34" charset="0"/>
            </a:endParaRPr>
          </a:p>
          <a:p>
            <a:pPr>
              <a:lnSpc>
                <a:spcPct val="80000"/>
              </a:lnSpc>
              <a:buSzPct val="76000"/>
              <a:buFont typeface="Wingdings 3"/>
            </a:pPr>
            <a:endParaRPr lang="en-US" sz="23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lnSpc>
                <a:spcPct val="80000"/>
              </a:lnSpc>
              <a:buSzPct val="76000"/>
              <a:buFont typeface="Wingdings 3"/>
              <a:buNone/>
            </a:pP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  <a:buSzPct val="76000"/>
              <a:buFont typeface="Wingdings 3"/>
            </a:pPr>
            <a:endParaRPr lang="en-US" sz="2300" dirty="0">
              <a:latin typeface="Microsoft Sans Serif" pitchFamily="34" charset="0"/>
              <a:cs typeface="Microsoft Sans Serif" pitchFamily="34" charset="0"/>
            </a:endParaRPr>
          </a:p>
          <a:p>
            <a:pPr>
              <a:lnSpc>
                <a:spcPct val="80000"/>
              </a:lnSpc>
              <a:buSzPct val="76000"/>
              <a:buFont typeface="Wingdings 3"/>
            </a:pPr>
            <a:endParaRPr lang="en-US" sz="2300" dirty="0">
              <a:latin typeface="Microsoft Sans Serif" pitchFamily="34" charset="0"/>
              <a:cs typeface="Microsoft Sans Serif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676400"/>
          <a:ext cx="7162800" cy="4270248"/>
        </p:xfrm>
        <a:graphic>
          <a:graphicData uri="http://schemas.openxmlformats.org/drawingml/2006/table">
            <a:tbl>
              <a:tblPr/>
              <a:tblGrid>
                <a:gridCol w="5298048"/>
                <a:gridCol w="1864752"/>
              </a:tblGrid>
              <a:tr h="4287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Nature of Expense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Estimates (as per MHRD guidelines)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Number of schools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Number of VE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Trades per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school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Number of classes with VE (IX till XII)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Number of students per Vocational course per class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Number of students per Class in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 (total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of 2 trades)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number of students in VE per school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Number of VE Teachers per class per school for both courses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number of VE Teachers per school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number of VE teachers for all schools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number of VE teachers including Backup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Number of lab assistants per school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Number of Vocational Coordinators per school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number of Vocational coordinators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number of counselors + industry connect for project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Number of Project managers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Time period of project (in years)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number of students in VE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12,000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Master/Expert Vocational Education Teacher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8" marR="5921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62000" y="6172200"/>
            <a:ext cx="7620000" cy="381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 provision for soft-skills trainer in the MHRD scheme guidelines, that forms the most critical component of such a school based project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Assam Pilot Model</a:t>
            </a:r>
            <a:br>
              <a:rPr lang="en-US" sz="3200" dirty="0" smtClean="0"/>
            </a:br>
            <a:r>
              <a:rPr lang="en-US" sz="2000" dirty="0" smtClean="0"/>
              <a:t>As per MHRD Guidelines</a:t>
            </a:r>
            <a:endParaRPr lang="en-US" sz="32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Government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2174875"/>
            <a:ext cx="4040188" cy="3768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 Selection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 Mobilization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Infrastructure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 Administration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smtClean="0"/>
              <a:t>Teacher Hiring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smtClean="0"/>
              <a:t>Teacher Salary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smtClean="0"/>
              <a:t>Teacher Training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/>
              <a:t>Course and Curriculum Design and Development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Vocational Coordinators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Other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Partner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645025" y="2174875"/>
            <a:ext cx="4041775" cy="3768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Management (only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limited cost at 5.5%)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Other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The Public Private Partnership</a:t>
            </a:r>
            <a:br>
              <a:rPr lang="en-US" sz="3200" dirty="0" smtClean="0"/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The Proposed Model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Government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006725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School Selection</a:t>
            </a:r>
            <a:endParaRPr lang="en-US" sz="1600" dirty="0" smtClean="0"/>
          </a:p>
          <a:p>
            <a:r>
              <a:rPr lang="en-US" sz="2000" dirty="0" smtClean="0"/>
              <a:t>Communication with Students, Parents, principals and School Administration</a:t>
            </a:r>
          </a:p>
          <a:p>
            <a:r>
              <a:rPr lang="en-US" sz="2000" dirty="0" smtClean="0"/>
              <a:t>Infrastructure </a:t>
            </a:r>
          </a:p>
          <a:p>
            <a:r>
              <a:rPr lang="en-US" sz="2000" dirty="0" smtClean="0"/>
              <a:t>Certification (SEBA and Industry)</a:t>
            </a:r>
          </a:p>
          <a:p>
            <a:r>
              <a:rPr lang="en-US" sz="2000" dirty="0" smtClean="0"/>
              <a:t>Assessments</a:t>
            </a:r>
          </a:p>
          <a:p>
            <a:r>
              <a:rPr lang="en-US" sz="2000" dirty="0" smtClean="0"/>
              <a:t>Industry Association creation and interface</a:t>
            </a:r>
          </a:p>
          <a:p>
            <a:r>
              <a:rPr lang="en-US" sz="2000" dirty="0" smtClean="0"/>
              <a:t>Any Other 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Partner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006725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Teacher Hiring</a:t>
            </a:r>
          </a:p>
          <a:p>
            <a:r>
              <a:rPr lang="en-US" sz="2000" dirty="0" smtClean="0"/>
              <a:t>Teacher Salary </a:t>
            </a:r>
          </a:p>
          <a:p>
            <a:r>
              <a:rPr lang="en-US" sz="2000" dirty="0" smtClean="0"/>
              <a:t>Teacher Training</a:t>
            </a:r>
          </a:p>
          <a:p>
            <a:r>
              <a:rPr lang="en-US" sz="2000" dirty="0" smtClean="0"/>
              <a:t>Delivery of skills to students</a:t>
            </a:r>
          </a:p>
          <a:p>
            <a:r>
              <a:rPr lang="en-US" sz="2000" dirty="0" smtClean="0"/>
              <a:t>Vocational Coordinators</a:t>
            </a:r>
          </a:p>
          <a:p>
            <a:r>
              <a:rPr lang="en-US" sz="2000" dirty="0" smtClean="0"/>
              <a:t>Course &amp;Curriculum development</a:t>
            </a:r>
          </a:p>
          <a:p>
            <a:r>
              <a:rPr lang="en-US" sz="2000" dirty="0" smtClean="0"/>
              <a:t>Assessment design and delivery </a:t>
            </a:r>
          </a:p>
          <a:p>
            <a:r>
              <a:rPr lang="en-US" sz="2000" dirty="0" smtClean="0"/>
              <a:t>Project Management</a:t>
            </a:r>
          </a:p>
          <a:p>
            <a:r>
              <a:rPr lang="en-US" sz="2000" dirty="0" smtClean="0"/>
              <a:t>Any Other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5257800"/>
            <a:ext cx="822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Industry Partnerships for Employment</a:t>
            </a:r>
            <a:endParaRPr lang="en-US" sz="2400" dirty="0"/>
          </a:p>
        </p:txBody>
      </p:sp>
      <p:sp>
        <p:nvSpPr>
          <p:cNvPr id="14" name="Hexagon 13"/>
          <p:cNvSpPr/>
          <p:nvPr/>
        </p:nvSpPr>
        <p:spPr>
          <a:xfrm>
            <a:off x="762000" y="5867400"/>
            <a:ext cx="7620000" cy="838200"/>
          </a:xfrm>
          <a:prstGeom prst="hex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 per the proposed PPP model, the Private Partner would take up most of the day to day operational activities, and the Government would pay them for their services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Preparing for 60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The Road Forward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</TotalTime>
  <Words>2203</Words>
  <Application>Microsoft Office PowerPoint</Application>
  <PresentationFormat>On-screen Show (4:3)</PresentationFormat>
  <Paragraphs>413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Assam Pilot Project</vt:lpstr>
      <vt:lpstr>Table of Content</vt:lpstr>
      <vt:lpstr>Learning’s from the 10 School Precursor to NVEQF Pilot</vt:lpstr>
      <vt:lpstr>Key Challenges</vt:lpstr>
      <vt:lpstr>Assam NVEQF Pilot </vt:lpstr>
      <vt:lpstr>Assam Pilot Requirements for 60 Schools As Per MHRD Guidelines</vt:lpstr>
      <vt:lpstr>Assam Pilot Model As per MHRD Guidelines</vt:lpstr>
      <vt:lpstr>The Public Private Partnership The Proposed Model</vt:lpstr>
      <vt:lpstr>Preparing for 60 Schools</vt:lpstr>
      <vt:lpstr>The Road Ahead</vt:lpstr>
      <vt:lpstr>The Road Ahead</vt:lpstr>
      <vt:lpstr>Team Building Activities</vt:lpstr>
      <vt:lpstr>Curriculum Development Activities</vt:lpstr>
      <vt:lpstr>Policy Issues</vt:lpstr>
      <vt:lpstr>Required Changes in Scheme Changes required for a stable PPP based program</vt:lpstr>
      <vt:lpstr>Required Changes in Scheme Changes required for a stable PPP based program</vt:lpstr>
      <vt:lpstr>Immediate Next Steps</vt:lpstr>
      <vt:lpstr>Thinking Beyond the Pilot</vt:lpstr>
      <vt:lpstr>Sustainable Future Model</vt:lpstr>
      <vt:lpstr>Appendix</vt:lpstr>
      <vt:lpstr>Possible Options for Optimization Infrastructure</vt:lpstr>
      <vt:lpstr>Possible Options for Cost reduction and improving quality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NVEQF Discussion</dc:title>
  <dc:creator>ulambsh</dc:creator>
  <cp:lastModifiedBy>Jongam</cp:lastModifiedBy>
  <cp:revision>251</cp:revision>
  <dcterms:created xsi:type="dcterms:W3CDTF">2012-10-07T16:12:54Z</dcterms:created>
  <dcterms:modified xsi:type="dcterms:W3CDTF">2012-10-28T18:02:11Z</dcterms:modified>
</cp:coreProperties>
</file>