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273" r:id="rId2"/>
    <p:sldId id="329" r:id="rId3"/>
    <p:sldId id="393" r:id="rId4"/>
    <p:sldId id="394" r:id="rId5"/>
    <p:sldId id="395" r:id="rId6"/>
    <p:sldId id="396" r:id="rId7"/>
    <p:sldId id="389" r:id="rId8"/>
    <p:sldId id="400" r:id="rId9"/>
    <p:sldId id="401" r:id="rId10"/>
    <p:sldId id="377" r:id="rId11"/>
    <p:sldId id="397" r:id="rId12"/>
    <p:sldId id="398" r:id="rId13"/>
    <p:sldId id="399" r:id="rId14"/>
    <p:sldId id="355" r:id="rId15"/>
    <p:sldId id="387" r:id="rId16"/>
    <p:sldId id="392" r:id="rId17"/>
  </p:sldIdLst>
  <p:sldSz cx="12241213" cy="6840538"/>
  <p:notesSz cx="6858000" cy="9144000"/>
  <p:defaultTextStyle>
    <a:defPPr>
      <a:defRPr lang="en-US"/>
    </a:defPPr>
    <a:lvl1pPr marL="0" algn="l" defTabSz="5870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091" algn="l" defTabSz="5870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4181" algn="l" defTabSz="5870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1272" algn="l" defTabSz="5870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48362" algn="l" defTabSz="5870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5453" algn="l" defTabSz="5870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2543" algn="l" defTabSz="5870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09634" algn="l" defTabSz="5870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696724" algn="l" defTabSz="5870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55">
          <p15:clr>
            <a:srgbClr val="A4A3A4"/>
          </p15:clr>
        </p15:guide>
        <p15:guide id="2" pos="3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0F32"/>
    <a:srgbClr val="BB112E"/>
    <a:srgbClr val="540B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31" autoAdjust="0"/>
    <p:restoredTop sz="99223" autoAdjust="0"/>
  </p:normalViewPr>
  <p:slideViewPr>
    <p:cSldViewPr snapToGrid="0" snapToObjects="1">
      <p:cViewPr>
        <p:scale>
          <a:sx n="75" d="100"/>
          <a:sy n="75" d="100"/>
        </p:scale>
        <p:origin x="-660" y="-48"/>
      </p:cViewPr>
      <p:guideLst>
        <p:guide orient="horz" pos="2155"/>
        <p:guide pos="38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189B5F-A50B-40B7-BC02-861B76A134CB}" type="doc">
      <dgm:prSet loTypeId="urn:microsoft.com/office/officeart/2005/8/layout/bProcess4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848909A-F0A1-4CA2-85AD-9DB1E42D2A8F}">
      <dgm:prSet phldrT="[Text]" custT="1"/>
      <dgm:spPr/>
      <dgm:t>
        <a:bodyPr anchor="ctr"/>
        <a:lstStyle/>
        <a:p>
          <a:r>
            <a:rPr lang="en-US" sz="1800" b="1" dirty="0">
              <a:solidFill>
                <a:schemeClr val="accent2">
                  <a:lumMod val="75000"/>
                </a:schemeClr>
              </a:solidFill>
            </a:rPr>
            <a:t>1</a:t>
          </a:r>
        </a:p>
        <a:p>
          <a:r>
            <a:rPr lang="en-US" sz="1200" b="1" dirty="0">
              <a:solidFill>
                <a:schemeClr val="accent2">
                  <a:lumMod val="75000"/>
                </a:schemeClr>
              </a:solidFill>
            </a:rPr>
            <a:t>Accounting Transaction Upload/Creation</a:t>
          </a:r>
        </a:p>
      </dgm:t>
    </dgm:pt>
    <dgm:pt modelId="{24B0D9E4-E4BD-4E6B-88D1-1BE518297177}" type="parTrans" cxnId="{3EDC282B-3521-472D-B202-1F00F903FB18}">
      <dgm:prSet/>
      <dgm:spPr/>
      <dgm:t>
        <a:bodyPr/>
        <a:lstStyle/>
        <a:p>
          <a:endParaRPr lang="en-US" sz="1400">
            <a:solidFill>
              <a:schemeClr val="accent2">
                <a:lumMod val="75000"/>
              </a:schemeClr>
            </a:solidFill>
          </a:endParaRPr>
        </a:p>
      </dgm:t>
    </dgm:pt>
    <dgm:pt modelId="{58957D52-BFAC-410E-9F59-39A940B9F812}" type="sibTrans" cxnId="{3EDC282B-3521-472D-B202-1F00F903FB18}">
      <dgm:prSet/>
      <dgm:spPr/>
      <dgm:t>
        <a:bodyPr/>
        <a:lstStyle/>
        <a:p>
          <a:endParaRPr lang="en-US" sz="1200" b="1">
            <a:solidFill>
              <a:schemeClr val="accent2">
                <a:lumMod val="75000"/>
              </a:schemeClr>
            </a:solidFill>
          </a:endParaRPr>
        </a:p>
      </dgm:t>
    </dgm:pt>
    <dgm:pt modelId="{5689120F-5E78-4B2C-941A-512E1F7000D0}">
      <dgm:prSet phldrT="[Text]" custT="1"/>
      <dgm:spPr/>
      <dgm:t>
        <a:bodyPr anchor="ctr"/>
        <a:lstStyle/>
        <a:p>
          <a:r>
            <a:rPr lang="en-US" sz="1800" b="1" dirty="0">
              <a:solidFill>
                <a:schemeClr val="accent2">
                  <a:lumMod val="75000"/>
                </a:schemeClr>
              </a:solidFill>
            </a:rPr>
            <a:t>2</a:t>
          </a:r>
        </a:p>
        <a:p>
          <a:r>
            <a:rPr lang="en-US" sz="1200" b="1" dirty="0">
              <a:solidFill>
                <a:schemeClr val="accent2">
                  <a:lumMod val="75000"/>
                </a:schemeClr>
              </a:solidFill>
            </a:rPr>
            <a:t>Categorization of Sales/Purchase Invoice</a:t>
          </a:r>
        </a:p>
      </dgm:t>
    </dgm:pt>
    <dgm:pt modelId="{0B897E8E-1A5E-4FBF-BCBC-4BF26C8B2D8D}" type="parTrans" cxnId="{E13D8F7B-E4A1-4CFB-8A59-15334EBB50EB}">
      <dgm:prSet/>
      <dgm:spPr/>
      <dgm:t>
        <a:bodyPr/>
        <a:lstStyle/>
        <a:p>
          <a:endParaRPr lang="en-US" sz="1400">
            <a:solidFill>
              <a:schemeClr val="accent2">
                <a:lumMod val="75000"/>
              </a:schemeClr>
            </a:solidFill>
          </a:endParaRPr>
        </a:p>
      </dgm:t>
    </dgm:pt>
    <dgm:pt modelId="{85D9935A-A71A-43B0-822A-CC1C4C2F68F8}" type="sibTrans" cxnId="{E13D8F7B-E4A1-4CFB-8A59-15334EBB50EB}">
      <dgm:prSet/>
      <dgm:spPr/>
      <dgm:t>
        <a:bodyPr/>
        <a:lstStyle/>
        <a:p>
          <a:endParaRPr lang="en-US" sz="1200" b="1">
            <a:solidFill>
              <a:schemeClr val="accent2">
                <a:lumMod val="75000"/>
              </a:schemeClr>
            </a:solidFill>
          </a:endParaRPr>
        </a:p>
      </dgm:t>
    </dgm:pt>
    <dgm:pt modelId="{B05492DB-B117-4B47-B018-59D8125A0026}">
      <dgm:prSet phldrT="[Text]" custT="1"/>
      <dgm:spPr/>
      <dgm:t>
        <a:bodyPr anchor="ctr"/>
        <a:lstStyle/>
        <a:p>
          <a:r>
            <a:rPr lang="en-US" sz="1800" b="1" dirty="0">
              <a:solidFill>
                <a:schemeClr val="accent2">
                  <a:lumMod val="75000"/>
                </a:schemeClr>
              </a:solidFill>
            </a:rPr>
            <a:t>3</a:t>
          </a:r>
        </a:p>
        <a:p>
          <a:r>
            <a:rPr lang="en-US" sz="1200" b="1" dirty="0">
              <a:solidFill>
                <a:schemeClr val="accent2">
                  <a:lumMod val="75000"/>
                </a:schemeClr>
              </a:solidFill>
            </a:rPr>
            <a:t>Auto Populate GSTR1 </a:t>
          </a:r>
          <a:endParaRPr lang="en-US" sz="1200" b="1" dirty="0" smtClean="0">
            <a:solidFill>
              <a:schemeClr val="accent2">
                <a:lumMod val="75000"/>
              </a:schemeClr>
            </a:solidFill>
          </a:endParaRPr>
        </a:p>
        <a:p>
          <a:r>
            <a:rPr lang="en-US" sz="1200" b="1" dirty="0" smtClean="0">
              <a:solidFill>
                <a:schemeClr val="accent2">
                  <a:lumMod val="75000"/>
                </a:schemeClr>
              </a:solidFill>
            </a:rPr>
            <a:t>(10</a:t>
          </a:r>
          <a:r>
            <a:rPr lang="en-US" sz="1200" b="1" baseline="30000" dirty="0" smtClean="0">
              <a:solidFill>
                <a:schemeClr val="accent2">
                  <a:lumMod val="75000"/>
                </a:schemeClr>
              </a:solidFill>
            </a:rPr>
            <a:t>th</a:t>
          </a:r>
          <a:r>
            <a:rPr lang="en-US" sz="1200" b="1" dirty="0" smtClean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en-US" sz="1200" b="1" dirty="0">
              <a:solidFill>
                <a:schemeClr val="accent2">
                  <a:lumMod val="75000"/>
                </a:schemeClr>
              </a:solidFill>
            </a:rPr>
            <a:t>of each month)</a:t>
          </a:r>
        </a:p>
      </dgm:t>
    </dgm:pt>
    <dgm:pt modelId="{C75C329C-36D0-4ADB-AFBA-E1AC6236D452}" type="parTrans" cxnId="{46E031B2-4305-42F5-8A23-FC21C11E2F63}">
      <dgm:prSet/>
      <dgm:spPr/>
      <dgm:t>
        <a:bodyPr/>
        <a:lstStyle/>
        <a:p>
          <a:endParaRPr lang="en-US" sz="1400">
            <a:solidFill>
              <a:schemeClr val="accent2">
                <a:lumMod val="75000"/>
              </a:schemeClr>
            </a:solidFill>
          </a:endParaRPr>
        </a:p>
      </dgm:t>
    </dgm:pt>
    <dgm:pt modelId="{6F991005-2B98-42D1-A19B-A3018ECE3474}" type="sibTrans" cxnId="{46E031B2-4305-42F5-8A23-FC21C11E2F63}">
      <dgm:prSet/>
      <dgm:spPr/>
      <dgm:t>
        <a:bodyPr/>
        <a:lstStyle/>
        <a:p>
          <a:endParaRPr lang="en-US" sz="1200" b="1">
            <a:solidFill>
              <a:schemeClr val="accent2">
                <a:lumMod val="75000"/>
              </a:schemeClr>
            </a:solidFill>
          </a:endParaRPr>
        </a:p>
      </dgm:t>
    </dgm:pt>
    <dgm:pt modelId="{C069F1CA-4158-4F65-A76C-242ED7E1145B}">
      <dgm:prSet phldrT="[Text]" custT="1"/>
      <dgm:spPr/>
      <dgm:t>
        <a:bodyPr anchor="ctr"/>
        <a:lstStyle/>
        <a:p>
          <a:r>
            <a:rPr lang="en-US" sz="1800" b="1" dirty="0">
              <a:solidFill>
                <a:schemeClr val="accent2">
                  <a:lumMod val="75000"/>
                </a:schemeClr>
              </a:solidFill>
            </a:rPr>
            <a:t>4</a:t>
          </a:r>
        </a:p>
        <a:p>
          <a:r>
            <a:rPr lang="en-US" sz="1200" b="1" dirty="0">
              <a:solidFill>
                <a:schemeClr val="accent2">
                  <a:lumMod val="75000"/>
                </a:schemeClr>
              </a:solidFill>
            </a:rPr>
            <a:t>Approval of GSTR1 form by CA &amp; Business Owner</a:t>
          </a:r>
        </a:p>
      </dgm:t>
    </dgm:pt>
    <dgm:pt modelId="{421B32A4-5947-4300-9200-1A94BD394B50}" type="parTrans" cxnId="{6DC6DA01-6423-495D-8A19-EC26D8FC5742}">
      <dgm:prSet/>
      <dgm:spPr/>
      <dgm:t>
        <a:bodyPr/>
        <a:lstStyle/>
        <a:p>
          <a:endParaRPr lang="en-US" sz="1400">
            <a:solidFill>
              <a:schemeClr val="accent2">
                <a:lumMod val="75000"/>
              </a:schemeClr>
            </a:solidFill>
          </a:endParaRPr>
        </a:p>
      </dgm:t>
    </dgm:pt>
    <dgm:pt modelId="{24C9E5C9-C287-4C77-9A1B-0D567929579A}" type="sibTrans" cxnId="{6DC6DA01-6423-495D-8A19-EC26D8FC5742}">
      <dgm:prSet/>
      <dgm:spPr/>
      <dgm:t>
        <a:bodyPr/>
        <a:lstStyle/>
        <a:p>
          <a:endParaRPr lang="en-US" sz="1200" b="1">
            <a:solidFill>
              <a:schemeClr val="accent2">
                <a:lumMod val="75000"/>
              </a:schemeClr>
            </a:solidFill>
          </a:endParaRPr>
        </a:p>
      </dgm:t>
    </dgm:pt>
    <dgm:pt modelId="{CAB34BE2-049E-47DB-B534-29AAF5611B05}">
      <dgm:prSet phldrT="[Text]" custT="1"/>
      <dgm:spPr/>
      <dgm:t>
        <a:bodyPr anchor="ctr"/>
        <a:lstStyle/>
        <a:p>
          <a:r>
            <a:rPr lang="en-US" sz="1800" b="1" dirty="0">
              <a:solidFill>
                <a:schemeClr val="accent2">
                  <a:lumMod val="75000"/>
                </a:schemeClr>
              </a:solidFill>
            </a:rPr>
            <a:t>5</a:t>
          </a:r>
        </a:p>
        <a:p>
          <a:r>
            <a:rPr lang="en-US" sz="1200" b="1" dirty="0">
              <a:solidFill>
                <a:schemeClr val="accent2">
                  <a:lumMod val="75000"/>
                </a:schemeClr>
              </a:solidFill>
            </a:rPr>
            <a:t>Digital signature &amp; Filing of GSTR1</a:t>
          </a:r>
        </a:p>
      </dgm:t>
    </dgm:pt>
    <dgm:pt modelId="{86EE88D1-209A-42F3-98D1-7BB98DCF2783}" type="parTrans" cxnId="{67E25D01-AA7C-4019-9C30-4B267CA5B5B9}">
      <dgm:prSet/>
      <dgm:spPr/>
      <dgm:t>
        <a:bodyPr/>
        <a:lstStyle/>
        <a:p>
          <a:endParaRPr lang="en-US" sz="1400">
            <a:solidFill>
              <a:schemeClr val="accent2">
                <a:lumMod val="75000"/>
              </a:schemeClr>
            </a:solidFill>
          </a:endParaRPr>
        </a:p>
      </dgm:t>
    </dgm:pt>
    <dgm:pt modelId="{8C9ABABD-841E-44D0-8EE4-2A8713BA4F98}" type="sibTrans" cxnId="{67E25D01-AA7C-4019-9C30-4B267CA5B5B9}">
      <dgm:prSet/>
      <dgm:spPr/>
      <dgm:t>
        <a:bodyPr/>
        <a:lstStyle/>
        <a:p>
          <a:endParaRPr lang="en-US" sz="1200" b="1">
            <a:solidFill>
              <a:schemeClr val="accent2">
                <a:lumMod val="75000"/>
              </a:schemeClr>
            </a:solidFill>
          </a:endParaRPr>
        </a:p>
      </dgm:t>
    </dgm:pt>
    <dgm:pt modelId="{6E956843-390C-4D51-82C3-25567C8EBED3}">
      <dgm:prSet phldrT="[Text]" custT="1"/>
      <dgm:spPr/>
      <dgm:t>
        <a:bodyPr anchor="ctr"/>
        <a:lstStyle/>
        <a:p>
          <a:r>
            <a:rPr lang="en-US" sz="1800" b="1" dirty="0">
              <a:solidFill>
                <a:schemeClr val="accent2">
                  <a:lumMod val="75000"/>
                </a:schemeClr>
              </a:solidFill>
            </a:rPr>
            <a:t>6</a:t>
          </a:r>
        </a:p>
        <a:p>
          <a:r>
            <a:rPr lang="en-US" sz="1200" b="1" dirty="0">
              <a:solidFill>
                <a:schemeClr val="accent2">
                  <a:lumMod val="75000"/>
                </a:schemeClr>
              </a:solidFill>
            </a:rPr>
            <a:t>Download GSTR 2A</a:t>
          </a:r>
        </a:p>
      </dgm:t>
    </dgm:pt>
    <dgm:pt modelId="{F335068D-ED2C-42D4-91C8-5130EB6AE614}" type="parTrans" cxnId="{034EBE83-A0FA-4866-AAA9-031EF41708B5}">
      <dgm:prSet/>
      <dgm:spPr/>
      <dgm:t>
        <a:bodyPr/>
        <a:lstStyle/>
        <a:p>
          <a:endParaRPr lang="en-US" sz="1400">
            <a:solidFill>
              <a:schemeClr val="accent2">
                <a:lumMod val="75000"/>
              </a:schemeClr>
            </a:solidFill>
          </a:endParaRPr>
        </a:p>
      </dgm:t>
    </dgm:pt>
    <dgm:pt modelId="{F6967AF8-BD6C-40DA-B3E6-88253AC12190}" type="sibTrans" cxnId="{034EBE83-A0FA-4866-AAA9-031EF41708B5}">
      <dgm:prSet/>
      <dgm:spPr/>
      <dgm:t>
        <a:bodyPr/>
        <a:lstStyle/>
        <a:p>
          <a:endParaRPr lang="en-US" sz="1200" b="1">
            <a:solidFill>
              <a:schemeClr val="accent2">
                <a:lumMod val="75000"/>
              </a:schemeClr>
            </a:solidFill>
          </a:endParaRPr>
        </a:p>
      </dgm:t>
    </dgm:pt>
    <dgm:pt modelId="{1F619378-F79F-4912-B598-E586E0FF4A67}">
      <dgm:prSet phldrT="[Text]" custT="1"/>
      <dgm:spPr/>
      <dgm:t>
        <a:bodyPr anchor="ctr"/>
        <a:lstStyle/>
        <a:p>
          <a:r>
            <a:rPr lang="en-US" sz="1800" b="1" dirty="0">
              <a:solidFill>
                <a:schemeClr val="accent2">
                  <a:lumMod val="75000"/>
                </a:schemeClr>
              </a:solidFill>
            </a:rPr>
            <a:t>7</a:t>
          </a:r>
        </a:p>
        <a:p>
          <a:r>
            <a:rPr lang="en-US" sz="1200" b="1" dirty="0">
              <a:solidFill>
                <a:schemeClr val="accent2">
                  <a:lumMod val="75000"/>
                </a:schemeClr>
              </a:solidFill>
            </a:rPr>
            <a:t>Approval/Rejection &amp; Additional Transaction details to be validated </a:t>
          </a:r>
        </a:p>
      </dgm:t>
    </dgm:pt>
    <dgm:pt modelId="{127DB01F-7727-4ECC-BE46-ED025343E597}" type="parTrans" cxnId="{36F8276F-88FF-4D5F-B185-5868FFF36F03}">
      <dgm:prSet/>
      <dgm:spPr/>
      <dgm:t>
        <a:bodyPr/>
        <a:lstStyle/>
        <a:p>
          <a:endParaRPr lang="en-US" sz="1400">
            <a:solidFill>
              <a:schemeClr val="accent2">
                <a:lumMod val="75000"/>
              </a:schemeClr>
            </a:solidFill>
          </a:endParaRPr>
        </a:p>
      </dgm:t>
    </dgm:pt>
    <dgm:pt modelId="{97220858-7813-471E-B7DC-D8A0E79E3C56}" type="sibTrans" cxnId="{36F8276F-88FF-4D5F-B185-5868FFF36F03}">
      <dgm:prSet/>
      <dgm:spPr/>
      <dgm:t>
        <a:bodyPr/>
        <a:lstStyle/>
        <a:p>
          <a:endParaRPr lang="en-US" sz="1200" b="1">
            <a:solidFill>
              <a:schemeClr val="accent2">
                <a:lumMod val="75000"/>
              </a:schemeClr>
            </a:solidFill>
          </a:endParaRPr>
        </a:p>
      </dgm:t>
    </dgm:pt>
    <dgm:pt modelId="{16F90314-3C43-465B-A803-090CC657D3A3}">
      <dgm:prSet phldrT="[Text]" custT="1"/>
      <dgm:spPr/>
      <dgm:t>
        <a:bodyPr anchor="ctr"/>
        <a:lstStyle/>
        <a:p>
          <a:r>
            <a:rPr lang="en-US" sz="1800" b="1" dirty="0">
              <a:solidFill>
                <a:schemeClr val="accent2">
                  <a:lumMod val="75000"/>
                </a:schemeClr>
              </a:solidFill>
            </a:rPr>
            <a:t>8</a:t>
          </a:r>
        </a:p>
        <a:p>
          <a:r>
            <a:rPr lang="en-US" sz="1200" b="1" dirty="0">
              <a:solidFill>
                <a:schemeClr val="accent2">
                  <a:lumMod val="75000"/>
                </a:schemeClr>
              </a:solidFill>
            </a:rPr>
            <a:t>Auto populate GSTR 2 based on transaction details</a:t>
          </a:r>
        </a:p>
      </dgm:t>
    </dgm:pt>
    <dgm:pt modelId="{5A620D21-4236-4AB2-A1CC-4E42CD5165B2}" type="parTrans" cxnId="{4189092F-FB36-48C0-BE02-8C360C519952}">
      <dgm:prSet/>
      <dgm:spPr/>
      <dgm:t>
        <a:bodyPr/>
        <a:lstStyle/>
        <a:p>
          <a:endParaRPr lang="en-US" sz="1400">
            <a:solidFill>
              <a:schemeClr val="accent2">
                <a:lumMod val="75000"/>
              </a:schemeClr>
            </a:solidFill>
          </a:endParaRPr>
        </a:p>
      </dgm:t>
    </dgm:pt>
    <dgm:pt modelId="{3FA7F8AB-34D5-457E-9268-E95FFDD6CD9E}" type="sibTrans" cxnId="{4189092F-FB36-48C0-BE02-8C360C519952}">
      <dgm:prSet/>
      <dgm:spPr/>
      <dgm:t>
        <a:bodyPr/>
        <a:lstStyle/>
        <a:p>
          <a:endParaRPr lang="en-US" sz="1200" b="1">
            <a:solidFill>
              <a:schemeClr val="accent2">
                <a:lumMod val="75000"/>
              </a:schemeClr>
            </a:solidFill>
          </a:endParaRPr>
        </a:p>
      </dgm:t>
    </dgm:pt>
    <dgm:pt modelId="{206FC545-0FB5-4EE8-96A9-A0CE3AA9CB5F}">
      <dgm:prSet phldrT="[Text]" custT="1"/>
      <dgm:spPr/>
      <dgm:t>
        <a:bodyPr anchor="ctr"/>
        <a:lstStyle/>
        <a:p>
          <a:r>
            <a:rPr lang="en-US" sz="1800" b="1" dirty="0">
              <a:solidFill>
                <a:schemeClr val="accent2">
                  <a:lumMod val="75000"/>
                </a:schemeClr>
              </a:solidFill>
            </a:rPr>
            <a:t>9</a:t>
          </a:r>
        </a:p>
        <a:p>
          <a:r>
            <a:rPr lang="en-US" sz="1200" b="1" dirty="0">
              <a:solidFill>
                <a:schemeClr val="accent2">
                  <a:lumMod val="75000"/>
                </a:schemeClr>
              </a:solidFill>
            </a:rPr>
            <a:t>Download GSTR1A</a:t>
          </a:r>
        </a:p>
      </dgm:t>
    </dgm:pt>
    <dgm:pt modelId="{E7BAD287-8877-472E-8568-2913B44163FF}" type="parTrans" cxnId="{BC709DEB-52BD-49A4-899C-B9654691BFF8}">
      <dgm:prSet/>
      <dgm:spPr/>
      <dgm:t>
        <a:bodyPr/>
        <a:lstStyle/>
        <a:p>
          <a:endParaRPr lang="en-US" sz="1400">
            <a:solidFill>
              <a:schemeClr val="accent2">
                <a:lumMod val="75000"/>
              </a:schemeClr>
            </a:solidFill>
          </a:endParaRPr>
        </a:p>
      </dgm:t>
    </dgm:pt>
    <dgm:pt modelId="{29B3C223-DDDE-41D2-BE30-9694E932E0BC}" type="sibTrans" cxnId="{BC709DEB-52BD-49A4-899C-B9654691BFF8}">
      <dgm:prSet/>
      <dgm:spPr/>
      <dgm:t>
        <a:bodyPr/>
        <a:lstStyle/>
        <a:p>
          <a:endParaRPr lang="en-US" sz="1200" b="1">
            <a:solidFill>
              <a:schemeClr val="accent2">
                <a:lumMod val="75000"/>
              </a:schemeClr>
            </a:solidFill>
          </a:endParaRPr>
        </a:p>
      </dgm:t>
    </dgm:pt>
    <dgm:pt modelId="{5AEDC7A3-1710-4AC3-BDF3-4B51C651AA49}">
      <dgm:prSet phldrT="[Text]" custT="1"/>
      <dgm:spPr/>
      <dgm:t>
        <a:bodyPr anchor="ctr"/>
        <a:lstStyle/>
        <a:p>
          <a:r>
            <a:rPr lang="en-US" sz="1800" b="1" dirty="0">
              <a:solidFill>
                <a:schemeClr val="accent2">
                  <a:lumMod val="75000"/>
                </a:schemeClr>
              </a:solidFill>
            </a:rPr>
            <a:t>10</a:t>
          </a:r>
        </a:p>
        <a:p>
          <a:r>
            <a:rPr lang="en-US" sz="1200" b="1" dirty="0">
              <a:solidFill>
                <a:schemeClr val="accent2">
                  <a:lumMod val="75000"/>
                </a:schemeClr>
              </a:solidFill>
            </a:rPr>
            <a:t>Approval / Rejection of Transaction details from 1A.</a:t>
          </a:r>
        </a:p>
      </dgm:t>
    </dgm:pt>
    <dgm:pt modelId="{CCA929AE-175A-4124-A8C4-FE66226B028D}" type="parTrans" cxnId="{889B8252-9222-4724-B204-0015673D616B}">
      <dgm:prSet/>
      <dgm:spPr/>
      <dgm:t>
        <a:bodyPr/>
        <a:lstStyle/>
        <a:p>
          <a:endParaRPr lang="en-US" sz="1400">
            <a:solidFill>
              <a:schemeClr val="accent2">
                <a:lumMod val="75000"/>
              </a:schemeClr>
            </a:solidFill>
          </a:endParaRPr>
        </a:p>
      </dgm:t>
    </dgm:pt>
    <dgm:pt modelId="{2E9EB8BB-8395-49D7-B220-3345DE36CFC9}" type="sibTrans" cxnId="{889B8252-9222-4724-B204-0015673D616B}">
      <dgm:prSet/>
      <dgm:spPr/>
      <dgm:t>
        <a:bodyPr/>
        <a:lstStyle/>
        <a:p>
          <a:endParaRPr lang="en-US" sz="1200" b="1">
            <a:solidFill>
              <a:schemeClr val="accent2">
                <a:lumMod val="75000"/>
              </a:schemeClr>
            </a:solidFill>
          </a:endParaRPr>
        </a:p>
      </dgm:t>
    </dgm:pt>
    <dgm:pt modelId="{E9CDA5A0-E817-49C2-A474-5686872CE167}">
      <dgm:prSet phldrT="[Text]" custT="1"/>
      <dgm:spPr/>
      <dgm:t>
        <a:bodyPr anchor="ctr"/>
        <a:lstStyle/>
        <a:p>
          <a:r>
            <a:rPr lang="en-US" sz="1200" b="1" dirty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en-US" sz="1800" b="1" dirty="0">
              <a:solidFill>
                <a:schemeClr val="accent2">
                  <a:lumMod val="75000"/>
                </a:schemeClr>
              </a:solidFill>
            </a:rPr>
            <a:t>11</a:t>
          </a:r>
        </a:p>
        <a:p>
          <a:r>
            <a:rPr lang="en-US" sz="1200" b="1" dirty="0">
              <a:solidFill>
                <a:schemeClr val="accent2">
                  <a:lumMod val="75000"/>
                </a:schemeClr>
              </a:solidFill>
            </a:rPr>
            <a:t>Filing of GSTR2 </a:t>
          </a:r>
          <a:endParaRPr lang="en-US" sz="1200" b="1" dirty="0" smtClean="0">
            <a:solidFill>
              <a:schemeClr val="accent2">
                <a:lumMod val="75000"/>
              </a:schemeClr>
            </a:solidFill>
          </a:endParaRPr>
        </a:p>
        <a:p>
          <a:r>
            <a:rPr lang="en-US" sz="1200" b="1" dirty="0" smtClean="0">
              <a:solidFill>
                <a:schemeClr val="accent2">
                  <a:lumMod val="75000"/>
                </a:schemeClr>
              </a:solidFill>
            </a:rPr>
            <a:t>(15</a:t>
          </a:r>
          <a:r>
            <a:rPr lang="en-US" sz="1200" b="1" baseline="30000" dirty="0" smtClean="0">
              <a:solidFill>
                <a:schemeClr val="accent2">
                  <a:lumMod val="75000"/>
                </a:schemeClr>
              </a:solidFill>
            </a:rPr>
            <a:t>th</a:t>
          </a:r>
          <a:r>
            <a:rPr lang="en-US" sz="1200" b="1" dirty="0" smtClean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en-US" sz="1200" b="1" dirty="0">
              <a:solidFill>
                <a:schemeClr val="accent2">
                  <a:lumMod val="75000"/>
                </a:schemeClr>
              </a:solidFill>
            </a:rPr>
            <a:t>Of each month)</a:t>
          </a:r>
        </a:p>
      </dgm:t>
    </dgm:pt>
    <dgm:pt modelId="{7D49A64F-390B-4223-9175-D56AF5D61280}" type="parTrans" cxnId="{C02A98FC-BF10-4B8B-B2AF-BC01FF2E5EEA}">
      <dgm:prSet/>
      <dgm:spPr/>
      <dgm:t>
        <a:bodyPr/>
        <a:lstStyle/>
        <a:p>
          <a:endParaRPr lang="en-US" sz="1400">
            <a:solidFill>
              <a:schemeClr val="accent2">
                <a:lumMod val="75000"/>
              </a:schemeClr>
            </a:solidFill>
          </a:endParaRPr>
        </a:p>
      </dgm:t>
    </dgm:pt>
    <dgm:pt modelId="{D4B65B47-BAAC-4D3C-AE4E-4D74185E457D}" type="sibTrans" cxnId="{C02A98FC-BF10-4B8B-B2AF-BC01FF2E5EEA}">
      <dgm:prSet/>
      <dgm:spPr/>
      <dgm:t>
        <a:bodyPr/>
        <a:lstStyle/>
        <a:p>
          <a:endParaRPr lang="en-US" sz="1200" b="1">
            <a:solidFill>
              <a:schemeClr val="accent2">
                <a:lumMod val="75000"/>
              </a:schemeClr>
            </a:solidFill>
          </a:endParaRPr>
        </a:p>
      </dgm:t>
    </dgm:pt>
    <dgm:pt modelId="{FF5A0201-339C-47FA-935B-DB44F6B5229B}">
      <dgm:prSet phldrT="[Text]" custT="1"/>
      <dgm:spPr/>
      <dgm:t>
        <a:bodyPr anchor="ctr"/>
        <a:lstStyle/>
        <a:p>
          <a:r>
            <a:rPr lang="en-US" sz="1800" b="1" dirty="0">
              <a:solidFill>
                <a:schemeClr val="accent2">
                  <a:lumMod val="75000"/>
                </a:schemeClr>
              </a:solidFill>
            </a:rPr>
            <a:t>12</a:t>
          </a:r>
        </a:p>
        <a:p>
          <a:r>
            <a:rPr lang="en-US" sz="1200" b="1" dirty="0">
              <a:solidFill>
                <a:schemeClr val="accent2">
                  <a:lumMod val="75000"/>
                </a:schemeClr>
              </a:solidFill>
            </a:rPr>
            <a:t> Reconciliation &amp; Preparation of GSTR 3</a:t>
          </a:r>
        </a:p>
      </dgm:t>
    </dgm:pt>
    <dgm:pt modelId="{D432FB7B-70D0-44DA-87E6-29FD872C7059}" type="parTrans" cxnId="{DD59AE41-71AF-461B-8F43-0CEB9225F54A}">
      <dgm:prSet/>
      <dgm:spPr/>
      <dgm:t>
        <a:bodyPr/>
        <a:lstStyle/>
        <a:p>
          <a:endParaRPr lang="en-US" sz="1400">
            <a:solidFill>
              <a:schemeClr val="accent2">
                <a:lumMod val="75000"/>
              </a:schemeClr>
            </a:solidFill>
          </a:endParaRPr>
        </a:p>
      </dgm:t>
    </dgm:pt>
    <dgm:pt modelId="{329AD1D3-D405-45E1-A603-4E451464850D}" type="sibTrans" cxnId="{DD59AE41-71AF-461B-8F43-0CEB9225F54A}">
      <dgm:prSet/>
      <dgm:spPr/>
      <dgm:t>
        <a:bodyPr/>
        <a:lstStyle/>
        <a:p>
          <a:endParaRPr lang="en-US" sz="1200" b="1">
            <a:solidFill>
              <a:schemeClr val="accent2">
                <a:lumMod val="75000"/>
              </a:schemeClr>
            </a:solidFill>
          </a:endParaRPr>
        </a:p>
      </dgm:t>
    </dgm:pt>
    <dgm:pt modelId="{CF845A3F-6A7B-4186-8C4E-DCE6DF21B0CC}">
      <dgm:prSet phldrT="[Text]" custT="1"/>
      <dgm:spPr/>
      <dgm:t>
        <a:bodyPr anchor="ctr"/>
        <a:lstStyle/>
        <a:p>
          <a:r>
            <a:rPr lang="en-US" sz="1800" b="1" dirty="0">
              <a:solidFill>
                <a:schemeClr val="accent2">
                  <a:lumMod val="75000"/>
                </a:schemeClr>
              </a:solidFill>
            </a:rPr>
            <a:t>13</a:t>
          </a:r>
          <a:r>
            <a:rPr lang="en-US" sz="1200" b="1" dirty="0">
              <a:solidFill>
                <a:schemeClr val="accent2">
                  <a:lumMod val="75000"/>
                </a:schemeClr>
              </a:solidFill>
            </a:rPr>
            <a:t> </a:t>
          </a:r>
        </a:p>
        <a:p>
          <a:r>
            <a:rPr lang="en-US" sz="1200" b="1" dirty="0">
              <a:solidFill>
                <a:schemeClr val="accent2">
                  <a:lumMod val="75000"/>
                </a:schemeClr>
              </a:solidFill>
            </a:rPr>
            <a:t>Computation of Tax Liability</a:t>
          </a:r>
        </a:p>
      </dgm:t>
    </dgm:pt>
    <dgm:pt modelId="{441DBDCD-59D2-4458-95D5-B1104FAC846A}" type="parTrans" cxnId="{ED9FF057-9552-409A-9AE7-1EDF0F1D6DE6}">
      <dgm:prSet/>
      <dgm:spPr/>
      <dgm:t>
        <a:bodyPr/>
        <a:lstStyle/>
        <a:p>
          <a:endParaRPr lang="en-US" sz="1400">
            <a:solidFill>
              <a:schemeClr val="accent2">
                <a:lumMod val="75000"/>
              </a:schemeClr>
            </a:solidFill>
          </a:endParaRPr>
        </a:p>
      </dgm:t>
    </dgm:pt>
    <dgm:pt modelId="{C72C1B74-EAAF-4E8D-8950-060520BD5520}" type="sibTrans" cxnId="{ED9FF057-9552-409A-9AE7-1EDF0F1D6DE6}">
      <dgm:prSet/>
      <dgm:spPr/>
      <dgm:t>
        <a:bodyPr/>
        <a:lstStyle/>
        <a:p>
          <a:endParaRPr lang="en-US" sz="1200" b="1">
            <a:solidFill>
              <a:schemeClr val="accent2">
                <a:lumMod val="75000"/>
              </a:schemeClr>
            </a:solidFill>
          </a:endParaRPr>
        </a:p>
      </dgm:t>
    </dgm:pt>
    <dgm:pt modelId="{C76A647D-DC42-4A03-A093-090FD0E78857}">
      <dgm:prSet phldrT="[Text]" custT="1"/>
      <dgm:spPr/>
      <dgm:t>
        <a:bodyPr anchor="ctr"/>
        <a:lstStyle/>
        <a:p>
          <a:endParaRPr lang="en-US" sz="1200" b="1" dirty="0">
            <a:solidFill>
              <a:schemeClr val="accent2">
                <a:lumMod val="75000"/>
              </a:schemeClr>
            </a:solidFill>
          </a:endParaRPr>
        </a:p>
        <a:p>
          <a:r>
            <a:rPr lang="en-US" sz="1800" b="1" dirty="0">
              <a:solidFill>
                <a:schemeClr val="accent2">
                  <a:lumMod val="75000"/>
                </a:schemeClr>
              </a:solidFill>
            </a:rPr>
            <a:t>14</a:t>
          </a:r>
        </a:p>
        <a:p>
          <a:r>
            <a:rPr lang="en-US" sz="1200" b="1" dirty="0">
              <a:solidFill>
                <a:schemeClr val="accent2">
                  <a:lumMod val="75000"/>
                </a:schemeClr>
              </a:solidFill>
            </a:rPr>
            <a:t>Digital Signature, Payment along with GSTR 3 </a:t>
          </a:r>
        </a:p>
        <a:p>
          <a:r>
            <a:rPr lang="en-US" sz="1200" b="1" dirty="0">
              <a:solidFill>
                <a:schemeClr val="accent2">
                  <a:lumMod val="75000"/>
                </a:schemeClr>
              </a:solidFill>
            </a:rPr>
            <a:t>(20</a:t>
          </a:r>
          <a:r>
            <a:rPr lang="en-US" sz="1200" b="1" baseline="30000" dirty="0">
              <a:solidFill>
                <a:schemeClr val="accent2">
                  <a:lumMod val="75000"/>
                </a:schemeClr>
              </a:solidFill>
            </a:rPr>
            <a:t>th</a:t>
          </a:r>
          <a:r>
            <a:rPr lang="en-US" sz="1200" b="1" dirty="0">
              <a:solidFill>
                <a:schemeClr val="accent2">
                  <a:lumMod val="75000"/>
                </a:schemeClr>
              </a:solidFill>
            </a:rPr>
            <a:t> of each month)</a:t>
          </a:r>
        </a:p>
        <a:p>
          <a:endParaRPr lang="en-US" sz="1200" b="1" dirty="0">
            <a:solidFill>
              <a:schemeClr val="accent2">
                <a:lumMod val="75000"/>
              </a:schemeClr>
            </a:solidFill>
          </a:endParaRPr>
        </a:p>
      </dgm:t>
    </dgm:pt>
    <dgm:pt modelId="{A42EEC1F-544B-4D97-98AF-CBF29D8D5B27}" type="parTrans" cxnId="{5122C8B2-B887-4213-B9B0-80F0815BDA9A}">
      <dgm:prSet/>
      <dgm:spPr/>
      <dgm:t>
        <a:bodyPr/>
        <a:lstStyle/>
        <a:p>
          <a:endParaRPr lang="en-US" sz="1400">
            <a:solidFill>
              <a:schemeClr val="accent2">
                <a:lumMod val="75000"/>
              </a:schemeClr>
            </a:solidFill>
          </a:endParaRPr>
        </a:p>
      </dgm:t>
    </dgm:pt>
    <dgm:pt modelId="{F7B30E3D-FB43-43CE-9A18-6DADBA4BE5C6}" type="sibTrans" cxnId="{5122C8B2-B887-4213-B9B0-80F0815BDA9A}">
      <dgm:prSet/>
      <dgm:spPr/>
      <dgm:t>
        <a:bodyPr/>
        <a:lstStyle/>
        <a:p>
          <a:endParaRPr lang="en-US" sz="1400">
            <a:solidFill>
              <a:schemeClr val="accent2">
                <a:lumMod val="75000"/>
              </a:schemeClr>
            </a:solidFill>
          </a:endParaRPr>
        </a:p>
      </dgm:t>
    </dgm:pt>
    <dgm:pt modelId="{FAA27F90-B430-4B6A-93BD-5117948AAD60}" type="pres">
      <dgm:prSet presAssocID="{EA189B5F-A50B-40B7-BC02-861B76A134CB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IN"/>
        </a:p>
      </dgm:t>
    </dgm:pt>
    <dgm:pt modelId="{B31C9F60-E6E4-4E08-B6F0-D608E3ECEB50}" type="pres">
      <dgm:prSet presAssocID="{4848909A-F0A1-4CA2-85AD-9DB1E42D2A8F}" presName="compNode" presStyleCnt="0"/>
      <dgm:spPr/>
    </dgm:pt>
    <dgm:pt modelId="{28A70093-F0BB-4C93-AEE3-FDB8FF56BDA2}" type="pres">
      <dgm:prSet presAssocID="{4848909A-F0A1-4CA2-85AD-9DB1E42D2A8F}" presName="dummyConnPt" presStyleCnt="0"/>
      <dgm:spPr/>
    </dgm:pt>
    <dgm:pt modelId="{E28536F5-204E-43A2-A17A-EAC448C08F5E}" type="pres">
      <dgm:prSet presAssocID="{4848909A-F0A1-4CA2-85AD-9DB1E42D2A8F}" presName="node" presStyleLbl="node1" presStyleIdx="0" presStyleCnt="14" custScaleX="108366" custLinFactNeighborX="1513" custLinFactNeighborY="-6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91863F6-DF37-4944-9C8B-D253F1EDA0F3}" type="pres">
      <dgm:prSet presAssocID="{58957D52-BFAC-410E-9F59-39A940B9F812}" presName="sibTrans" presStyleLbl="bgSibTrans2D1" presStyleIdx="0" presStyleCnt="13"/>
      <dgm:spPr/>
      <dgm:t>
        <a:bodyPr/>
        <a:lstStyle/>
        <a:p>
          <a:endParaRPr lang="en-IN"/>
        </a:p>
      </dgm:t>
    </dgm:pt>
    <dgm:pt modelId="{210FFE82-DA2E-42B1-A80B-C889B8200246}" type="pres">
      <dgm:prSet presAssocID="{5689120F-5E78-4B2C-941A-512E1F7000D0}" presName="compNode" presStyleCnt="0"/>
      <dgm:spPr/>
    </dgm:pt>
    <dgm:pt modelId="{45F36C07-51DA-4982-B449-7DDE8E34B096}" type="pres">
      <dgm:prSet presAssocID="{5689120F-5E78-4B2C-941A-512E1F7000D0}" presName="dummyConnPt" presStyleCnt="0"/>
      <dgm:spPr/>
    </dgm:pt>
    <dgm:pt modelId="{0B196876-57EA-4864-85D5-17765B1D651D}" type="pres">
      <dgm:prSet presAssocID="{5689120F-5E78-4B2C-941A-512E1F7000D0}" presName="node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C0D6DBA-2942-4477-AE09-26AAB45A4D1E}" type="pres">
      <dgm:prSet presAssocID="{85D9935A-A71A-43B0-822A-CC1C4C2F68F8}" presName="sibTrans" presStyleLbl="bgSibTrans2D1" presStyleIdx="1" presStyleCnt="13"/>
      <dgm:spPr/>
      <dgm:t>
        <a:bodyPr/>
        <a:lstStyle/>
        <a:p>
          <a:endParaRPr lang="en-IN"/>
        </a:p>
      </dgm:t>
    </dgm:pt>
    <dgm:pt modelId="{FA84A319-5505-4D20-9464-ED753D5EA0E4}" type="pres">
      <dgm:prSet presAssocID="{B05492DB-B117-4B47-B018-59D8125A0026}" presName="compNode" presStyleCnt="0"/>
      <dgm:spPr/>
    </dgm:pt>
    <dgm:pt modelId="{E8FB846F-125E-4BBF-9B88-C7A1F9D36035}" type="pres">
      <dgm:prSet presAssocID="{B05492DB-B117-4B47-B018-59D8125A0026}" presName="dummyConnPt" presStyleCnt="0"/>
      <dgm:spPr/>
    </dgm:pt>
    <dgm:pt modelId="{3313A25B-5BA1-427D-981E-9D5A9EFA09AA}" type="pres">
      <dgm:prSet presAssocID="{B05492DB-B117-4B47-B018-59D8125A0026}" presName="node" presStyleLbl="node1" presStyleIdx="2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CA1FA6F-6F8E-471F-AD31-67083A9F7A61}" type="pres">
      <dgm:prSet presAssocID="{6F991005-2B98-42D1-A19B-A3018ECE3474}" presName="sibTrans" presStyleLbl="bgSibTrans2D1" presStyleIdx="2" presStyleCnt="13"/>
      <dgm:spPr/>
      <dgm:t>
        <a:bodyPr/>
        <a:lstStyle/>
        <a:p>
          <a:endParaRPr lang="en-IN"/>
        </a:p>
      </dgm:t>
    </dgm:pt>
    <dgm:pt modelId="{4D37C6C5-7E4F-4122-97B7-ECE64E606DEA}" type="pres">
      <dgm:prSet presAssocID="{C069F1CA-4158-4F65-A76C-242ED7E1145B}" presName="compNode" presStyleCnt="0"/>
      <dgm:spPr/>
    </dgm:pt>
    <dgm:pt modelId="{B57525C3-1713-40FC-9137-20B212D5B62C}" type="pres">
      <dgm:prSet presAssocID="{C069F1CA-4158-4F65-A76C-242ED7E1145B}" presName="dummyConnPt" presStyleCnt="0"/>
      <dgm:spPr/>
    </dgm:pt>
    <dgm:pt modelId="{E82E32F7-C63C-4F15-8B98-0F8AA72E6CDA}" type="pres">
      <dgm:prSet presAssocID="{C069F1CA-4158-4F65-A76C-242ED7E1145B}" presName="node" presStyleLbl="node1" presStyleIdx="3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82AF4BC-46AD-40CB-9761-405B0D8E1641}" type="pres">
      <dgm:prSet presAssocID="{24C9E5C9-C287-4C77-9A1B-0D567929579A}" presName="sibTrans" presStyleLbl="bgSibTrans2D1" presStyleIdx="3" presStyleCnt="13"/>
      <dgm:spPr/>
      <dgm:t>
        <a:bodyPr/>
        <a:lstStyle/>
        <a:p>
          <a:endParaRPr lang="en-IN"/>
        </a:p>
      </dgm:t>
    </dgm:pt>
    <dgm:pt modelId="{86293BE1-818D-49CF-8D38-E3443E24A20C}" type="pres">
      <dgm:prSet presAssocID="{CAB34BE2-049E-47DB-B534-29AAF5611B05}" presName="compNode" presStyleCnt="0"/>
      <dgm:spPr/>
    </dgm:pt>
    <dgm:pt modelId="{3B6A9E94-139D-4347-A475-28A6CE4AFE52}" type="pres">
      <dgm:prSet presAssocID="{CAB34BE2-049E-47DB-B534-29AAF5611B05}" presName="dummyConnPt" presStyleCnt="0"/>
      <dgm:spPr/>
    </dgm:pt>
    <dgm:pt modelId="{724EE6AD-41B5-4ACB-8A40-381A774FE4F1}" type="pres">
      <dgm:prSet presAssocID="{CAB34BE2-049E-47DB-B534-29AAF5611B05}" presName="node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45C407E-4ADE-4CB7-B426-E3D5300C71CB}" type="pres">
      <dgm:prSet presAssocID="{8C9ABABD-841E-44D0-8EE4-2A8713BA4F98}" presName="sibTrans" presStyleLbl="bgSibTrans2D1" presStyleIdx="4" presStyleCnt="13"/>
      <dgm:spPr/>
      <dgm:t>
        <a:bodyPr/>
        <a:lstStyle/>
        <a:p>
          <a:endParaRPr lang="en-IN"/>
        </a:p>
      </dgm:t>
    </dgm:pt>
    <dgm:pt modelId="{06E45EEB-B98B-49C4-9EF4-FF355B7D8BD8}" type="pres">
      <dgm:prSet presAssocID="{6E956843-390C-4D51-82C3-25567C8EBED3}" presName="compNode" presStyleCnt="0"/>
      <dgm:spPr/>
    </dgm:pt>
    <dgm:pt modelId="{15CD8A9D-7287-4A6E-8278-7721B65AF5EB}" type="pres">
      <dgm:prSet presAssocID="{6E956843-390C-4D51-82C3-25567C8EBED3}" presName="dummyConnPt" presStyleCnt="0"/>
      <dgm:spPr/>
    </dgm:pt>
    <dgm:pt modelId="{E28D680D-6BA3-4E3C-ABE9-FCB69BC78883}" type="pres">
      <dgm:prSet presAssocID="{6E956843-390C-4D51-82C3-25567C8EBED3}" presName="node" presStyleLbl="node1" presStyleIdx="5" presStyleCnt="14" custLinFactNeighborX="685" custLinFactNeighborY="136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169823E-6218-47E9-B04B-6173493B1BE7}" type="pres">
      <dgm:prSet presAssocID="{F6967AF8-BD6C-40DA-B3E6-88253AC12190}" presName="sibTrans" presStyleLbl="bgSibTrans2D1" presStyleIdx="5" presStyleCnt="13"/>
      <dgm:spPr/>
      <dgm:t>
        <a:bodyPr/>
        <a:lstStyle/>
        <a:p>
          <a:endParaRPr lang="en-IN"/>
        </a:p>
      </dgm:t>
    </dgm:pt>
    <dgm:pt modelId="{8A3B9FCE-E9BB-48FB-8B16-B58FCF6CFFA8}" type="pres">
      <dgm:prSet presAssocID="{1F619378-F79F-4912-B598-E586E0FF4A67}" presName="compNode" presStyleCnt="0"/>
      <dgm:spPr/>
    </dgm:pt>
    <dgm:pt modelId="{32AC82CC-89AE-454F-A108-DCA5D06F08AA}" type="pres">
      <dgm:prSet presAssocID="{1F619378-F79F-4912-B598-E586E0FF4A67}" presName="dummyConnPt" presStyleCnt="0"/>
      <dgm:spPr/>
    </dgm:pt>
    <dgm:pt modelId="{6A4EF2E8-4C69-4DC9-83EC-F41F8A603BEC}" type="pres">
      <dgm:prSet presAssocID="{1F619378-F79F-4912-B598-E586E0FF4A67}" presName="node" presStyleLbl="node1" presStyleIdx="6" presStyleCnt="14" custLinFactNeighborX="685" custLinFactNeighborY="136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5BBD6A5-CD48-433A-94E3-FC19BC8A44CC}" type="pres">
      <dgm:prSet presAssocID="{97220858-7813-471E-B7DC-D8A0E79E3C56}" presName="sibTrans" presStyleLbl="bgSibTrans2D1" presStyleIdx="6" presStyleCnt="13"/>
      <dgm:spPr/>
      <dgm:t>
        <a:bodyPr/>
        <a:lstStyle/>
        <a:p>
          <a:endParaRPr lang="en-IN"/>
        </a:p>
      </dgm:t>
    </dgm:pt>
    <dgm:pt modelId="{BAB3C379-3304-4E51-A60E-8A4A3A64E89F}" type="pres">
      <dgm:prSet presAssocID="{16F90314-3C43-465B-A803-090CC657D3A3}" presName="compNode" presStyleCnt="0"/>
      <dgm:spPr/>
    </dgm:pt>
    <dgm:pt modelId="{9D8790E4-48A1-4465-9F96-06C858C117A1}" type="pres">
      <dgm:prSet presAssocID="{16F90314-3C43-465B-A803-090CC657D3A3}" presName="dummyConnPt" presStyleCnt="0"/>
      <dgm:spPr/>
    </dgm:pt>
    <dgm:pt modelId="{899CC1A3-5F90-4D1E-9F41-80E09B3563C7}" type="pres">
      <dgm:prSet presAssocID="{16F90314-3C43-465B-A803-090CC657D3A3}" presName="node" presStyleLbl="node1" presStyleIdx="7" presStyleCnt="14" custLinFactNeighborX="685" custLinFactNeighborY="136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07BE2DB-0327-4936-9A48-16349EAD2FAC}" type="pres">
      <dgm:prSet presAssocID="{3FA7F8AB-34D5-457E-9268-E95FFDD6CD9E}" presName="sibTrans" presStyleLbl="bgSibTrans2D1" presStyleIdx="7" presStyleCnt="13" custAng="0" custScaleX="98642" custScaleY="96390" custLinFactNeighborX="-1656" custLinFactNeighborY="-35147"/>
      <dgm:spPr/>
      <dgm:t>
        <a:bodyPr/>
        <a:lstStyle/>
        <a:p>
          <a:endParaRPr lang="en-IN"/>
        </a:p>
      </dgm:t>
    </dgm:pt>
    <dgm:pt modelId="{0AB90CA4-34D0-4F86-852A-F4772DC1F5FE}" type="pres">
      <dgm:prSet presAssocID="{206FC545-0FB5-4EE8-96A9-A0CE3AA9CB5F}" presName="compNode" presStyleCnt="0"/>
      <dgm:spPr/>
    </dgm:pt>
    <dgm:pt modelId="{E01022EA-F28E-4959-AC07-139641FBAA74}" type="pres">
      <dgm:prSet presAssocID="{206FC545-0FB5-4EE8-96A9-A0CE3AA9CB5F}" presName="dummyConnPt" presStyleCnt="0"/>
      <dgm:spPr/>
    </dgm:pt>
    <dgm:pt modelId="{7D83B1CB-1C3A-4B29-9DE1-7261C9297F11}" type="pres">
      <dgm:prSet presAssocID="{206FC545-0FB5-4EE8-96A9-A0CE3AA9CB5F}" presName="node" presStyleLbl="node1" presStyleIdx="8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F3FCF93-C93E-4DF5-9E6C-46C901107BE5}" type="pres">
      <dgm:prSet presAssocID="{29B3C223-DDDE-41D2-BE30-9694E932E0BC}" presName="sibTrans" presStyleLbl="bgSibTrans2D1" presStyleIdx="8" presStyleCnt="13"/>
      <dgm:spPr/>
      <dgm:t>
        <a:bodyPr/>
        <a:lstStyle/>
        <a:p>
          <a:endParaRPr lang="en-IN"/>
        </a:p>
      </dgm:t>
    </dgm:pt>
    <dgm:pt modelId="{4BBA50D3-5BC6-4A99-9C28-AD4A020F8D81}" type="pres">
      <dgm:prSet presAssocID="{5AEDC7A3-1710-4AC3-BDF3-4B51C651AA49}" presName="compNode" presStyleCnt="0"/>
      <dgm:spPr/>
    </dgm:pt>
    <dgm:pt modelId="{FDE8CB92-CEC1-4868-BABF-BDE90EB369AF}" type="pres">
      <dgm:prSet presAssocID="{5AEDC7A3-1710-4AC3-BDF3-4B51C651AA49}" presName="dummyConnPt" presStyleCnt="0"/>
      <dgm:spPr/>
    </dgm:pt>
    <dgm:pt modelId="{46A20CC6-EC41-49D0-B06D-68A93FC95347}" type="pres">
      <dgm:prSet presAssocID="{5AEDC7A3-1710-4AC3-BDF3-4B51C651AA49}" presName="node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E9B2449-5AA0-4936-851E-560AEDF05EF4}" type="pres">
      <dgm:prSet presAssocID="{2E9EB8BB-8395-49D7-B220-3345DE36CFC9}" presName="sibTrans" presStyleLbl="bgSibTrans2D1" presStyleIdx="9" presStyleCnt="13"/>
      <dgm:spPr/>
      <dgm:t>
        <a:bodyPr/>
        <a:lstStyle/>
        <a:p>
          <a:endParaRPr lang="en-IN"/>
        </a:p>
      </dgm:t>
    </dgm:pt>
    <dgm:pt modelId="{1D9D2588-2917-4E1D-8191-EE5E042CDD6A}" type="pres">
      <dgm:prSet presAssocID="{E9CDA5A0-E817-49C2-A474-5686872CE167}" presName="compNode" presStyleCnt="0"/>
      <dgm:spPr/>
    </dgm:pt>
    <dgm:pt modelId="{E9F1815F-8612-4494-9477-F135E22989DB}" type="pres">
      <dgm:prSet presAssocID="{E9CDA5A0-E817-49C2-A474-5686872CE167}" presName="dummyConnPt" presStyleCnt="0"/>
      <dgm:spPr/>
    </dgm:pt>
    <dgm:pt modelId="{B71C1B04-EFC4-4600-B4EF-7960E3167BDD}" type="pres">
      <dgm:prSet presAssocID="{E9CDA5A0-E817-49C2-A474-5686872CE167}" presName="node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3011FCB-86F7-47AB-8AA1-C4C77674DEAE}" type="pres">
      <dgm:prSet presAssocID="{D4B65B47-BAAC-4D3C-AE4E-4D74185E457D}" presName="sibTrans" presStyleLbl="bgSibTrans2D1" presStyleIdx="10" presStyleCnt="13"/>
      <dgm:spPr/>
      <dgm:t>
        <a:bodyPr/>
        <a:lstStyle/>
        <a:p>
          <a:endParaRPr lang="en-IN"/>
        </a:p>
      </dgm:t>
    </dgm:pt>
    <dgm:pt modelId="{93FC4EFC-6872-4963-9BAA-AD52090A0AC3}" type="pres">
      <dgm:prSet presAssocID="{FF5A0201-339C-47FA-935B-DB44F6B5229B}" presName="compNode" presStyleCnt="0"/>
      <dgm:spPr/>
    </dgm:pt>
    <dgm:pt modelId="{6BCA5CF7-EF94-4AD8-9D21-7394ADE4F3DA}" type="pres">
      <dgm:prSet presAssocID="{FF5A0201-339C-47FA-935B-DB44F6B5229B}" presName="dummyConnPt" presStyleCnt="0"/>
      <dgm:spPr/>
    </dgm:pt>
    <dgm:pt modelId="{3E7D91F3-FB57-4445-A076-5FA2D214B1C8}" type="pres">
      <dgm:prSet presAssocID="{FF5A0201-339C-47FA-935B-DB44F6B5229B}" presName="node" presStyleLbl="node1" presStyleIdx="11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4D45D6A-DC1D-4B7C-B155-912819B9FE81}" type="pres">
      <dgm:prSet presAssocID="{329AD1D3-D405-45E1-A603-4E451464850D}" presName="sibTrans" presStyleLbl="bgSibTrans2D1" presStyleIdx="11" presStyleCnt="13"/>
      <dgm:spPr/>
      <dgm:t>
        <a:bodyPr/>
        <a:lstStyle/>
        <a:p>
          <a:endParaRPr lang="en-IN"/>
        </a:p>
      </dgm:t>
    </dgm:pt>
    <dgm:pt modelId="{480BB0E8-C1BC-42EE-B278-29C550C970A1}" type="pres">
      <dgm:prSet presAssocID="{CF845A3F-6A7B-4186-8C4E-DCE6DF21B0CC}" presName="compNode" presStyleCnt="0"/>
      <dgm:spPr/>
    </dgm:pt>
    <dgm:pt modelId="{39220DB0-C803-4D2B-8972-B3521B9531DE}" type="pres">
      <dgm:prSet presAssocID="{CF845A3F-6A7B-4186-8C4E-DCE6DF21B0CC}" presName="dummyConnPt" presStyleCnt="0"/>
      <dgm:spPr/>
    </dgm:pt>
    <dgm:pt modelId="{960E867D-E650-43FE-9025-46C99B8F5B5C}" type="pres">
      <dgm:prSet presAssocID="{CF845A3F-6A7B-4186-8C4E-DCE6DF21B0CC}" presName="node" presStyleLbl="node1" presStyleIdx="12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27C1DB6-D5EB-4434-83FC-61F3888BBA49}" type="pres">
      <dgm:prSet presAssocID="{C72C1B74-EAAF-4E8D-8950-060520BD5520}" presName="sibTrans" presStyleLbl="bgSibTrans2D1" presStyleIdx="12" presStyleCnt="13"/>
      <dgm:spPr/>
      <dgm:t>
        <a:bodyPr/>
        <a:lstStyle/>
        <a:p>
          <a:endParaRPr lang="en-IN"/>
        </a:p>
      </dgm:t>
    </dgm:pt>
    <dgm:pt modelId="{DD1B0F51-3A36-48DF-A1AE-4EF569A8939E}" type="pres">
      <dgm:prSet presAssocID="{C76A647D-DC42-4A03-A093-090FD0E78857}" presName="compNode" presStyleCnt="0"/>
      <dgm:spPr/>
    </dgm:pt>
    <dgm:pt modelId="{6490A8EC-BE5C-4861-98CF-A3E9B3B0E4A6}" type="pres">
      <dgm:prSet presAssocID="{C76A647D-DC42-4A03-A093-090FD0E78857}" presName="dummyConnPt" presStyleCnt="0"/>
      <dgm:spPr/>
    </dgm:pt>
    <dgm:pt modelId="{CF7AC54D-03F5-430D-9E1F-DBAD8DCF471B}" type="pres">
      <dgm:prSet presAssocID="{C76A647D-DC42-4A03-A093-090FD0E78857}" presName="node" presStyleLbl="node1" presStyleIdx="13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5122C8B2-B887-4213-B9B0-80F0815BDA9A}" srcId="{EA189B5F-A50B-40B7-BC02-861B76A134CB}" destId="{C76A647D-DC42-4A03-A093-090FD0E78857}" srcOrd="13" destOrd="0" parTransId="{A42EEC1F-544B-4D97-98AF-CBF29D8D5B27}" sibTransId="{F7B30E3D-FB43-43CE-9A18-6DADBA4BE5C6}"/>
    <dgm:cxn modelId="{DDB0FDF4-D2DA-40F7-97D0-52A08A88E4E6}" type="presOf" srcId="{16F90314-3C43-465B-A803-090CC657D3A3}" destId="{899CC1A3-5F90-4D1E-9F41-80E09B3563C7}" srcOrd="0" destOrd="0" presId="urn:microsoft.com/office/officeart/2005/8/layout/bProcess4"/>
    <dgm:cxn modelId="{3BDB85E3-6700-4C91-8F0C-30C53C06E915}" type="presOf" srcId="{206FC545-0FB5-4EE8-96A9-A0CE3AA9CB5F}" destId="{7D83B1CB-1C3A-4B29-9DE1-7261C9297F11}" srcOrd="0" destOrd="0" presId="urn:microsoft.com/office/officeart/2005/8/layout/bProcess4"/>
    <dgm:cxn modelId="{DD59AE41-71AF-461B-8F43-0CEB9225F54A}" srcId="{EA189B5F-A50B-40B7-BC02-861B76A134CB}" destId="{FF5A0201-339C-47FA-935B-DB44F6B5229B}" srcOrd="11" destOrd="0" parTransId="{D432FB7B-70D0-44DA-87E6-29FD872C7059}" sibTransId="{329AD1D3-D405-45E1-A603-4E451464850D}"/>
    <dgm:cxn modelId="{E0B2AD38-6D36-407B-A2EC-B23C73DF0A86}" type="presOf" srcId="{B05492DB-B117-4B47-B018-59D8125A0026}" destId="{3313A25B-5BA1-427D-981E-9D5A9EFA09AA}" srcOrd="0" destOrd="0" presId="urn:microsoft.com/office/officeart/2005/8/layout/bProcess4"/>
    <dgm:cxn modelId="{889B8252-9222-4724-B204-0015673D616B}" srcId="{EA189B5F-A50B-40B7-BC02-861B76A134CB}" destId="{5AEDC7A3-1710-4AC3-BDF3-4B51C651AA49}" srcOrd="9" destOrd="0" parTransId="{CCA929AE-175A-4124-A8C4-FE66226B028D}" sibTransId="{2E9EB8BB-8395-49D7-B220-3345DE36CFC9}"/>
    <dgm:cxn modelId="{A09AA46F-E872-4CA0-8121-B808C4785DB6}" type="presOf" srcId="{1F619378-F79F-4912-B598-E586E0FF4A67}" destId="{6A4EF2E8-4C69-4DC9-83EC-F41F8A603BEC}" srcOrd="0" destOrd="0" presId="urn:microsoft.com/office/officeart/2005/8/layout/bProcess4"/>
    <dgm:cxn modelId="{C4F97E6A-CE56-4D18-9BA3-48152EB4D312}" type="presOf" srcId="{6E956843-390C-4D51-82C3-25567C8EBED3}" destId="{E28D680D-6BA3-4E3C-ABE9-FCB69BC78883}" srcOrd="0" destOrd="0" presId="urn:microsoft.com/office/officeart/2005/8/layout/bProcess4"/>
    <dgm:cxn modelId="{36F8276F-88FF-4D5F-B185-5868FFF36F03}" srcId="{EA189B5F-A50B-40B7-BC02-861B76A134CB}" destId="{1F619378-F79F-4912-B598-E586E0FF4A67}" srcOrd="6" destOrd="0" parTransId="{127DB01F-7727-4ECC-BE46-ED025343E597}" sibTransId="{97220858-7813-471E-B7DC-D8A0E79E3C56}"/>
    <dgm:cxn modelId="{A0366BDB-EFCD-48F4-B0D2-74D23DF05305}" type="presOf" srcId="{CF845A3F-6A7B-4186-8C4E-DCE6DF21B0CC}" destId="{960E867D-E650-43FE-9025-46C99B8F5B5C}" srcOrd="0" destOrd="0" presId="urn:microsoft.com/office/officeart/2005/8/layout/bProcess4"/>
    <dgm:cxn modelId="{9FBC7316-FF68-4510-A862-1258B7C50382}" type="presOf" srcId="{329AD1D3-D405-45E1-A603-4E451464850D}" destId="{74D45D6A-DC1D-4B7C-B155-912819B9FE81}" srcOrd="0" destOrd="0" presId="urn:microsoft.com/office/officeart/2005/8/layout/bProcess4"/>
    <dgm:cxn modelId="{C1B65B4D-45CE-4648-900E-00B320776A19}" type="presOf" srcId="{85D9935A-A71A-43B0-822A-CC1C4C2F68F8}" destId="{9C0D6DBA-2942-4477-AE09-26AAB45A4D1E}" srcOrd="0" destOrd="0" presId="urn:microsoft.com/office/officeart/2005/8/layout/bProcess4"/>
    <dgm:cxn modelId="{4189092F-FB36-48C0-BE02-8C360C519952}" srcId="{EA189B5F-A50B-40B7-BC02-861B76A134CB}" destId="{16F90314-3C43-465B-A803-090CC657D3A3}" srcOrd="7" destOrd="0" parTransId="{5A620D21-4236-4AB2-A1CC-4E42CD5165B2}" sibTransId="{3FA7F8AB-34D5-457E-9268-E95FFDD6CD9E}"/>
    <dgm:cxn modelId="{6242E431-E2AC-49F3-BEAE-AEA1A77EB3DC}" type="presOf" srcId="{D4B65B47-BAAC-4D3C-AE4E-4D74185E457D}" destId="{C3011FCB-86F7-47AB-8AA1-C4C77674DEAE}" srcOrd="0" destOrd="0" presId="urn:microsoft.com/office/officeart/2005/8/layout/bProcess4"/>
    <dgm:cxn modelId="{966ABC8F-8A11-45BF-A281-E221DCB0D15F}" type="presOf" srcId="{24C9E5C9-C287-4C77-9A1B-0D567929579A}" destId="{382AF4BC-46AD-40CB-9761-405B0D8E1641}" srcOrd="0" destOrd="0" presId="urn:microsoft.com/office/officeart/2005/8/layout/bProcess4"/>
    <dgm:cxn modelId="{A64680C1-EBB0-443D-8C1C-1D25D051E2D6}" type="presOf" srcId="{C76A647D-DC42-4A03-A093-090FD0E78857}" destId="{CF7AC54D-03F5-430D-9E1F-DBAD8DCF471B}" srcOrd="0" destOrd="0" presId="urn:microsoft.com/office/officeart/2005/8/layout/bProcess4"/>
    <dgm:cxn modelId="{2CC101DB-FEC4-405D-A35E-4FBC5392D83D}" type="presOf" srcId="{58957D52-BFAC-410E-9F59-39A940B9F812}" destId="{791863F6-DF37-4944-9C8B-D253F1EDA0F3}" srcOrd="0" destOrd="0" presId="urn:microsoft.com/office/officeart/2005/8/layout/bProcess4"/>
    <dgm:cxn modelId="{C02A98FC-BF10-4B8B-B2AF-BC01FF2E5EEA}" srcId="{EA189B5F-A50B-40B7-BC02-861B76A134CB}" destId="{E9CDA5A0-E817-49C2-A474-5686872CE167}" srcOrd="10" destOrd="0" parTransId="{7D49A64F-390B-4223-9175-D56AF5D61280}" sibTransId="{D4B65B47-BAAC-4D3C-AE4E-4D74185E457D}"/>
    <dgm:cxn modelId="{E13D8F7B-E4A1-4CFB-8A59-15334EBB50EB}" srcId="{EA189B5F-A50B-40B7-BC02-861B76A134CB}" destId="{5689120F-5E78-4B2C-941A-512E1F7000D0}" srcOrd="1" destOrd="0" parTransId="{0B897E8E-1A5E-4FBF-BCBC-4BF26C8B2D8D}" sibTransId="{85D9935A-A71A-43B0-822A-CC1C4C2F68F8}"/>
    <dgm:cxn modelId="{6C6F25A9-C3C4-40D0-93BC-F483B0DEDCD6}" type="presOf" srcId="{29B3C223-DDDE-41D2-BE30-9694E932E0BC}" destId="{7F3FCF93-C93E-4DF5-9E6C-46C901107BE5}" srcOrd="0" destOrd="0" presId="urn:microsoft.com/office/officeart/2005/8/layout/bProcess4"/>
    <dgm:cxn modelId="{41556982-1DDD-4758-9DC1-CD3A25D3F14C}" type="presOf" srcId="{FF5A0201-339C-47FA-935B-DB44F6B5229B}" destId="{3E7D91F3-FB57-4445-A076-5FA2D214B1C8}" srcOrd="0" destOrd="0" presId="urn:microsoft.com/office/officeart/2005/8/layout/bProcess4"/>
    <dgm:cxn modelId="{3EDC282B-3521-472D-B202-1F00F903FB18}" srcId="{EA189B5F-A50B-40B7-BC02-861B76A134CB}" destId="{4848909A-F0A1-4CA2-85AD-9DB1E42D2A8F}" srcOrd="0" destOrd="0" parTransId="{24B0D9E4-E4BD-4E6B-88D1-1BE518297177}" sibTransId="{58957D52-BFAC-410E-9F59-39A940B9F812}"/>
    <dgm:cxn modelId="{F350EF63-8523-4E18-A6A2-E447AF4A0CFB}" type="presOf" srcId="{CAB34BE2-049E-47DB-B534-29AAF5611B05}" destId="{724EE6AD-41B5-4ACB-8A40-381A774FE4F1}" srcOrd="0" destOrd="0" presId="urn:microsoft.com/office/officeart/2005/8/layout/bProcess4"/>
    <dgm:cxn modelId="{46E031B2-4305-42F5-8A23-FC21C11E2F63}" srcId="{EA189B5F-A50B-40B7-BC02-861B76A134CB}" destId="{B05492DB-B117-4B47-B018-59D8125A0026}" srcOrd="2" destOrd="0" parTransId="{C75C329C-36D0-4ADB-AFBA-E1AC6236D452}" sibTransId="{6F991005-2B98-42D1-A19B-A3018ECE3474}"/>
    <dgm:cxn modelId="{BC709DEB-52BD-49A4-899C-B9654691BFF8}" srcId="{EA189B5F-A50B-40B7-BC02-861B76A134CB}" destId="{206FC545-0FB5-4EE8-96A9-A0CE3AA9CB5F}" srcOrd="8" destOrd="0" parTransId="{E7BAD287-8877-472E-8568-2913B44163FF}" sibTransId="{29B3C223-DDDE-41D2-BE30-9694E932E0BC}"/>
    <dgm:cxn modelId="{372CA984-A792-4711-A18F-8F0A10ACF68A}" type="presOf" srcId="{6F991005-2B98-42D1-A19B-A3018ECE3474}" destId="{ECA1FA6F-6F8E-471F-AD31-67083A9F7A61}" srcOrd="0" destOrd="0" presId="urn:microsoft.com/office/officeart/2005/8/layout/bProcess4"/>
    <dgm:cxn modelId="{6DC6DA01-6423-495D-8A19-EC26D8FC5742}" srcId="{EA189B5F-A50B-40B7-BC02-861B76A134CB}" destId="{C069F1CA-4158-4F65-A76C-242ED7E1145B}" srcOrd="3" destOrd="0" parTransId="{421B32A4-5947-4300-9200-1A94BD394B50}" sibTransId="{24C9E5C9-C287-4C77-9A1B-0D567929579A}"/>
    <dgm:cxn modelId="{7B44F271-C1BB-4E0B-9162-EC02271AD544}" type="presOf" srcId="{F6967AF8-BD6C-40DA-B3E6-88253AC12190}" destId="{A169823E-6218-47E9-B04B-6173493B1BE7}" srcOrd="0" destOrd="0" presId="urn:microsoft.com/office/officeart/2005/8/layout/bProcess4"/>
    <dgm:cxn modelId="{E575DEA2-9E49-4A62-9E5A-DEA1D64B24CA}" type="presOf" srcId="{3FA7F8AB-34D5-457E-9268-E95FFDD6CD9E}" destId="{307BE2DB-0327-4936-9A48-16349EAD2FAC}" srcOrd="0" destOrd="0" presId="urn:microsoft.com/office/officeart/2005/8/layout/bProcess4"/>
    <dgm:cxn modelId="{67E25D01-AA7C-4019-9C30-4B267CA5B5B9}" srcId="{EA189B5F-A50B-40B7-BC02-861B76A134CB}" destId="{CAB34BE2-049E-47DB-B534-29AAF5611B05}" srcOrd="4" destOrd="0" parTransId="{86EE88D1-209A-42F3-98D1-7BB98DCF2783}" sibTransId="{8C9ABABD-841E-44D0-8EE4-2A8713BA4F98}"/>
    <dgm:cxn modelId="{16DF1499-2DC4-415A-B20A-8C40E2888EE5}" type="presOf" srcId="{C069F1CA-4158-4F65-A76C-242ED7E1145B}" destId="{E82E32F7-C63C-4F15-8B98-0F8AA72E6CDA}" srcOrd="0" destOrd="0" presId="urn:microsoft.com/office/officeart/2005/8/layout/bProcess4"/>
    <dgm:cxn modelId="{ED9FF057-9552-409A-9AE7-1EDF0F1D6DE6}" srcId="{EA189B5F-A50B-40B7-BC02-861B76A134CB}" destId="{CF845A3F-6A7B-4186-8C4E-DCE6DF21B0CC}" srcOrd="12" destOrd="0" parTransId="{441DBDCD-59D2-4458-95D5-B1104FAC846A}" sibTransId="{C72C1B74-EAAF-4E8D-8950-060520BD5520}"/>
    <dgm:cxn modelId="{3A890886-4886-4322-A2B1-1321B15FD737}" type="presOf" srcId="{E9CDA5A0-E817-49C2-A474-5686872CE167}" destId="{B71C1B04-EFC4-4600-B4EF-7960E3167BDD}" srcOrd="0" destOrd="0" presId="urn:microsoft.com/office/officeart/2005/8/layout/bProcess4"/>
    <dgm:cxn modelId="{F3E7ACE6-65A7-4C70-9D87-4B3715F3AA0A}" type="presOf" srcId="{5AEDC7A3-1710-4AC3-BDF3-4B51C651AA49}" destId="{46A20CC6-EC41-49D0-B06D-68A93FC95347}" srcOrd="0" destOrd="0" presId="urn:microsoft.com/office/officeart/2005/8/layout/bProcess4"/>
    <dgm:cxn modelId="{C573C1F1-6F3B-4DF6-A1B8-2E4E952BCC20}" type="presOf" srcId="{4848909A-F0A1-4CA2-85AD-9DB1E42D2A8F}" destId="{E28536F5-204E-43A2-A17A-EAC448C08F5E}" srcOrd="0" destOrd="0" presId="urn:microsoft.com/office/officeart/2005/8/layout/bProcess4"/>
    <dgm:cxn modelId="{9B00576E-3585-4862-980F-3EE1C381622E}" type="presOf" srcId="{97220858-7813-471E-B7DC-D8A0E79E3C56}" destId="{15BBD6A5-CD48-433A-94E3-FC19BC8A44CC}" srcOrd="0" destOrd="0" presId="urn:microsoft.com/office/officeart/2005/8/layout/bProcess4"/>
    <dgm:cxn modelId="{A792422B-00C9-4108-8338-4CAC6B2BAB47}" type="presOf" srcId="{5689120F-5E78-4B2C-941A-512E1F7000D0}" destId="{0B196876-57EA-4864-85D5-17765B1D651D}" srcOrd="0" destOrd="0" presId="urn:microsoft.com/office/officeart/2005/8/layout/bProcess4"/>
    <dgm:cxn modelId="{67C89636-5E6D-49E9-89D0-5DF2968C4227}" type="presOf" srcId="{EA189B5F-A50B-40B7-BC02-861B76A134CB}" destId="{FAA27F90-B430-4B6A-93BD-5117948AAD60}" srcOrd="0" destOrd="0" presId="urn:microsoft.com/office/officeart/2005/8/layout/bProcess4"/>
    <dgm:cxn modelId="{034EBE83-A0FA-4866-AAA9-031EF41708B5}" srcId="{EA189B5F-A50B-40B7-BC02-861B76A134CB}" destId="{6E956843-390C-4D51-82C3-25567C8EBED3}" srcOrd="5" destOrd="0" parTransId="{F335068D-ED2C-42D4-91C8-5130EB6AE614}" sibTransId="{F6967AF8-BD6C-40DA-B3E6-88253AC12190}"/>
    <dgm:cxn modelId="{19BAA60C-9467-4553-A7DC-C9F82E0CB157}" type="presOf" srcId="{8C9ABABD-841E-44D0-8EE4-2A8713BA4F98}" destId="{B45C407E-4ADE-4CB7-B426-E3D5300C71CB}" srcOrd="0" destOrd="0" presId="urn:microsoft.com/office/officeart/2005/8/layout/bProcess4"/>
    <dgm:cxn modelId="{777F2AC3-74AB-421C-8725-F3480F888564}" type="presOf" srcId="{2E9EB8BB-8395-49D7-B220-3345DE36CFC9}" destId="{BE9B2449-5AA0-4936-851E-560AEDF05EF4}" srcOrd="0" destOrd="0" presId="urn:microsoft.com/office/officeart/2005/8/layout/bProcess4"/>
    <dgm:cxn modelId="{A837B4A0-573F-4719-88C7-F0825C204A05}" type="presOf" srcId="{C72C1B74-EAAF-4E8D-8950-060520BD5520}" destId="{327C1DB6-D5EB-4434-83FC-61F3888BBA49}" srcOrd="0" destOrd="0" presId="urn:microsoft.com/office/officeart/2005/8/layout/bProcess4"/>
    <dgm:cxn modelId="{7B517039-4E55-4CE2-9601-DC674673B13C}" type="presParOf" srcId="{FAA27F90-B430-4B6A-93BD-5117948AAD60}" destId="{B31C9F60-E6E4-4E08-B6F0-D608E3ECEB50}" srcOrd="0" destOrd="0" presId="urn:microsoft.com/office/officeart/2005/8/layout/bProcess4"/>
    <dgm:cxn modelId="{1F3C7252-403D-4886-A896-CBDF59A2F2BB}" type="presParOf" srcId="{B31C9F60-E6E4-4E08-B6F0-D608E3ECEB50}" destId="{28A70093-F0BB-4C93-AEE3-FDB8FF56BDA2}" srcOrd="0" destOrd="0" presId="urn:microsoft.com/office/officeart/2005/8/layout/bProcess4"/>
    <dgm:cxn modelId="{436B9B9A-F13E-4C3F-A758-0BA7C98F86E0}" type="presParOf" srcId="{B31C9F60-E6E4-4E08-B6F0-D608E3ECEB50}" destId="{E28536F5-204E-43A2-A17A-EAC448C08F5E}" srcOrd="1" destOrd="0" presId="urn:microsoft.com/office/officeart/2005/8/layout/bProcess4"/>
    <dgm:cxn modelId="{53CEC533-D042-41E3-811E-198E92402857}" type="presParOf" srcId="{FAA27F90-B430-4B6A-93BD-5117948AAD60}" destId="{791863F6-DF37-4944-9C8B-D253F1EDA0F3}" srcOrd="1" destOrd="0" presId="urn:microsoft.com/office/officeart/2005/8/layout/bProcess4"/>
    <dgm:cxn modelId="{FED24168-750C-4936-B5B9-A255F3ACBD2A}" type="presParOf" srcId="{FAA27F90-B430-4B6A-93BD-5117948AAD60}" destId="{210FFE82-DA2E-42B1-A80B-C889B8200246}" srcOrd="2" destOrd="0" presId="urn:microsoft.com/office/officeart/2005/8/layout/bProcess4"/>
    <dgm:cxn modelId="{399B8A2D-6A5D-44A1-8986-0EE8596B791A}" type="presParOf" srcId="{210FFE82-DA2E-42B1-A80B-C889B8200246}" destId="{45F36C07-51DA-4982-B449-7DDE8E34B096}" srcOrd="0" destOrd="0" presId="urn:microsoft.com/office/officeart/2005/8/layout/bProcess4"/>
    <dgm:cxn modelId="{904B7FFA-2EF8-44E8-A349-F95D063E575F}" type="presParOf" srcId="{210FFE82-DA2E-42B1-A80B-C889B8200246}" destId="{0B196876-57EA-4864-85D5-17765B1D651D}" srcOrd="1" destOrd="0" presId="urn:microsoft.com/office/officeart/2005/8/layout/bProcess4"/>
    <dgm:cxn modelId="{56F5C1BD-800D-437D-B089-E9D203D77CAC}" type="presParOf" srcId="{FAA27F90-B430-4B6A-93BD-5117948AAD60}" destId="{9C0D6DBA-2942-4477-AE09-26AAB45A4D1E}" srcOrd="3" destOrd="0" presId="urn:microsoft.com/office/officeart/2005/8/layout/bProcess4"/>
    <dgm:cxn modelId="{269ECF7E-DA8A-40CD-BFE2-9EEB7BFB39B6}" type="presParOf" srcId="{FAA27F90-B430-4B6A-93BD-5117948AAD60}" destId="{FA84A319-5505-4D20-9464-ED753D5EA0E4}" srcOrd="4" destOrd="0" presId="urn:microsoft.com/office/officeart/2005/8/layout/bProcess4"/>
    <dgm:cxn modelId="{A0041B6E-76A1-4C72-95E1-E3C35FA45CAA}" type="presParOf" srcId="{FA84A319-5505-4D20-9464-ED753D5EA0E4}" destId="{E8FB846F-125E-4BBF-9B88-C7A1F9D36035}" srcOrd="0" destOrd="0" presId="urn:microsoft.com/office/officeart/2005/8/layout/bProcess4"/>
    <dgm:cxn modelId="{2BC1C434-48D3-4992-9544-1A39C1D70D67}" type="presParOf" srcId="{FA84A319-5505-4D20-9464-ED753D5EA0E4}" destId="{3313A25B-5BA1-427D-981E-9D5A9EFA09AA}" srcOrd="1" destOrd="0" presId="urn:microsoft.com/office/officeart/2005/8/layout/bProcess4"/>
    <dgm:cxn modelId="{06E4AF0D-770B-4FCD-B764-B23F4BE2B405}" type="presParOf" srcId="{FAA27F90-B430-4B6A-93BD-5117948AAD60}" destId="{ECA1FA6F-6F8E-471F-AD31-67083A9F7A61}" srcOrd="5" destOrd="0" presId="urn:microsoft.com/office/officeart/2005/8/layout/bProcess4"/>
    <dgm:cxn modelId="{51511053-E8C2-4C85-9B4C-66FBE818FA02}" type="presParOf" srcId="{FAA27F90-B430-4B6A-93BD-5117948AAD60}" destId="{4D37C6C5-7E4F-4122-97B7-ECE64E606DEA}" srcOrd="6" destOrd="0" presId="urn:microsoft.com/office/officeart/2005/8/layout/bProcess4"/>
    <dgm:cxn modelId="{67D7D0C1-04A3-4415-8D57-5AD7869A92A9}" type="presParOf" srcId="{4D37C6C5-7E4F-4122-97B7-ECE64E606DEA}" destId="{B57525C3-1713-40FC-9137-20B212D5B62C}" srcOrd="0" destOrd="0" presId="urn:microsoft.com/office/officeart/2005/8/layout/bProcess4"/>
    <dgm:cxn modelId="{CE290706-5275-4C91-A2D9-C52A48C468E6}" type="presParOf" srcId="{4D37C6C5-7E4F-4122-97B7-ECE64E606DEA}" destId="{E82E32F7-C63C-4F15-8B98-0F8AA72E6CDA}" srcOrd="1" destOrd="0" presId="urn:microsoft.com/office/officeart/2005/8/layout/bProcess4"/>
    <dgm:cxn modelId="{93E82110-5059-4B02-85AD-626A9D8A840E}" type="presParOf" srcId="{FAA27F90-B430-4B6A-93BD-5117948AAD60}" destId="{382AF4BC-46AD-40CB-9761-405B0D8E1641}" srcOrd="7" destOrd="0" presId="urn:microsoft.com/office/officeart/2005/8/layout/bProcess4"/>
    <dgm:cxn modelId="{79D75B1B-BA71-49B8-AED2-2500C79E569F}" type="presParOf" srcId="{FAA27F90-B430-4B6A-93BD-5117948AAD60}" destId="{86293BE1-818D-49CF-8D38-E3443E24A20C}" srcOrd="8" destOrd="0" presId="urn:microsoft.com/office/officeart/2005/8/layout/bProcess4"/>
    <dgm:cxn modelId="{8E745118-0B87-42B5-9199-C4BC20518479}" type="presParOf" srcId="{86293BE1-818D-49CF-8D38-E3443E24A20C}" destId="{3B6A9E94-139D-4347-A475-28A6CE4AFE52}" srcOrd="0" destOrd="0" presId="urn:microsoft.com/office/officeart/2005/8/layout/bProcess4"/>
    <dgm:cxn modelId="{65247C97-A1A6-4C91-A701-9C8CE60FCA06}" type="presParOf" srcId="{86293BE1-818D-49CF-8D38-E3443E24A20C}" destId="{724EE6AD-41B5-4ACB-8A40-381A774FE4F1}" srcOrd="1" destOrd="0" presId="urn:microsoft.com/office/officeart/2005/8/layout/bProcess4"/>
    <dgm:cxn modelId="{E39FD09E-7730-4A50-BB8C-76D62D6B85BE}" type="presParOf" srcId="{FAA27F90-B430-4B6A-93BD-5117948AAD60}" destId="{B45C407E-4ADE-4CB7-B426-E3D5300C71CB}" srcOrd="9" destOrd="0" presId="urn:microsoft.com/office/officeart/2005/8/layout/bProcess4"/>
    <dgm:cxn modelId="{A9213CDA-9523-461B-B34C-850AB6EB27DE}" type="presParOf" srcId="{FAA27F90-B430-4B6A-93BD-5117948AAD60}" destId="{06E45EEB-B98B-49C4-9EF4-FF355B7D8BD8}" srcOrd="10" destOrd="0" presId="urn:microsoft.com/office/officeart/2005/8/layout/bProcess4"/>
    <dgm:cxn modelId="{7A4E85FE-B7C8-491E-8EA7-DB16F363CFE8}" type="presParOf" srcId="{06E45EEB-B98B-49C4-9EF4-FF355B7D8BD8}" destId="{15CD8A9D-7287-4A6E-8278-7721B65AF5EB}" srcOrd="0" destOrd="0" presId="urn:microsoft.com/office/officeart/2005/8/layout/bProcess4"/>
    <dgm:cxn modelId="{915B1429-11F4-4CFB-916C-E7C84BD61E9E}" type="presParOf" srcId="{06E45EEB-B98B-49C4-9EF4-FF355B7D8BD8}" destId="{E28D680D-6BA3-4E3C-ABE9-FCB69BC78883}" srcOrd="1" destOrd="0" presId="urn:microsoft.com/office/officeart/2005/8/layout/bProcess4"/>
    <dgm:cxn modelId="{5CB9F271-BA7E-4D1C-83A6-944B7D4E0835}" type="presParOf" srcId="{FAA27F90-B430-4B6A-93BD-5117948AAD60}" destId="{A169823E-6218-47E9-B04B-6173493B1BE7}" srcOrd="11" destOrd="0" presId="urn:microsoft.com/office/officeart/2005/8/layout/bProcess4"/>
    <dgm:cxn modelId="{D9B64468-5406-4757-9952-D884547EF5D2}" type="presParOf" srcId="{FAA27F90-B430-4B6A-93BD-5117948AAD60}" destId="{8A3B9FCE-E9BB-48FB-8B16-B58FCF6CFFA8}" srcOrd="12" destOrd="0" presId="urn:microsoft.com/office/officeart/2005/8/layout/bProcess4"/>
    <dgm:cxn modelId="{06804653-75FF-4114-B089-4D28AF481379}" type="presParOf" srcId="{8A3B9FCE-E9BB-48FB-8B16-B58FCF6CFFA8}" destId="{32AC82CC-89AE-454F-A108-DCA5D06F08AA}" srcOrd="0" destOrd="0" presId="urn:microsoft.com/office/officeart/2005/8/layout/bProcess4"/>
    <dgm:cxn modelId="{53B90F2F-31A8-4937-A87B-4F0809974983}" type="presParOf" srcId="{8A3B9FCE-E9BB-48FB-8B16-B58FCF6CFFA8}" destId="{6A4EF2E8-4C69-4DC9-83EC-F41F8A603BEC}" srcOrd="1" destOrd="0" presId="urn:microsoft.com/office/officeart/2005/8/layout/bProcess4"/>
    <dgm:cxn modelId="{4D3F97DE-92E3-4B5B-8831-0C3E2665D124}" type="presParOf" srcId="{FAA27F90-B430-4B6A-93BD-5117948AAD60}" destId="{15BBD6A5-CD48-433A-94E3-FC19BC8A44CC}" srcOrd="13" destOrd="0" presId="urn:microsoft.com/office/officeart/2005/8/layout/bProcess4"/>
    <dgm:cxn modelId="{DCEF6C55-FE3D-4A71-AD3B-C3758BA98C19}" type="presParOf" srcId="{FAA27F90-B430-4B6A-93BD-5117948AAD60}" destId="{BAB3C379-3304-4E51-A60E-8A4A3A64E89F}" srcOrd="14" destOrd="0" presId="urn:microsoft.com/office/officeart/2005/8/layout/bProcess4"/>
    <dgm:cxn modelId="{E0B7F77C-9827-42E2-AC8E-6C4836047CF3}" type="presParOf" srcId="{BAB3C379-3304-4E51-A60E-8A4A3A64E89F}" destId="{9D8790E4-48A1-4465-9F96-06C858C117A1}" srcOrd="0" destOrd="0" presId="urn:microsoft.com/office/officeart/2005/8/layout/bProcess4"/>
    <dgm:cxn modelId="{31BB08BB-FF51-4516-B88B-E482640E39E3}" type="presParOf" srcId="{BAB3C379-3304-4E51-A60E-8A4A3A64E89F}" destId="{899CC1A3-5F90-4D1E-9F41-80E09B3563C7}" srcOrd="1" destOrd="0" presId="urn:microsoft.com/office/officeart/2005/8/layout/bProcess4"/>
    <dgm:cxn modelId="{91C58114-B681-44B9-8BF1-F31F6657ADC5}" type="presParOf" srcId="{FAA27F90-B430-4B6A-93BD-5117948AAD60}" destId="{307BE2DB-0327-4936-9A48-16349EAD2FAC}" srcOrd="15" destOrd="0" presId="urn:microsoft.com/office/officeart/2005/8/layout/bProcess4"/>
    <dgm:cxn modelId="{D47266A8-A6C8-4077-AA6F-7E85845612EF}" type="presParOf" srcId="{FAA27F90-B430-4B6A-93BD-5117948AAD60}" destId="{0AB90CA4-34D0-4F86-852A-F4772DC1F5FE}" srcOrd="16" destOrd="0" presId="urn:microsoft.com/office/officeart/2005/8/layout/bProcess4"/>
    <dgm:cxn modelId="{CF4C12D0-3D82-4593-8BF2-7897B22EAE23}" type="presParOf" srcId="{0AB90CA4-34D0-4F86-852A-F4772DC1F5FE}" destId="{E01022EA-F28E-4959-AC07-139641FBAA74}" srcOrd="0" destOrd="0" presId="urn:microsoft.com/office/officeart/2005/8/layout/bProcess4"/>
    <dgm:cxn modelId="{5867E508-E653-45C5-97E4-38DFEC5CDC2F}" type="presParOf" srcId="{0AB90CA4-34D0-4F86-852A-F4772DC1F5FE}" destId="{7D83B1CB-1C3A-4B29-9DE1-7261C9297F11}" srcOrd="1" destOrd="0" presId="urn:microsoft.com/office/officeart/2005/8/layout/bProcess4"/>
    <dgm:cxn modelId="{8FFBB64A-7519-4E57-85C3-7477CACC5835}" type="presParOf" srcId="{FAA27F90-B430-4B6A-93BD-5117948AAD60}" destId="{7F3FCF93-C93E-4DF5-9E6C-46C901107BE5}" srcOrd="17" destOrd="0" presId="urn:microsoft.com/office/officeart/2005/8/layout/bProcess4"/>
    <dgm:cxn modelId="{93063E72-2732-4B29-8EFD-56CC35F1DBBB}" type="presParOf" srcId="{FAA27F90-B430-4B6A-93BD-5117948AAD60}" destId="{4BBA50D3-5BC6-4A99-9C28-AD4A020F8D81}" srcOrd="18" destOrd="0" presId="urn:microsoft.com/office/officeart/2005/8/layout/bProcess4"/>
    <dgm:cxn modelId="{A555C562-EA0B-4519-893E-308C3B405015}" type="presParOf" srcId="{4BBA50D3-5BC6-4A99-9C28-AD4A020F8D81}" destId="{FDE8CB92-CEC1-4868-BABF-BDE90EB369AF}" srcOrd="0" destOrd="0" presId="urn:microsoft.com/office/officeart/2005/8/layout/bProcess4"/>
    <dgm:cxn modelId="{74893679-0F66-4B76-A60B-D62FC177AA4C}" type="presParOf" srcId="{4BBA50D3-5BC6-4A99-9C28-AD4A020F8D81}" destId="{46A20CC6-EC41-49D0-B06D-68A93FC95347}" srcOrd="1" destOrd="0" presId="urn:microsoft.com/office/officeart/2005/8/layout/bProcess4"/>
    <dgm:cxn modelId="{4C325962-7F71-455B-BF9E-774309157CD9}" type="presParOf" srcId="{FAA27F90-B430-4B6A-93BD-5117948AAD60}" destId="{BE9B2449-5AA0-4936-851E-560AEDF05EF4}" srcOrd="19" destOrd="0" presId="urn:microsoft.com/office/officeart/2005/8/layout/bProcess4"/>
    <dgm:cxn modelId="{B4DA6D7A-E11A-4386-887F-66570FCF1939}" type="presParOf" srcId="{FAA27F90-B430-4B6A-93BD-5117948AAD60}" destId="{1D9D2588-2917-4E1D-8191-EE5E042CDD6A}" srcOrd="20" destOrd="0" presId="urn:microsoft.com/office/officeart/2005/8/layout/bProcess4"/>
    <dgm:cxn modelId="{C77BFEA3-1144-4E70-86A5-3185668D71F7}" type="presParOf" srcId="{1D9D2588-2917-4E1D-8191-EE5E042CDD6A}" destId="{E9F1815F-8612-4494-9477-F135E22989DB}" srcOrd="0" destOrd="0" presId="urn:microsoft.com/office/officeart/2005/8/layout/bProcess4"/>
    <dgm:cxn modelId="{8E396699-A901-4671-B18E-692DB02F4C00}" type="presParOf" srcId="{1D9D2588-2917-4E1D-8191-EE5E042CDD6A}" destId="{B71C1B04-EFC4-4600-B4EF-7960E3167BDD}" srcOrd="1" destOrd="0" presId="urn:microsoft.com/office/officeart/2005/8/layout/bProcess4"/>
    <dgm:cxn modelId="{0976D5FE-8D9C-4725-8D99-24991627A359}" type="presParOf" srcId="{FAA27F90-B430-4B6A-93BD-5117948AAD60}" destId="{C3011FCB-86F7-47AB-8AA1-C4C77674DEAE}" srcOrd="21" destOrd="0" presId="urn:microsoft.com/office/officeart/2005/8/layout/bProcess4"/>
    <dgm:cxn modelId="{FB9959B0-7463-41BE-B226-673784C5F78B}" type="presParOf" srcId="{FAA27F90-B430-4B6A-93BD-5117948AAD60}" destId="{93FC4EFC-6872-4963-9BAA-AD52090A0AC3}" srcOrd="22" destOrd="0" presId="urn:microsoft.com/office/officeart/2005/8/layout/bProcess4"/>
    <dgm:cxn modelId="{22383168-9960-4D47-AC5F-3D1704D12348}" type="presParOf" srcId="{93FC4EFC-6872-4963-9BAA-AD52090A0AC3}" destId="{6BCA5CF7-EF94-4AD8-9D21-7394ADE4F3DA}" srcOrd="0" destOrd="0" presId="urn:microsoft.com/office/officeart/2005/8/layout/bProcess4"/>
    <dgm:cxn modelId="{44C8F0BD-FB6F-439D-8C6F-3D3A842501BF}" type="presParOf" srcId="{93FC4EFC-6872-4963-9BAA-AD52090A0AC3}" destId="{3E7D91F3-FB57-4445-A076-5FA2D214B1C8}" srcOrd="1" destOrd="0" presId="urn:microsoft.com/office/officeart/2005/8/layout/bProcess4"/>
    <dgm:cxn modelId="{8A099EC4-27D3-4701-B09F-D2C69A285024}" type="presParOf" srcId="{FAA27F90-B430-4B6A-93BD-5117948AAD60}" destId="{74D45D6A-DC1D-4B7C-B155-912819B9FE81}" srcOrd="23" destOrd="0" presId="urn:microsoft.com/office/officeart/2005/8/layout/bProcess4"/>
    <dgm:cxn modelId="{A31AA358-2355-4E3C-BD56-3F47D7D7F21D}" type="presParOf" srcId="{FAA27F90-B430-4B6A-93BD-5117948AAD60}" destId="{480BB0E8-C1BC-42EE-B278-29C550C970A1}" srcOrd="24" destOrd="0" presId="urn:microsoft.com/office/officeart/2005/8/layout/bProcess4"/>
    <dgm:cxn modelId="{FB1712A3-8A14-46FE-BC15-C53CA9F80567}" type="presParOf" srcId="{480BB0E8-C1BC-42EE-B278-29C550C970A1}" destId="{39220DB0-C803-4D2B-8972-B3521B9531DE}" srcOrd="0" destOrd="0" presId="urn:microsoft.com/office/officeart/2005/8/layout/bProcess4"/>
    <dgm:cxn modelId="{3C252D5C-D565-4615-9831-9BCA02E24D25}" type="presParOf" srcId="{480BB0E8-C1BC-42EE-B278-29C550C970A1}" destId="{960E867D-E650-43FE-9025-46C99B8F5B5C}" srcOrd="1" destOrd="0" presId="urn:microsoft.com/office/officeart/2005/8/layout/bProcess4"/>
    <dgm:cxn modelId="{26F67220-27CC-448D-A1F7-C4AE4F0EB8DA}" type="presParOf" srcId="{FAA27F90-B430-4B6A-93BD-5117948AAD60}" destId="{327C1DB6-D5EB-4434-83FC-61F3888BBA49}" srcOrd="25" destOrd="0" presId="urn:microsoft.com/office/officeart/2005/8/layout/bProcess4"/>
    <dgm:cxn modelId="{7198731E-CB8C-4FD5-88AA-25F3DAFC58FF}" type="presParOf" srcId="{FAA27F90-B430-4B6A-93BD-5117948AAD60}" destId="{DD1B0F51-3A36-48DF-A1AE-4EF569A8939E}" srcOrd="26" destOrd="0" presId="urn:microsoft.com/office/officeart/2005/8/layout/bProcess4"/>
    <dgm:cxn modelId="{8FCC1525-25E3-409C-9A40-77F2AA48C16B}" type="presParOf" srcId="{DD1B0F51-3A36-48DF-A1AE-4EF569A8939E}" destId="{6490A8EC-BE5C-4861-98CF-A3E9B3B0E4A6}" srcOrd="0" destOrd="0" presId="urn:microsoft.com/office/officeart/2005/8/layout/bProcess4"/>
    <dgm:cxn modelId="{CBDBD920-1920-41B0-88E8-A6767699375F}" type="presParOf" srcId="{DD1B0F51-3A36-48DF-A1AE-4EF569A8939E}" destId="{CF7AC54D-03F5-430D-9E1F-DBAD8DCF471B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1863F6-DF37-4944-9C8B-D253F1EDA0F3}">
      <dsp:nvSpPr>
        <dsp:cNvPr id="0" name=""/>
        <dsp:cNvSpPr/>
      </dsp:nvSpPr>
      <dsp:spPr>
        <a:xfrm rot="5469580">
          <a:off x="963862" y="911834"/>
          <a:ext cx="1425032" cy="17155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8536F5-204E-43A2-A17A-EAC448C08F5E}">
      <dsp:nvSpPr>
        <dsp:cNvPr id="0" name=""/>
        <dsp:cNvSpPr/>
      </dsp:nvSpPr>
      <dsp:spPr>
        <a:xfrm>
          <a:off x="1226979" y="3158"/>
          <a:ext cx="2065671" cy="11437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accent2">
                  <a:lumMod val="75000"/>
                </a:schemeClr>
              </a:solidFill>
            </a:rPr>
            <a:t>1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accent2">
                  <a:lumMod val="75000"/>
                </a:schemeClr>
              </a:solidFill>
            </a:rPr>
            <a:t>Accounting Transaction Upload/Creation</a:t>
          </a:r>
        </a:p>
      </dsp:txBody>
      <dsp:txXfrm>
        <a:off x="1260477" y="36656"/>
        <a:ext cx="1998675" cy="1076723"/>
      </dsp:txXfrm>
    </dsp:sp>
    <dsp:sp modelId="{9C0D6DBA-2942-4477-AE09-26AAB45A4D1E}">
      <dsp:nvSpPr>
        <dsp:cNvPr id="0" name=""/>
        <dsp:cNvSpPr/>
      </dsp:nvSpPr>
      <dsp:spPr>
        <a:xfrm rot="5400000">
          <a:off x="949976" y="2341872"/>
          <a:ext cx="1423962" cy="171557"/>
        </a:xfrm>
        <a:prstGeom prst="rect">
          <a:avLst/>
        </a:prstGeom>
        <a:solidFill>
          <a:schemeClr val="accent3">
            <a:hueOff val="-642227"/>
            <a:satOff val="-1200"/>
            <a:lumOff val="60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196876-57EA-4864-85D5-17765B1D651D}">
      <dsp:nvSpPr>
        <dsp:cNvPr id="0" name=""/>
        <dsp:cNvSpPr/>
      </dsp:nvSpPr>
      <dsp:spPr>
        <a:xfrm>
          <a:off x="1277875" y="1433585"/>
          <a:ext cx="1906199" cy="1143719"/>
        </a:xfrm>
        <a:prstGeom prst="roundRect">
          <a:avLst>
            <a:gd name="adj" fmla="val 10000"/>
          </a:avLst>
        </a:prstGeom>
        <a:solidFill>
          <a:schemeClr val="accent3">
            <a:hueOff val="-592825"/>
            <a:satOff val="-1108"/>
            <a:lumOff val="5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accent2">
                  <a:lumMod val="75000"/>
                </a:schemeClr>
              </a:solidFill>
            </a:rPr>
            <a:t>2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accent2">
                  <a:lumMod val="75000"/>
                </a:schemeClr>
              </a:solidFill>
            </a:rPr>
            <a:t>Categorization of Sales/Purchase Invoice</a:t>
          </a:r>
        </a:p>
      </dsp:txBody>
      <dsp:txXfrm>
        <a:off x="1311373" y="1467083"/>
        <a:ext cx="1839203" cy="1076723"/>
      </dsp:txXfrm>
    </dsp:sp>
    <dsp:sp modelId="{ECA1FA6F-6F8E-471F-AD31-67083A9F7A61}">
      <dsp:nvSpPr>
        <dsp:cNvPr id="0" name=""/>
        <dsp:cNvSpPr/>
      </dsp:nvSpPr>
      <dsp:spPr>
        <a:xfrm rot="5400000">
          <a:off x="949976" y="3771522"/>
          <a:ext cx="1423962" cy="171557"/>
        </a:xfrm>
        <a:prstGeom prst="rect">
          <a:avLst/>
        </a:prstGeom>
        <a:solidFill>
          <a:schemeClr val="accent3">
            <a:hueOff val="-1284454"/>
            <a:satOff val="-2400"/>
            <a:lumOff val="120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13A25B-5BA1-427D-981E-9D5A9EFA09AA}">
      <dsp:nvSpPr>
        <dsp:cNvPr id="0" name=""/>
        <dsp:cNvSpPr/>
      </dsp:nvSpPr>
      <dsp:spPr>
        <a:xfrm>
          <a:off x="1277875" y="2863234"/>
          <a:ext cx="1906199" cy="1143719"/>
        </a:xfrm>
        <a:prstGeom prst="roundRect">
          <a:avLst>
            <a:gd name="adj" fmla="val 10000"/>
          </a:avLst>
        </a:prstGeom>
        <a:solidFill>
          <a:schemeClr val="accent3">
            <a:hueOff val="-1185650"/>
            <a:satOff val="-2215"/>
            <a:lumOff val="111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accent2">
                  <a:lumMod val="75000"/>
                </a:schemeClr>
              </a:solidFill>
            </a:rPr>
            <a:t>3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accent2">
                  <a:lumMod val="75000"/>
                </a:schemeClr>
              </a:solidFill>
            </a:rPr>
            <a:t>Auto Populate GSTR1 </a:t>
          </a:r>
          <a:endParaRPr lang="en-US" sz="1200" b="1" kern="1200" dirty="0" smtClean="0">
            <a:solidFill>
              <a:schemeClr val="accent2">
                <a:lumMod val="75000"/>
              </a:schemeClr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accent2">
                  <a:lumMod val="75000"/>
                </a:schemeClr>
              </a:solidFill>
            </a:rPr>
            <a:t>(10</a:t>
          </a:r>
          <a:r>
            <a:rPr lang="en-US" sz="1200" b="1" kern="1200" baseline="30000" dirty="0" smtClean="0">
              <a:solidFill>
                <a:schemeClr val="accent2">
                  <a:lumMod val="75000"/>
                </a:schemeClr>
              </a:solidFill>
            </a:rPr>
            <a:t>th</a:t>
          </a:r>
          <a:r>
            <a:rPr lang="en-US" sz="1200" b="1" kern="1200" dirty="0" smtClean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en-US" sz="1200" b="1" kern="1200" dirty="0">
              <a:solidFill>
                <a:schemeClr val="accent2">
                  <a:lumMod val="75000"/>
                </a:schemeClr>
              </a:solidFill>
            </a:rPr>
            <a:t>of each month)</a:t>
          </a:r>
        </a:p>
      </dsp:txBody>
      <dsp:txXfrm>
        <a:off x="1311373" y="2896732"/>
        <a:ext cx="1839203" cy="1076723"/>
      </dsp:txXfrm>
    </dsp:sp>
    <dsp:sp modelId="{382AF4BC-46AD-40CB-9761-405B0D8E1641}">
      <dsp:nvSpPr>
        <dsp:cNvPr id="0" name=""/>
        <dsp:cNvSpPr/>
      </dsp:nvSpPr>
      <dsp:spPr>
        <a:xfrm>
          <a:off x="1664801" y="4486346"/>
          <a:ext cx="2609294" cy="171557"/>
        </a:xfrm>
        <a:prstGeom prst="rect">
          <a:avLst/>
        </a:prstGeom>
        <a:solidFill>
          <a:schemeClr val="accent3">
            <a:hueOff val="-1926681"/>
            <a:satOff val="-3600"/>
            <a:lumOff val="18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E32F7-C63C-4F15-8B98-0F8AA72E6CDA}">
      <dsp:nvSpPr>
        <dsp:cNvPr id="0" name=""/>
        <dsp:cNvSpPr/>
      </dsp:nvSpPr>
      <dsp:spPr>
        <a:xfrm>
          <a:off x="1277875" y="4292883"/>
          <a:ext cx="1906199" cy="1143719"/>
        </a:xfrm>
        <a:prstGeom prst="roundRect">
          <a:avLst>
            <a:gd name="adj" fmla="val 10000"/>
          </a:avLst>
        </a:prstGeom>
        <a:solidFill>
          <a:schemeClr val="accent3">
            <a:hueOff val="-1778475"/>
            <a:satOff val="-3323"/>
            <a:lumOff val="167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accent2">
                  <a:lumMod val="75000"/>
                </a:schemeClr>
              </a:solidFill>
            </a:rPr>
            <a:t>4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accent2">
                  <a:lumMod val="75000"/>
                </a:schemeClr>
              </a:solidFill>
            </a:rPr>
            <a:t>Approval of GSTR1 form by CA &amp; Business Owner</a:t>
          </a:r>
        </a:p>
      </dsp:txBody>
      <dsp:txXfrm>
        <a:off x="1311373" y="4326381"/>
        <a:ext cx="1839203" cy="1076723"/>
      </dsp:txXfrm>
    </dsp:sp>
    <dsp:sp modelId="{B45C407E-4ADE-4CB7-B426-E3D5300C71CB}">
      <dsp:nvSpPr>
        <dsp:cNvPr id="0" name=""/>
        <dsp:cNvSpPr/>
      </dsp:nvSpPr>
      <dsp:spPr>
        <a:xfrm rot="16224882">
          <a:off x="3579285" y="3780761"/>
          <a:ext cx="1411208" cy="171557"/>
        </a:xfrm>
        <a:prstGeom prst="rect">
          <a:avLst/>
        </a:prstGeom>
        <a:solidFill>
          <a:schemeClr val="accent3">
            <a:hueOff val="-2568908"/>
            <a:satOff val="-4799"/>
            <a:lumOff val="241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4EE6AD-41B5-4ACB-8A40-381A774FE4F1}">
      <dsp:nvSpPr>
        <dsp:cNvPr id="0" name=""/>
        <dsp:cNvSpPr/>
      </dsp:nvSpPr>
      <dsp:spPr>
        <a:xfrm>
          <a:off x="3892856" y="4292883"/>
          <a:ext cx="1906199" cy="1143719"/>
        </a:xfrm>
        <a:prstGeom prst="roundRect">
          <a:avLst>
            <a:gd name="adj" fmla="val 10000"/>
          </a:avLst>
        </a:prstGeom>
        <a:solidFill>
          <a:schemeClr val="accent3">
            <a:hueOff val="-2371300"/>
            <a:satOff val="-4430"/>
            <a:lumOff val="22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accent2">
                  <a:lumMod val="75000"/>
                </a:schemeClr>
              </a:solidFill>
            </a:rPr>
            <a:t>5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accent2">
                  <a:lumMod val="75000"/>
                </a:schemeClr>
              </a:solidFill>
            </a:rPr>
            <a:t>Digital signature &amp; Filing of GSTR1</a:t>
          </a:r>
        </a:p>
      </dsp:txBody>
      <dsp:txXfrm>
        <a:off x="3926354" y="4326381"/>
        <a:ext cx="1839203" cy="1076723"/>
      </dsp:txXfrm>
    </dsp:sp>
    <dsp:sp modelId="{A169823E-6218-47E9-B04B-6173493B1BE7}">
      <dsp:nvSpPr>
        <dsp:cNvPr id="0" name=""/>
        <dsp:cNvSpPr/>
      </dsp:nvSpPr>
      <dsp:spPr>
        <a:xfrm rot="16200000">
          <a:off x="3578015" y="2357507"/>
          <a:ext cx="1423962" cy="171557"/>
        </a:xfrm>
        <a:prstGeom prst="rect">
          <a:avLst/>
        </a:prstGeom>
        <a:solidFill>
          <a:schemeClr val="accent3">
            <a:hueOff val="-3211135"/>
            <a:satOff val="-5999"/>
            <a:lumOff val="302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8D680D-6BA3-4E3C-ABE9-FCB69BC78883}">
      <dsp:nvSpPr>
        <dsp:cNvPr id="0" name=""/>
        <dsp:cNvSpPr/>
      </dsp:nvSpPr>
      <dsp:spPr>
        <a:xfrm>
          <a:off x="3905913" y="2878869"/>
          <a:ext cx="1906199" cy="1143719"/>
        </a:xfrm>
        <a:prstGeom prst="roundRect">
          <a:avLst>
            <a:gd name="adj" fmla="val 10000"/>
          </a:avLst>
        </a:prstGeom>
        <a:solidFill>
          <a:schemeClr val="accent3">
            <a:hueOff val="-2964125"/>
            <a:satOff val="-5538"/>
            <a:lumOff val="27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accent2">
                  <a:lumMod val="75000"/>
                </a:schemeClr>
              </a:solidFill>
            </a:rPr>
            <a:t>6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accent2">
                  <a:lumMod val="75000"/>
                </a:schemeClr>
              </a:solidFill>
            </a:rPr>
            <a:t>Download GSTR 2A</a:t>
          </a:r>
        </a:p>
      </dsp:txBody>
      <dsp:txXfrm>
        <a:off x="3939411" y="2912367"/>
        <a:ext cx="1839203" cy="1076723"/>
      </dsp:txXfrm>
    </dsp:sp>
    <dsp:sp modelId="{15BBD6A5-CD48-433A-94E3-FC19BC8A44CC}">
      <dsp:nvSpPr>
        <dsp:cNvPr id="0" name=""/>
        <dsp:cNvSpPr/>
      </dsp:nvSpPr>
      <dsp:spPr>
        <a:xfrm rot="16200000">
          <a:off x="3578015" y="927858"/>
          <a:ext cx="1423962" cy="171557"/>
        </a:xfrm>
        <a:prstGeom prst="rect">
          <a:avLst/>
        </a:prstGeom>
        <a:solidFill>
          <a:schemeClr val="accent3">
            <a:hueOff val="-3853362"/>
            <a:satOff val="-7199"/>
            <a:lumOff val="3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4EF2E8-4C69-4DC9-83EC-F41F8A603BEC}">
      <dsp:nvSpPr>
        <dsp:cNvPr id="0" name=""/>
        <dsp:cNvSpPr/>
      </dsp:nvSpPr>
      <dsp:spPr>
        <a:xfrm>
          <a:off x="3905913" y="1449219"/>
          <a:ext cx="1906199" cy="1143719"/>
        </a:xfrm>
        <a:prstGeom prst="roundRect">
          <a:avLst>
            <a:gd name="adj" fmla="val 10000"/>
          </a:avLst>
        </a:prstGeom>
        <a:solidFill>
          <a:schemeClr val="accent3">
            <a:hueOff val="-3556950"/>
            <a:satOff val="-6645"/>
            <a:lumOff val="33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accent2">
                  <a:lumMod val="75000"/>
                </a:schemeClr>
              </a:solidFill>
            </a:rPr>
            <a:t>7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accent2">
                  <a:lumMod val="75000"/>
                </a:schemeClr>
              </a:solidFill>
            </a:rPr>
            <a:t>Approval/Rejection &amp; Additional Transaction details to be validated </a:t>
          </a:r>
        </a:p>
      </dsp:txBody>
      <dsp:txXfrm>
        <a:off x="3939411" y="1482717"/>
        <a:ext cx="1839203" cy="1076723"/>
      </dsp:txXfrm>
    </dsp:sp>
    <dsp:sp modelId="{307BE2DB-0327-4936-9A48-16349EAD2FAC}">
      <dsp:nvSpPr>
        <dsp:cNvPr id="0" name=""/>
        <dsp:cNvSpPr/>
      </dsp:nvSpPr>
      <dsp:spPr>
        <a:xfrm rot="21582546">
          <a:off x="4268209" y="149437"/>
          <a:ext cx="2485163" cy="165364"/>
        </a:xfrm>
        <a:prstGeom prst="rect">
          <a:avLst/>
        </a:prstGeom>
        <a:solidFill>
          <a:schemeClr val="accent3">
            <a:hueOff val="-4495589"/>
            <a:satOff val="-8399"/>
            <a:lumOff val="423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9CC1A3-5F90-4D1E-9F41-80E09B3563C7}">
      <dsp:nvSpPr>
        <dsp:cNvPr id="0" name=""/>
        <dsp:cNvSpPr/>
      </dsp:nvSpPr>
      <dsp:spPr>
        <a:xfrm>
          <a:off x="3905913" y="19570"/>
          <a:ext cx="1906199" cy="1143719"/>
        </a:xfrm>
        <a:prstGeom prst="roundRect">
          <a:avLst>
            <a:gd name="adj" fmla="val 10000"/>
          </a:avLst>
        </a:prstGeom>
        <a:solidFill>
          <a:schemeClr val="accent3">
            <a:hueOff val="-4149775"/>
            <a:satOff val="-7753"/>
            <a:lumOff val="39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accent2">
                  <a:lumMod val="75000"/>
                </a:schemeClr>
              </a:solidFill>
            </a:rPr>
            <a:t>8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accent2">
                  <a:lumMod val="75000"/>
                </a:schemeClr>
              </a:solidFill>
            </a:rPr>
            <a:t>Auto populate GSTR 2 based on transaction details</a:t>
          </a:r>
        </a:p>
      </dsp:txBody>
      <dsp:txXfrm>
        <a:off x="3939411" y="53068"/>
        <a:ext cx="1839203" cy="1076723"/>
      </dsp:txXfrm>
    </dsp:sp>
    <dsp:sp modelId="{7F3FCF93-C93E-4DF5-9E6C-46C901107BE5}">
      <dsp:nvSpPr>
        <dsp:cNvPr id="0" name=""/>
        <dsp:cNvSpPr/>
      </dsp:nvSpPr>
      <dsp:spPr>
        <a:xfrm rot="5400000">
          <a:off x="6100202" y="912223"/>
          <a:ext cx="1423962" cy="171557"/>
        </a:xfrm>
        <a:prstGeom prst="rect">
          <a:avLst/>
        </a:prstGeom>
        <a:solidFill>
          <a:schemeClr val="accent3">
            <a:hueOff val="-5137816"/>
            <a:satOff val="-9599"/>
            <a:lumOff val="483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83B1CB-1C3A-4B29-9DE1-7261C9297F11}">
      <dsp:nvSpPr>
        <dsp:cNvPr id="0" name=""/>
        <dsp:cNvSpPr/>
      </dsp:nvSpPr>
      <dsp:spPr>
        <a:xfrm>
          <a:off x="6428101" y="3935"/>
          <a:ext cx="1906199" cy="1143719"/>
        </a:xfrm>
        <a:prstGeom prst="roundRect">
          <a:avLst>
            <a:gd name="adj" fmla="val 10000"/>
          </a:avLst>
        </a:prstGeom>
        <a:solidFill>
          <a:schemeClr val="accent3">
            <a:hueOff val="-4742600"/>
            <a:satOff val="-8860"/>
            <a:lumOff val="44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accent2">
                  <a:lumMod val="75000"/>
                </a:schemeClr>
              </a:solidFill>
            </a:rPr>
            <a:t>9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accent2">
                  <a:lumMod val="75000"/>
                </a:schemeClr>
              </a:solidFill>
            </a:rPr>
            <a:t>Download GSTR1A</a:t>
          </a:r>
        </a:p>
      </dsp:txBody>
      <dsp:txXfrm>
        <a:off x="6461599" y="37433"/>
        <a:ext cx="1839203" cy="1076723"/>
      </dsp:txXfrm>
    </dsp:sp>
    <dsp:sp modelId="{BE9B2449-5AA0-4936-851E-560AEDF05EF4}">
      <dsp:nvSpPr>
        <dsp:cNvPr id="0" name=""/>
        <dsp:cNvSpPr/>
      </dsp:nvSpPr>
      <dsp:spPr>
        <a:xfrm rot="5400000">
          <a:off x="6100202" y="2341872"/>
          <a:ext cx="1423962" cy="171557"/>
        </a:xfrm>
        <a:prstGeom prst="rect">
          <a:avLst/>
        </a:prstGeom>
        <a:solidFill>
          <a:schemeClr val="accent3">
            <a:hueOff val="-5780043"/>
            <a:satOff val="-10799"/>
            <a:lumOff val="544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A20CC6-EC41-49D0-B06D-68A93FC95347}">
      <dsp:nvSpPr>
        <dsp:cNvPr id="0" name=""/>
        <dsp:cNvSpPr/>
      </dsp:nvSpPr>
      <dsp:spPr>
        <a:xfrm>
          <a:off x="6428101" y="1433585"/>
          <a:ext cx="1906199" cy="1143719"/>
        </a:xfrm>
        <a:prstGeom prst="roundRect">
          <a:avLst>
            <a:gd name="adj" fmla="val 10000"/>
          </a:avLst>
        </a:prstGeom>
        <a:solidFill>
          <a:schemeClr val="accent3">
            <a:hueOff val="-5335425"/>
            <a:satOff val="-9968"/>
            <a:lumOff val="502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accent2">
                  <a:lumMod val="75000"/>
                </a:schemeClr>
              </a:solidFill>
            </a:rPr>
            <a:t>10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accent2">
                  <a:lumMod val="75000"/>
                </a:schemeClr>
              </a:solidFill>
            </a:rPr>
            <a:t>Approval / Rejection of Transaction details from 1A.</a:t>
          </a:r>
        </a:p>
      </dsp:txBody>
      <dsp:txXfrm>
        <a:off x="6461599" y="1467083"/>
        <a:ext cx="1839203" cy="1076723"/>
      </dsp:txXfrm>
    </dsp:sp>
    <dsp:sp modelId="{C3011FCB-86F7-47AB-8AA1-C4C77674DEAE}">
      <dsp:nvSpPr>
        <dsp:cNvPr id="0" name=""/>
        <dsp:cNvSpPr/>
      </dsp:nvSpPr>
      <dsp:spPr>
        <a:xfrm rot="5400000">
          <a:off x="6100202" y="3771522"/>
          <a:ext cx="1423962" cy="171557"/>
        </a:xfrm>
        <a:prstGeom prst="rect">
          <a:avLst/>
        </a:prstGeom>
        <a:solidFill>
          <a:schemeClr val="accent3">
            <a:hueOff val="-6422270"/>
            <a:satOff val="-11998"/>
            <a:lumOff val="604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1C1B04-EFC4-4600-B4EF-7960E3167BDD}">
      <dsp:nvSpPr>
        <dsp:cNvPr id="0" name=""/>
        <dsp:cNvSpPr/>
      </dsp:nvSpPr>
      <dsp:spPr>
        <a:xfrm>
          <a:off x="6428101" y="2863234"/>
          <a:ext cx="1906199" cy="1143719"/>
        </a:xfrm>
        <a:prstGeom prst="roundRect">
          <a:avLst>
            <a:gd name="adj" fmla="val 10000"/>
          </a:avLst>
        </a:prstGeom>
        <a:solidFill>
          <a:schemeClr val="accent3">
            <a:hueOff val="-5928250"/>
            <a:satOff val="-11075"/>
            <a:lumOff val="558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en-US" sz="1800" b="1" kern="1200" dirty="0">
              <a:solidFill>
                <a:schemeClr val="accent2">
                  <a:lumMod val="75000"/>
                </a:schemeClr>
              </a:solidFill>
            </a:rPr>
            <a:t>11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accent2">
                  <a:lumMod val="75000"/>
                </a:schemeClr>
              </a:solidFill>
            </a:rPr>
            <a:t>Filing of GSTR2 </a:t>
          </a:r>
          <a:endParaRPr lang="en-US" sz="1200" b="1" kern="1200" dirty="0" smtClean="0">
            <a:solidFill>
              <a:schemeClr val="accent2">
                <a:lumMod val="75000"/>
              </a:schemeClr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accent2">
                  <a:lumMod val="75000"/>
                </a:schemeClr>
              </a:solidFill>
            </a:rPr>
            <a:t>(15</a:t>
          </a:r>
          <a:r>
            <a:rPr lang="en-US" sz="1200" b="1" kern="1200" baseline="30000" dirty="0" smtClean="0">
              <a:solidFill>
                <a:schemeClr val="accent2">
                  <a:lumMod val="75000"/>
                </a:schemeClr>
              </a:solidFill>
            </a:rPr>
            <a:t>th</a:t>
          </a:r>
          <a:r>
            <a:rPr lang="en-US" sz="1200" b="1" kern="1200" dirty="0" smtClean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en-US" sz="1200" b="1" kern="1200" dirty="0">
              <a:solidFill>
                <a:schemeClr val="accent2">
                  <a:lumMod val="75000"/>
                </a:schemeClr>
              </a:solidFill>
            </a:rPr>
            <a:t>Of each month)</a:t>
          </a:r>
        </a:p>
      </dsp:txBody>
      <dsp:txXfrm>
        <a:off x="6461599" y="2896732"/>
        <a:ext cx="1839203" cy="1076723"/>
      </dsp:txXfrm>
    </dsp:sp>
    <dsp:sp modelId="{74D45D6A-DC1D-4B7C-B155-912819B9FE81}">
      <dsp:nvSpPr>
        <dsp:cNvPr id="0" name=""/>
        <dsp:cNvSpPr/>
      </dsp:nvSpPr>
      <dsp:spPr>
        <a:xfrm>
          <a:off x="6815027" y="4486346"/>
          <a:ext cx="2529558" cy="171557"/>
        </a:xfrm>
        <a:prstGeom prst="rect">
          <a:avLst/>
        </a:prstGeom>
        <a:solidFill>
          <a:schemeClr val="accent3">
            <a:hueOff val="-7064497"/>
            <a:satOff val="-13198"/>
            <a:lumOff val="665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7D91F3-FB57-4445-A076-5FA2D214B1C8}">
      <dsp:nvSpPr>
        <dsp:cNvPr id="0" name=""/>
        <dsp:cNvSpPr/>
      </dsp:nvSpPr>
      <dsp:spPr>
        <a:xfrm>
          <a:off x="6428101" y="4292883"/>
          <a:ext cx="1906199" cy="1143719"/>
        </a:xfrm>
        <a:prstGeom prst="roundRect">
          <a:avLst>
            <a:gd name="adj" fmla="val 10000"/>
          </a:avLst>
        </a:prstGeom>
        <a:solidFill>
          <a:schemeClr val="accent3">
            <a:hueOff val="-6521074"/>
            <a:satOff val="-12183"/>
            <a:lumOff val="61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accent2">
                  <a:lumMod val="75000"/>
                </a:schemeClr>
              </a:solidFill>
            </a:rPr>
            <a:t>12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accent2">
                  <a:lumMod val="75000"/>
                </a:schemeClr>
              </a:solidFill>
            </a:rPr>
            <a:t> Reconciliation &amp; Preparation of GSTR 3</a:t>
          </a:r>
        </a:p>
      </dsp:txBody>
      <dsp:txXfrm>
        <a:off x="6461599" y="4326381"/>
        <a:ext cx="1839203" cy="1076723"/>
      </dsp:txXfrm>
    </dsp:sp>
    <dsp:sp modelId="{327C1DB6-D5EB-4434-83FC-61F3888BBA49}">
      <dsp:nvSpPr>
        <dsp:cNvPr id="0" name=""/>
        <dsp:cNvSpPr/>
      </dsp:nvSpPr>
      <dsp:spPr>
        <a:xfrm rot="16200000">
          <a:off x="8635447" y="3771522"/>
          <a:ext cx="1423962" cy="171557"/>
        </a:xfrm>
        <a:prstGeom prst="rect">
          <a:avLst/>
        </a:prstGeom>
        <a:solidFill>
          <a:schemeClr val="accent3">
            <a:hueOff val="-7706724"/>
            <a:satOff val="-14398"/>
            <a:lumOff val="72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0E867D-E650-43FE-9025-46C99B8F5B5C}">
      <dsp:nvSpPr>
        <dsp:cNvPr id="0" name=""/>
        <dsp:cNvSpPr/>
      </dsp:nvSpPr>
      <dsp:spPr>
        <a:xfrm>
          <a:off x="8963345" y="4292883"/>
          <a:ext cx="1906199" cy="1143719"/>
        </a:xfrm>
        <a:prstGeom prst="roundRect">
          <a:avLst>
            <a:gd name="adj" fmla="val 10000"/>
          </a:avLst>
        </a:prstGeom>
        <a:solidFill>
          <a:schemeClr val="accent3">
            <a:hueOff val="-7113899"/>
            <a:satOff val="-13290"/>
            <a:lumOff val="66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accent2">
                  <a:lumMod val="75000"/>
                </a:schemeClr>
              </a:solidFill>
            </a:rPr>
            <a:t>13</a:t>
          </a:r>
          <a:r>
            <a:rPr lang="en-US" sz="1200" b="1" kern="1200" dirty="0">
              <a:solidFill>
                <a:schemeClr val="accent2">
                  <a:lumMod val="75000"/>
                </a:schemeClr>
              </a:solidFill>
            </a:rPr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accent2">
                  <a:lumMod val="75000"/>
                </a:schemeClr>
              </a:solidFill>
            </a:rPr>
            <a:t>Computation of Tax Liability</a:t>
          </a:r>
        </a:p>
      </dsp:txBody>
      <dsp:txXfrm>
        <a:off x="8996843" y="4326381"/>
        <a:ext cx="1839203" cy="1076723"/>
      </dsp:txXfrm>
    </dsp:sp>
    <dsp:sp modelId="{CF7AC54D-03F5-430D-9E1F-DBAD8DCF471B}">
      <dsp:nvSpPr>
        <dsp:cNvPr id="0" name=""/>
        <dsp:cNvSpPr/>
      </dsp:nvSpPr>
      <dsp:spPr>
        <a:xfrm>
          <a:off x="8963345" y="2863234"/>
          <a:ext cx="1906199" cy="1143719"/>
        </a:xfrm>
        <a:prstGeom prst="roundRect">
          <a:avLst>
            <a:gd name="adj" fmla="val 10000"/>
          </a:avLst>
        </a:prstGeom>
        <a:solidFill>
          <a:schemeClr val="accent3">
            <a:hueOff val="-7706724"/>
            <a:satOff val="-14398"/>
            <a:lumOff val="72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>
            <a:solidFill>
              <a:schemeClr val="accent2">
                <a:lumMod val="75000"/>
              </a:schemeClr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accent2">
                  <a:lumMod val="75000"/>
                </a:schemeClr>
              </a:solidFill>
            </a:rPr>
            <a:t>14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accent2">
                  <a:lumMod val="75000"/>
                </a:schemeClr>
              </a:solidFill>
            </a:rPr>
            <a:t>Digital Signature, Payment along with GSTR 3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accent2">
                  <a:lumMod val="75000"/>
                </a:schemeClr>
              </a:solidFill>
            </a:rPr>
            <a:t>(20</a:t>
          </a:r>
          <a:r>
            <a:rPr lang="en-US" sz="1200" b="1" kern="1200" baseline="30000" dirty="0">
              <a:solidFill>
                <a:schemeClr val="accent2">
                  <a:lumMod val="75000"/>
                </a:schemeClr>
              </a:solidFill>
            </a:rPr>
            <a:t>th</a:t>
          </a:r>
          <a:r>
            <a:rPr lang="en-US" sz="1200" b="1" kern="1200" dirty="0">
              <a:solidFill>
                <a:schemeClr val="accent2">
                  <a:lumMod val="75000"/>
                </a:schemeClr>
              </a:solidFill>
            </a:rPr>
            <a:t> of each month)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8996843" y="2896732"/>
        <a:ext cx="1839203" cy="10767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7C951-2C71-F141-A143-9D39EB2E841F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BFA6A-C253-D245-AFBC-527190E16A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4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26FA9-A0E2-49AA-A7EC-6D3B8855612C}" type="datetimeFigureOut">
              <a:rPr lang="en-IN" smtClean="0"/>
              <a:t>08-02-2017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1950" y="685800"/>
            <a:ext cx="61341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C85BA-EDE4-4D24-9306-C346CE4F06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0204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61950" y="685800"/>
            <a:ext cx="61341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394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61950" y="685800"/>
            <a:ext cx="61341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394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61950" y="685800"/>
            <a:ext cx="61341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643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61950" y="685800"/>
            <a:ext cx="61341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757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61950" y="685800"/>
            <a:ext cx="61341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736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 userDrawn="1"/>
        </p:nvCxnSpPr>
        <p:spPr>
          <a:xfrm>
            <a:off x="615346" y="4098211"/>
            <a:ext cx="9060437" cy="0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C:\Users\ajadha\Desktop\ADHIGAM\Adhigam_Final_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01" y="88901"/>
            <a:ext cx="3410096" cy="3794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627127" y="4707862"/>
            <a:ext cx="9048656" cy="596703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None/>
              <a:defRPr sz="4000" b="0" baseline="0">
                <a:solidFill>
                  <a:srgbClr val="002060"/>
                </a:solidFill>
              </a:defRPr>
            </a:lvl1pPr>
          </a:lstStyle>
          <a:p>
            <a:pPr lvl="0"/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516423" y="3030842"/>
            <a:ext cx="534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IN"/>
            </a:defPPr>
            <a:lvl1pPr algn="l">
              <a:defRPr sz="2400" b="1">
                <a:latin typeface="Eras Medium ITC" pitchFamily="34" charset="0"/>
              </a:defRPr>
            </a:lvl1pPr>
          </a:lstStyle>
          <a:p>
            <a:pPr algn="ctr">
              <a:spcBef>
                <a:spcPts val="500"/>
              </a:spcBef>
            </a:pPr>
            <a:r>
              <a:rPr lang="en-IN" b="0" dirty="0" smtClean="0">
                <a:latin typeface="Arial" charset="0"/>
              </a:rPr>
              <a:t>™</a:t>
            </a:r>
            <a:endParaRPr lang="en-IN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122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15653" y="1168400"/>
            <a:ext cx="10712748" cy="5229114"/>
          </a:xfrm>
          <a:prstGeom prst="rect">
            <a:avLst/>
          </a:prstGeom>
        </p:spPr>
        <p:txBody>
          <a:bodyPr vert="horz" lIns="0" tIns="58709" rIns="0" bIns="58709">
            <a:normAutofit/>
          </a:bodyPr>
          <a:lstStyle>
            <a:lvl1pPr marL="342469" indent="-322084">
              <a:lnSpc>
                <a:spcPct val="110000"/>
              </a:lnSpc>
              <a:spcBef>
                <a:spcPts val="1284"/>
              </a:spcBef>
              <a:spcAft>
                <a:spcPts val="0"/>
              </a:spcAft>
              <a:buClr>
                <a:schemeClr val="accent1"/>
              </a:buClr>
              <a:defRPr sz="2300">
                <a:solidFill>
                  <a:srgbClr val="2E2E2D"/>
                </a:solidFill>
              </a:defRPr>
            </a:lvl1pPr>
            <a:lvl2pPr>
              <a:lnSpc>
                <a:spcPct val="110000"/>
              </a:lnSpc>
              <a:spcBef>
                <a:spcPts val="1284"/>
              </a:spcBef>
              <a:spcAft>
                <a:spcPts val="0"/>
              </a:spcAft>
              <a:buClr>
                <a:schemeClr val="accent1"/>
              </a:buClr>
              <a:defRPr sz="2300">
                <a:solidFill>
                  <a:srgbClr val="2E2E2D"/>
                </a:solidFill>
              </a:defRPr>
            </a:lvl2pPr>
            <a:lvl3pPr>
              <a:lnSpc>
                <a:spcPct val="110000"/>
              </a:lnSpc>
              <a:spcBef>
                <a:spcPts val="1284"/>
              </a:spcBef>
              <a:spcAft>
                <a:spcPts val="0"/>
              </a:spcAft>
              <a:buClr>
                <a:schemeClr val="accent1"/>
              </a:buClr>
              <a:defRPr sz="2300">
                <a:solidFill>
                  <a:srgbClr val="2E2E2D"/>
                </a:solidFill>
              </a:defRPr>
            </a:lvl3pPr>
            <a:lvl4pPr>
              <a:lnSpc>
                <a:spcPct val="110000"/>
              </a:lnSpc>
              <a:spcBef>
                <a:spcPts val="1284"/>
              </a:spcBef>
              <a:spcAft>
                <a:spcPts val="0"/>
              </a:spcAft>
              <a:buClr>
                <a:schemeClr val="accent1"/>
              </a:buClr>
              <a:defRPr sz="2300">
                <a:solidFill>
                  <a:srgbClr val="2E2E2D"/>
                </a:solidFill>
              </a:defRPr>
            </a:lvl4pPr>
            <a:lvl5pPr>
              <a:lnSpc>
                <a:spcPct val="110000"/>
              </a:lnSpc>
              <a:spcBef>
                <a:spcPts val="1284"/>
              </a:spcBef>
              <a:spcAft>
                <a:spcPts val="0"/>
              </a:spcAft>
              <a:buClr>
                <a:schemeClr val="accent1"/>
              </a:buClr>
              <a:defRPr sz="2300">
                <a:solidFill>
                  <a:srgbClr val="2E2E2D"/>
                </a:solidFill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616792" y="25314"/>
            <a:ext cx="10711609" cy="928977"/>
          </a:xfrm>
          <a:prstGeom prst="rect">
            <a:avLst/>
          </a:prstGeom>
        </p:spPr>
        <p:txBody>
          <a:bodyPr vert="horz" lIns="0" tIns="58709" rIns="0" bIns="58709" anchor="ctr"/>
          <a:lstStyle>
            <a:lvl1pPr algn="l">
              <a:defRPr sz="3900" b="0">
                <a:solidFill>
                  <a:srgbClr val="2E2E2D"/>
                </a:solidFill>
              </a:defRPr>
            </a:lvl1pPr>
          </a:lstStyle>
          <a:p>
            <a:r>
              <a:rPr lang="en-GB" dirty="0" smtClean="0"/>
              <a:t>Click to edit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68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15653" y="1193800"/>
            <a:ext cx="10674649" cy="5203714"/>
          </a:xfrm>
          <a:prstGeom prst="rect">
            <a:avLst/>
          </a:prstGeom>
        </p:spPr>
        <p:txBody>
          <a:bodyPr vert="horz" lIns="0" tIns="58709" rIns="0" bIns="58709">
            <a:normAutofit/>
          </a:bodyPr>
          <a:lstStyle>
            <a:lvl1pPr marL="342469" indent="-322084">
              <a:lnSpc>
                <a:spcPct val="110000"/>
              </a:lnSpc>
              <a:spcBef>
                <a:spcPts val="1284"/>
              </a:spcBef>
              <a:spcAft>
                <a:spcPts val="0"/>
              </a:spcAft>
              <a:buClr>
                <a:schemeClr val="accent1"/>
              </a:buClr>
              <a:defRPr sz="2300">
                <a:solidFill>
                  <a:srgbClr val="2E2E2D"/>
                </a:solidFill>
              </a:defRPr>
            </a:lvl1pPr>
            <a:lvl2pPr>
              <a:lnSpc>
                <a:spcPct val="110000"/>
              </a:lnSpc>
              <a:spcBef>
                <a:spcPts val="1284"/>
              </a:spcBef>
              <a:spcAft>
                <a:spcPts val="0"/>
              </a:spcAft>
              <a:buClr>
                <a:schemeClr val="accent1"/>
              </a:buClr>
              <a:defRPr sz="2300">
                <a:solidFill>
                  <a:srgbClr val="2E2E2D"/>
                </a:solidFill>
              </a:defRPr>
            </a:lvl2pPr>
            <a:lvl3pPr>
              <a:lnSpc>
                <a:spcPct val="110000"/>
              </a:lnSpc>
              <a:spcBef>
                <a:spcPts val="1284"/>
              </a:spcBef>
              <a:spcAft>
                <a:spcPts val="0"/>
              </a:spcAft>
              <a:buClr>
                <a:schemeClr val="accent1"/>
              </a:buClr>
              <a:defRPr sz="2300">
                <a:solidFill>
                  <a:srgbClr val="2E2E2D"/>
                </a:solidFill>
              </a:defRPr>
            </a:lvl3pPr>
            <a:lvl4pPr>
              <a:lnSpc>
                <a:spcPct val="110000"/>
              </a:lnSpc>
              <a:spcBef>
                <a:spcPts val="1284"/>
              </a:spcBef>
              <a:spcAft>
                <a:spcPts val="0"/>
              </a:spcAft>
              <a:buClr>
                <a:schemeClr val="accent1"/>
              </a:buClr>
              <a:defRPr sz="2300">
                <a:solidFill>
                  <a:srgbClr val="2E2E2D"/>
                </a:solidFill>
              </a:defRPr>
            </a:lvl4pPr>
            <a:lvl5pPr>
              <a:lnSpc>
                <a:spcPct val="110000"/>
              </a:lnSpc>
              <a:spcBef>
                <a:spcPts val="1284"/>
              </a:spcBef>
              <a:spcAft>
                <a:spcPts val="0"/>
              </a:spcAft>
              <a:buClr>
                <a:schemeClr val="accent1"/>
              </a:buClr>
              <a:defRPr sz="2300">
                <a:solidFill>
                  <a:srgbClr val="2E2E2D"/>
                </a:solidFill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616791" y="38016"/>
            <a:ext cx="10673511" cy="427391"/>
          </a:xfrm>
          <a:prstGeom prst="rect">
            <a:avLst/>
          </a:prstGeom>
        </p:spPr>
        <p:txBody>
          <a:bodyPr vert="horz" lIns="0" tIns="58709" rIns="0" bIns="58709" anchor="ctr"/>
          <a:lstStyle>
            <a:lvl1pPr algn="l">
              <a:defRPr sz="3900" b="0">
                <a:solidFill>
                  <a:srgbClr val="2E2E2D"/>
                </a:solidFill>
              </a:defRPr>
            </a:lvl1pPr>
          </a:lstStyle>
          <a:p>
            <a:r>
              <a:rPr lang="en-GB" dirty="0" smtClean="0"/>
              <a:t>Click to edit header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616321" y="535041"/>
            <a:ext cx="10673980" cy="428589"/>
          </a:xfrm>
          <a:prstGeom prst="rect">
            <a:avLst/>
          </a:prstGeom>
        </p:spPr>
        <p:txBody>
          <a:bodyPr vert="horz" lIns="0" tIns="58709" rIns="0" bIns="58709"/>
          <a:lstStyle>
            <a:lvl1pPr marL="0" indent="0">
              <a:buNone/>
              <a:defRPr sz="2300" baseline="0">
                <a:solidFill>
                  <a:srgbClr val="DB2539"/>
                </a:solidFill>
              </a:defRPr>
            </a:lvl1pPr>
          </a:lstStyle>
          <a:p>
            <a:pPr lvl="0"/>
            <a:r>
              <a:rPr lang="en-US" dirty="0" smtClean="0"/>
              <a:t>Click here to edit sub-header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85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4"/>
          <p:cNvSpPr>
            <a:spLocks noGrp="1"/>
          </p:cNvSpPr>
          <p:nvPr>
            <p:ph sz="quarter" idx="10"/>
          </p:nvPr>
        </p:nvSpPr>
        <p:spPr>
          <a:xfrm>
            <a:off x="615652" y="1270000"/>
            <a:ext cx="5254772" cy="5127514"/>
          </a:xfrm>
          <a:prstGeom prst="rect">
            <a:avLst/>
          </a:prstGeom>
        </p:spPr>
        <p:txBody>
          <a:bodyPr vert="horz" lIns="0" tIns="58709" rIns="0" bIns="58709">
            <a:normAutofit/>
          </a:bodyPr>
          <a:lstStyle>
            <a:lvl1pPr marL="342469" indent="-322084">
              <a:lnSpc>
                <a:spcPct val="110000"/>
              </a:lnSpc>
              <a:spcBef>
                <a:spcPts val="1284"/>
              </a:spcBef>
              <a:spcAft>
                <a:spcPts val="0"/>
              </a:spcAft>
              <a:buClr>
                <a:schemeClr val="accent1"/>
              </a:buClr>
              <a:defRPr sz="2300">
                <a:solidFill>
                  <a:srgbClr val="2E2E2D"/>
                </a:solidFill>
              </a:defRPr>
            </a:lvl1pPr>
            <a:lvl2pPr>
              <a:lnSpc>
                <a:spcPct val="110000"/>
              </a:lnSpc>
              <a:spcBef>
                <a:spcPts val="1284"/>
              </a:spcBef>
              <a:spcAft>
                <a:spcPts val="0"/>
              </a:spcAft>
              <a:buClr>
                <a:schemeClr val="accent1"/>
              </a:buClr>
              <a:defRPr sz="2300">
                <a:solidFill>
                  <a:srgbClr val="2E2E2D"/>
                </a:solidFill>
              </a:defRPr>
            </a:lvl2pPr>
            <a:lvl3pPr>
              <a:lnSpc>
                <a:spcPct val="110000"/>
              </a:lnSpc>
              <a:spcBef>
                <a:spcPts val="1284"/>
              </a:spcBef>
              <a:spcAft>
                <a:spcPts val="0"/>
              </a:spcAft>
              <a:buClr>
                <a:schemeClr val="accent1"/>
              </a:buClr>
              <a:defRPr sz="2300">
                <a:solidFill>
                  <a:srgbClr val="2E2E2D"/>
                </a:solidFill>
              </a:defRPr>
            </a:lvl3pPr>
            <a:lvl4pPr>
              <a:lnSpc>
                <a:spcPct val="110000"/>
              </a:lnSpc>
              <a:spcBef>
                <a:spcPts val="1284"/>
              </a:spcBef>
              <a:spcAft>
                <a:spcPts val="0"/>
              </a:spcAft>
              <a:buClr>
                <a:schemeClr val="accent1"/>
              </a:buClr>
              <a:defRPr sz="2300">
                <a:solidFill>
                  <a:srgbClr val="2E2E2D"/>
                </a:solidFill>
              </a:defRPr>
            </a:lvl4pPr>
            <a:lvl5pPr>
              <a:lnSpc>
                <a:spcPct val="110000"/>
              </a:lnSpc>
              <a:spcBef>
                <a:spcPts val="1284"/>
              </a:spcBef>
              <a:spcAft>
                <a:spcPts val="0"/>
              </a:spcAft>
              <a:buClr>
                <a:schemeClr val="accent1"/>
              </a:buClr>
              <a:defRPr sz="2300">
                <a:solidFill>
                  <a:srgbClr val="2E2E2D"/>
                </a:solidFill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16789" y="38014"/>
            <a:ext cx="10686211" cy="928977"/>
          </a:xfrm>
          <a:prstGeom prst="rect">
            <a:avLst/>
          </a:prstGeom>
        </p:spPr>
        <p:txBody>
          <a:bodyPr vert="horz" lIns="0" tIns="58709" rIns="0" bIns="58709" anchor="ctr"/>
          <a:lstStyle>
            <a:lvl1pPr algn="l">
              <a:defRPr sz="3900" b="0">
                <a:solidFill>
                  <a:srgbClr val="2E2E2D"/>
                </a:solidFill>
              </a:defRPr>
            </a:lvl1pPr>
          </a:lstStyle>
          <a:p>
            <a:r>
              <a:rPr lang="en-GB" dirty="0" smtClean="0"/>
              <a:t>Click to edit header</a:t>
            </a:r>
            <a:endParaRPr lang="en-US" dirty="0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1"/>
          </p:nvPr>
        </p:nvSpPr>
        <p:spPr>
          <a:xfrm>
            <a:off x="6095912" y="1270000"/>
            <a:ext cx="5219005" cy="5127514"/>
          </a:xfrm>
          <a:prstGeom prst="rect">
            <a:avLst/>
          </a:prstGeom>
        </p:spPr>
        <p:txBody>
          <a:bodyPr vert="horz" lIns="0" tIns="58709" rIns="0" bIns="58709">
            <a:normAutofit/>
          </a:bodyPr>
          <a:lstStyle>
            <a:lvl1pPr marL="342469" indent="-322084">
              <a:lnSpc>
                <a:spcPct val="110000"/>
              </a:lnSpc>
              <a:spcBef>
                <a:spcPts val="1284"/>
              </a:spcBef>
              <a:spcAft>
                <a:spcPts val="0"/>
              </a:spcAft>
              <a:buClr>
                <a:schemeClr val="accent1"/>
              </a:buClr>
              <a:defRPr sz="2300">
                <a:solidFill>
                  <a:srgbClr val="2E2E2D"/>
                </a:solidFill>
              </a:defRPr>
            </a:lvl1pPr>
            <a:lvl2pPr>
              <a:lnSpc>
                <a:spcPct val="110000"/>
              </a:lnSpc>
              <a:spcBef>
                <a:spcPts val="1284"/>
              </a:spcBef>
              <a:spcAft>
                <a:spcPts val="0"/>
              </a:spcAft>
              <a:buClr>
                <a:schemeClr val="accent1"/>
              </a:buClr>
              <a:defRPr sz="2300">
                <a:solidFill>
                  <a:srgbClr val="2E2E2D"/>
                </a:solidFill>
              </a:defRPr>
            </a:lvl2pPr>
            <a:lvl3pPr>
              <a:lnSpc>
                <a:spcPct val="110000"/>
              </a:lnSpc>
              <a:spcBef>
                <a:spcPts val="1284"/>
              </a:spcBef>
              <a:spcAft>
                <a:spcPts val="0"/>
              </a:spcAft>
              <a:buClr>
                <a:schemeClr val="accent1"/>
              </a:buClr>
              <a:defRPr sz="2300">
                <a:solidFill>
                  <a:srgbClr val="2E2E2D"/>
                </a:solidFill>
              </a:defRPr>
            </a:lvl3pPr>
            <a:lvl4pPr>
              <a:lnSpc>
                <a:spcPct val="110000"/>
              </a:lnSpc>
              <a:spcBef>
                <a:spcPts val="1284"/>
              </a:spcBef>
              <a:spcAft>
                <a:spcPts val="0"/>
              </a:spcAft>
              <a:buClr>
                <a:schemeClr val="accent1"/>
              </a:buClr>
              <a:defRPr sz="2300">
                <a:solidFill>
                  <a:srgbClr val="2E2E2D"/>
                </a:solidFill>
              </a:defRPr>
            </a:lvl4pPr>
            <a:lvl5pPr>
              <a:lnSpc>
                <a:spcPct val="110000"/>
              </a:lnSpc>
              <a:spcBef>
                <a:spcPts val="1284"/>
              </a:spcBef>
              <a:spcAft>
                <a:spcPts val="0"/>
              </a:spcAft>
              <a:buClr>
                <a:schemeClr val="accent1"/>
              </a:buClr>
              <a:defRPr sz="2300">
                <a:solidFill>
                  <a:srgbClr val="2E2E2D"/>
                </a:solidFill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685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#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615653" y="1244600"/>
            <a:ext cx="10687347" cy="5152914"/>
          </a:xfrm>
          <a:prstGeom prst="rect">
            <a:avLst/>
          </a:prstGeom>
        </p:spPr>
        <p:txBody>
          <a:bodyPr vert="horz" lIns="0" tIns="58709" rIns="0" bIns="58709">
            <a:normAutofit/>
          </a:bodyPr>
          <a:lstStyle>
            <a:lvl1pPr marL="20385" indent="0">
              <a:lnSpc>
                <a:spcPct val="110000"/>
              </a:lnSpc>
              <a:spcBef>
                <a:spcPts val="1284"/>
              </a:spcBef>
              <a:spcAft>
                <a:spcPts val="0"/>
              </a:spcAft>
              <a:buClr>
                <a:schemeClr val="accent1"/>
              </a:buClr>
              <a:buNone/>
              <a:defRPr sz="2300" baseline="0">
                <a:solidFill>
                  <a:srgbClr val="2E2E2D"/>
                </a:solidFill>
              </a:defRPr>
            </a:lvl1pPr>
            <a:lvl2pPr>
              <a:lnSpc>
                <a:spcPct val="110000"/>
              </a:lnSpc>
              <a:spcBef>
                <a:spcPts val="1284"/>
              </a:spcBef>
              <a:spcAft>
                <a:spcPts val="0"/>
              </a:spcAft>
              <a:buClr>
                <a:schemeClr val="accent1"/>
              </a:buClr>
              <a:defRPr sz="1800">
                <a:solidFill>
                  <a:srgbClr val="2E2E2D"/>
                </a:solidFill>
              </a:defRPr>
            </a:lvl2pPr>
            <a:lvl3pPr>
              <a:lnSpc>
                <a:spcPct val="110000"/>
              </a:lnSpc>
              <a:spcBef>
                <a:spcPts val="1284"/>
              </a:spcBef>
              <a:spcAft>
                <a:spcPts val="0"/>
              </a:spcAft>
              <a:buClr>
                <a:schemeClr val="accent1"/>
              </a:buClr>
              <a:defRPr sz="1800">
                <a:solidFill>
                  <a:srgbClr val="2E2E2D"/>
                </a:solidFill>
              </a:defRPr>
            </a:lvl3pPr>
            <a:lvl4pPr>
              <a:lnSpc>
                <a:spcPct val="110000"/>
              </a:lnSpc>
              <a:spcBef>
                <a:spcPts val="1284"/>
              </a:spcBef>
              <a:spcAft>
                <a:spcPts val="0"/>
              </a:spcAft>
              <a:buClr>
                <a:schemeClr val="accent1"/>
              </a:buClr>
              <a:defRPr sz="1800">
                <a:solidFill>
                  <a:srgbClr val="2E2E2D"/>
                </a:solidFill>
              </a:defRPr>
            </a:lvl4pPr>
            <a:lvl5pPr>
              <a:lnSpc>
                <a:spcPct val="110000"/>
              </a:lnSpc>
              <a:spcBef>
                <a:spcPts val="1284"/>
              </a:spcBef>
              <a:spcAft>
                <a:spcPts val="0"/>
              </a:spcAft>
              <a:buClr>
                <a:schemeClr val="accent1"/>
              </a:buClr>
              <a:defRPr sz="1800">
                <a:solidFill>
                  <a:srgbClr val="2E2E2D"/>
                </a:solidFill>
              </a:defRPr>
            </a:lvl5pPr>
          </a:lstStyle>
          <a:p>
            <a:pPr lvl="0"/>
            <a:r>
              <a:rPr lang="en-US" dirty="0" smtClean="0"/>
              <a:t>Table / Chart / Smart Art/ Image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16789" y="25314"/>
            <a:ext cx="10686211" cy="928977"/>
          </a:xfrm>
          <a:prstGeom prst="rect">
            <a:avLst/>
          </a:prstGeom>
        </p:spPr>
        <p:txBody>
          <a:bodyPr vert="horz" lIns="0" tIns="58709" rIns="0" bIns="58709" anchor="ctr"/>
          <a:lstStyle>
            <a:lvl1pPr algn="l">
              <a:defRPr sz="3900" b="0">
                <a:solidFill>
                  <a:srgbClr val="2E2E2D"/>
                </a:solidFill>
              </a:defRPr>
            </a:lvl1pPr>
          </a:lstStyle>
          <a:p>
            <a:r>
              <a:rPr lang="en-GB" dirty="0" smtClean="0"/>
              <a:t>Click to edit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358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sz="quarter" idx="11"/>
          </p:nvPr>
        </p:nvSpPr>
        <p:spPr>
          <a:xfrm>
            <a:off x="0" y="0"/>
            <a:ext cx="12241213" cy="6840538"/>
          </a:xfrm>
          <a:prstGeom prst="rect">
            <a:avLst/>
          </a:prstGeom>
          <a:solidFill>
            <a:schemeClr val="bg1"/>
          </a:solidFill>
        </p:spPr>
        <p:txBody>
          <a:bodyPr vert="horz" lIns="117418" tIns="58709" rIns="117418" bIns="58709" anchor="ctr"/>
          <a:lstStyle>
            <a:lvl1pPr marL="0" indent="0" algn="ctr">
              <a:buClr>
                <a:schemeClr val="accent1"/>
              </a:buClr>
              <a:buNone/>
              <a:defRPr sz="2300" baseline="0">
                <a:solidFill>
                  <a:srgbClr val="2E2E2D"/>
                </a:solidFill>
              </a:defRPr>
            </a:lvl1pPr>
            <a:lvl2pPr>
              <a:buClr>
                <a:schemeClr val="accent1"/>
              </a:buClr>
              <a:defRPr sz="1800">
                <a:solidFill>
                  <a:srgbClr val="586A71"/>
                </a:solidFill>
              </a:defRPr>
            </a:lvl2pPr>
            <a:lvl3pPr>
              <a:buClr>
                <a:schemeClr val="accent1"/>
              </a:buClr>
              <a:defRPr sz="1800">
                <a:solidFill>
                  <a:srgbClr val="586A71"/>
                </a:solidFill>
              </a:defRPr>
            </a:lvl3pPr>
            <a:lvl4pPr>
              <a:buClr>
                <a:schemeClr val="accent1"/>
              </a:buClr>
              <a:defRPr sz="1800">
                <a:solidFill>
                  <a:srgbClr val="586A71"/>
                </a:solidFill>
              </a:defRPr>
            </a:lvl4pPr>
            <a:lvl5pPr>
              <a:buClr>
                <a:schemeClr val="accent1"/>
              </a:buClr>
              <a:defRPr sz="1800">
                <a:solidFill>
                  <a:srgbClr val="586A71"/>
                </a:solidFill>
              </a:defRPr>
            </a:lvl5pPr>
          </a:lstStyle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7498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0334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3677" y="649943"/>
            <a:ext cx="11207406" cy="7553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503677" y="316691"/>
            <a:ext cx="11207406" cy="333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503678" y="1661048"/>
            <a:ext cx="11210485" cy="47019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579003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11143521" y="6523824"/>
            <a:ext cx="1080397" cy="318619"/>
          </a:xfrm>
          <a:prstGeom prst="rect">
            <a:avLst/>
          </a:prstGeom>
          <a:noFill/>
        </p:spPr>
        <p:txBody>
          <a:bodyPr wrap="square" lIns="117418" tIns="58709" rIns="117418" bIns="58709" rtlCol="0" anchor="ctr">
            <a:spAutoFit/>
          </a:bodyPr>
          <a:lstStyle/>
          <a:p>
            <a:pPr algn="r"/>
            <a:fld id="{061D39A0-A1F8-8947-B354-3D96F7D1FF74}" type="slidenum">
              <a:rPr lang="en-US" sz="1300" b="1" smtClean="0">
                <a:solidFill>
                  <a:schemeClr val="tx1"/>
                </a:solidFill>
              </a:rPr>
              <a:pPr algn="r"/>
              <a:t>‹#›</a:t>
            </a:fld>
            <a:endParaRPr lang="en-US" sz="1300" b="1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615657" y="989142"/>
            <a:ext cx="10713156" cy="0"/>
          </a:xfrm>
          <a:prstGeom prst="line">
            <a:avLst/>
          </a:prstGeom>
          <a:ln w="1905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524107" y="6548952"/>
            <a:ext cx="7662860" cy="272453"/>
          </a:xfrm>
          <a:prstGeom prst="rect">
            <a:avLst/>
          </a:prstGeom>
          <a:noFill/>
        </p:spPr>
        <p:txBody>
          <a:bodyPr wrap="square" lIns="117418" tIns="58709" rIns="117418" bIns="58709" rtlCol="0">
            <a:spAutoFit/>
          </a:bodyPr>
          <a:lstStyle/>
          <a:p>
            <a:r>
              <a:rPr lang="en-US" sz="1000" b="1" baseline="0" dirty="0" smtClean="0">
                <a:solidFill>
                  <a:schemeClr val="tx1"/>
                </a:solidFill>
              </a:rPr>
              <a:t>Adhigam – Private &amp; Confidential</a:t>
            </a:r>
            <a:endParaRPr lang="en-US" sz="1000" b="1" dirty="0">
              <a:solidFill>
                <a:schemeClr val="tx1"/>
              </a:solidFill>
            </a:endParaRPr>
          </a:p>
        </p:txBody>
      </p:sp>
      <p:pic>
        <p:nvPicPr>
          <p:cNvPr id="8" name="Picture 2" descr="C:\Users\ajadha\Desktop\ADHIGAM\Adhigam_Final_Logo.png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6999" y="40976"/>
            <a:ext cx="652395" cy="72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858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709" r:id="rId3"/>
    <p:sldLayoutId id="2147483706" r:id="rId4"/>
    <p:sldLayoutId id="2147483707" r:id="rId5"/>
    <p:sldLayoutId id="2147483701" r:id="rId6"/>
    <p:sldLayoutId id="2147483710" r:id="rId7"/>
    <p:sldLayoutId id="2147483711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587091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318" indent="-440318" algn="l" defTabSz="587091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4022" indent="-366932" algn="l" defTabSz="587091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7726" indent="-293545" algn="l" defTabSz="587091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4817" indent="-293545" algn="l" defTabSz="587091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907" indent="-293545" algn="l" defTabSz="587091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28998" indent="-293545" algn="l" defTabSz="587091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16088" indent="-293545" algn="l" defTabSz="587091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3179" indent="-293545" algn="l" defTabSz="587091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0269" indent="-293545" algn="l" defTabSz="587091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0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091" algn="l" defTabSz="5870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4181" algn="l" defTabSz="5870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1272" algn="l" defTabSz="5870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8362" algn="l" defTabSz="5870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5453" algn="l" defTabSz="5870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2543" algn="l" defTabSz="5870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09634" algn="l" defTabSz="5870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96724" algn="l" defTabSz="5870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1.jpg"/><Relationship Id="rId7" Type="http://schemas.openxmlformats.org/officeDocument/2006/relationships/image" Target="../media/image2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3.jpeg"/><Relationship Id="rId5" Type="http://schemas.microsoft.com/office/2007/relationships/hdphoto" Target="../media/hdphoto1.wdp"/><Relationship Id="rId4" Type="http://schemas.openxmlformats.org/officeDocument/2006/relationships/image" Target="../media/image22.png"/><Relationship Id="rId9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639827" y="4468834"/>
            <a:ext cx="10933474" cy="596703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None/>
              <a:defRPr sz="4000" b="0" baseline="0">
                <a:solidFill>
                  <a:srgbClr val="002060"/>
                </a:solidFill>
              </a:defRPr>
            </a:lvl1pPr>
          </a:lstStyle>
          <a:p>
            <a:pPr lvl="0"/>
            <a:r>
              <a:rPr lang="en-US" sz="4400" dirty="0" smtClean="0"/>
              <a:t>SYSKA Presentation</a:t>
            </a:r>
            <a:endParaRPr lang="en-US" sz="2400" dirty="0" smtClean="0">
              <a:solidFill>
                <a:srgbClr val="C00000"/>
              </a:solidFill>
            </a:endParaRPr>
          </a:p>
          <a:p>
            <a:pPr lvl="0"/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February 2017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600959" y="5932541"/>
            <a:ext cx="8528166" cy="59670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lang="en-IN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>
                <a:latin typeface="+mj-lt"/>
              </a:rPr>
              <a:t>GST Solutions &amp; Services for the Nation</a:t>
            </a:r>
          </a:p>
          <a:p>
            <a:pPr marL="0" indent="0">
              <a:buNone/>
            </a:pPr>
            <a:r>
              <a:rPr lang="hi-IN" sz="1100" dirty="0">
                <a:latin typeface="+mj-lt"/>
              </a:rPr>
              <a:t>देश के </a:t>
            </a:r>
            <a:r>
              <a:rPr lang="hi-IN" sz="1100" dirty="0" smtClean="0">
                <a:latin typeface="+mj-lt"/>
              </a:rPr>
              <a:t>लिए जीएसटी </a:t>
            </a:r>
            <a:r>
              <a:rPr lang="hi-IN" sz="1100" dirty="0">
                <a:latin typeface="+mj-lt"/>
              </a:rPr>
              <a:t>समस्याओंका </a:t>
            </a:r>
            <a:r>
              <a:rPr lang="hi-IN" sz="1100" dirty="0" smtClean="0">
                <a:latin typeface="+mj-lt"/>
              </a:rPr>
              <a:t>हल </a:t>
            </a:r>
            <a:r>
              <a:rPr lang="hi-IN" sz="1100" dirty="0">
                <a:latin typeface="+mj-lt"/>
              </a:rPr>
              <a:t>और सेवाएं</a:t>
            </a:r>
            <a:endParaRPr lang="en-US" sz="1100" dirty="0">
              <a:latin typeface="+mj-lt"/>
            </a:endParaRPr>
          </a:p>
          <a:p>
            <a:pPr marL="0" indent="0">
              <a:buNone/>
            </a:pPr>
            <a:r>
              <a:rPr lang="ta-IN" sz="1050" dirty="0">
                <a:latin typeface="+mj-lt"/>
              </a:rPr>
              <a:t>நாட்டின் </a:t>
            </a:r>
            <a:r>
              <a:rPr lang="en-IN" sz="1050" dirty="0">
                <a:latin typeface="+mj-lt"/>
              </a:rPr>
              <a:t>GST </a:t>
            </a:r>
            <a:r>
              <a:rPr lang="ta-IN" sz="1050" dirty="0">
                <a:latin typeface="+mj-lt"/>
              </a:rPr>
              <a:t>மற்றும் சேவைகள் பிரச்சினைகளை தீர்க்க</a:t>
            </a:r>
            <a:endParaRPr lang="en-IN" sz="11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8524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677" y="0"/>
            <a:ext cx="11207406" cy="836731"/>
          </a:xfrm>
        </p:spPr>
        <p:txBody>
          <a:bodyPr vert="horz" lIns="0" tIns="58709" rIns="0" bIns="58709" anchor="ctr"/>
          <a:lstStyle/>
          <a:p>
            <a:pPr algn="l"/>
            <a:r>
              <a:rPr lang="en-US" sz="3900" dirty="0" smtClean="0">
                <a:solidFill>
                  <a:srgbClr val="2E2E2D"/>
                </a:solidFill>
              </a:rPr>
              <a:t>ASP-GSP Ecosystem</a:t>
            </a:r>
            <a:endParaRPr lang="en-US" sz="3900" dirty="0">
              <a:solidFill>
                <a:srgbClr val="2E2E2D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338" y="1169972"/>
            <a:ext cx="2685702" cy="1202928"/>
          </a:xfrm>
          <a:prstGeom prst="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9830"/>
                    </a14:imgEffect>
                    <a14:imgEffect>
                      <a14:saturation sat="26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47536" y="6012705"/>
            <a:ext cx="730666" cy="730666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9830"/>
                    </a14:imgEffect>
                    <a14:imgEffect>
                      <a14:saturation sat="26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85671" y="5997682"/>
            <a:ext cx="730666" cy="730666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9830"/>
                    </a14:imgEffect>
                    <a14:imgEffect>
                      <a14:saturation sat="26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919645" y="5997907"/>
            <a:ext cx="730666" cy="730666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9830"/>
                    </a14:imgEffect>
                    <a14:imgEffect>
                      <a14:saturation sat="26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71503" y="5993509"/>
            <a:ext cx="730666" cy="730666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9830"/>
                    </a14:imgEffect>
                    <a14:imgEffect>
                      <a14:saturation sat="26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227137" y="6000197"/>
            <a:ext cx="730666" cy="730666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9830"/>
                    </a14:imgEffect>
                    <a14:imgEffect>
                      <a14:saturation sat="26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11677" y="6010414"/>
            <a:ext cx="730666" cy="730666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9830"/>
                    </a14:imgEffect>
                    <a14:imgEffect>
                      <a14:saturation sat="26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423707" y="6017494"/>
            <a:ext cx="730666" cy="730666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9830"/>
                    </a14:imgEffect>
                    <a14:imgEffect>
                      <a14:saturation sat="26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96931" y="6015444"/>
            <a:ext cx="730666" cy="730666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9830"/>
                    </a14:imgEffect>
                    <a14:imgEffect>
                      <a14:saturation sat="26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763002" y="6012897"/>
            <a:ext cx="730666" cy="730666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7" name="TextBox 25"/>
          <p:cNvSpPr txBox="1"/>
          <p:nvPr/>
        </p:nvSpPr>
        <p:spPr>
          <a:xfrm>
            <a:off x="7280383" y="1650361"/>
            <a:ext cx="1694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2000" b="1" dirty="0" smtClean="0"/>
              <a:t>GSTN Portal</a:t>
            </a:r>
            <a:endParaRPr lang="en-IN" sz="2000" b="1" dirty="0"/>
          </a:p>
        </p:txBody>
      </p:sp>
      <p:sp>
        <p:nvSpPr>
          <p:cNvPr id="38" name="TextBox 28"/>
          <p:cNvSpPr txBox="1"/>
          <p:nvPr/>
        </p:nvSpPr>
        <p:spPr>
          <a:xfrm>
            <a:off x="7328795" y="3254049"/>
            <a:ext cx="1120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2000" b="1" dirty="0" smtClean="0"/>
              <a:t>GSPs</a:t>
            </a:r>
            <a:endParaRPr lang="en-IN" sz="2000" b="1" dirty="0"/>
          </a:p>
        </p:txBody>
      </p:sp>
      <p:grpSp>
        <p:nvGrpSpPr>
          <p:cNvPr id="39" name="Group 38"/>
          <p:cNvGrpSpPr/>
          <p:nvPr/>
        </p:nvGrpSpPr>
        <p:grpSpPr>
          <a:xfrm>
            <a:off x="4710722" y="3066204"/>
            <a:ext cx="2369610" cy="774822"/>
            <a:chOff x="4786696" y="2794503"/>
            <a:chExt cx="2369610" cy="774822"/>
          </a:xfrm>
        </p:grpSpPr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38508" y="2794503"/>
              <a:ext cx="428779" cy="75382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0320" y="2794503"/>
              <a:ext cx="428779" cy="75382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27527" y="2815504"/>
              <a:ext cx="428779" cy="75382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6696" y="2794503"/>
              <a:ext cx="428779" cy="75382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grpSp>
        <p:nvGrpSpPr>
          <p:cNvPr id="40" name="Group 39"/>
          <p:cNvGrpSpPr/>
          <p:nvPr/>
        </p:nvGrpSpPr>
        <p:grpSpPr>
          <a:xfrm>
            <a:off x="3520750" y="4686729"/>
            <a:ext cx="5977184" cy="545190"/>
            <a:chOff x="4082011" y="4798786"/>
            <a:chExt cx="5977184" cy="545190"/>
          </a:xfrm>
        </p:grpSpPr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2011" y="4831586"/>
              <a:ext cx="997383" cy="512390"/>
            </a:xfrm>
            <a:prstGeom prst="rect">
              <a:avLst/>
            </a:prstGeom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</p:pic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07347" y="4813938"/>
              <a:ext cx="997383" cy="512390"/>
            </a:xfrm>
            <a:prstGeom prst="rect">
              <a:avLst/>
            </a:prstGeom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</p:pic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0515" y="4813938"/>
              <a:ext cx="997383" cy="512390"/>
            </a:xfrm>
            <a:prstGeom prst="rect">
              <a:avLst/>
            </a:prstGeom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</p:pic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01209" y="4798786"/>
              <a:ext cx="997383" cy="512390"/>
            </a:xfrm>
            <a:prstGeom prst="rect">
              <a:avLst/>
            </a:prstGeom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</p:pic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61812" y="4800423"/>
              <a:ext cx="997383" cy="512390"/>
            </a:xfrm>
            <a:prstGeom prst="rect">
              <a:avLst/>
            </a:prstGeom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</p:pic>
      </p:grpSp>
      <p:pic>
        <p:nvPicPr>
          <p:cNvPr id="41" name="Picture 40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9830"/>
                    </a14:imgEffect>
                    <a14:imgEffect>
                      <a14:saturation sat="26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73003" y="6006701"/>
            <a:ext cx="730666" cy="730666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9830"/>
                    </a14:imgEffect>
                    <a14:imgEffect>
                      <a14:saturation sat="26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241660" y="6019401"/>
            <a:ext cx="730666" cy="730666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9830"/>
                    </a14:imgEffect>
                    <a14:imgEffect>
                      <a14:saturation sat="26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059613" y="6019401"/>
            <a:ext cx="730666" cy="730666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grpSp>
        <p:nvGrpSpPr>
          <p:cNvPr id="44" name="Group 43"/>
          <p:cNvGrpSpPr/>
          <p:nvPr/>
        </p:nvGrpSpPr>
        <p:grpSpPr>
          <a:xfrm>
            <a:off x="5154971" y="2457864"/>
            <a:ext cx="1488236" cy="503937"/>
            <a:chOff x="5151044" y="1767175"/>
            <a:chExt cx="1682437" cy="640498"/>
          </a:xfrm>
        </p:grpSpPr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8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5151044" y="1767175"/>
              <a:ext cx="1682437" cy="64049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54" name="TextBox 55"/>
            <p:cNvSpPr txBox="1"/>
            <p:nvPr/>
          </p:nvSpPr>
          <p:spPr>
            <a:xfrm>
              <a:off x="5604712" y="1917921"/>
              <a:ext cx="782908" cy="3520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IN" sz="1200" b="1" dirty="0" smtClean="0"/>
                <a:t>Internet</a:t>
              </a:r>
              <a:endParaRPr lang="en-IN" sz="1200" b="1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137917" y="5363448"/>
            <a:ext cx="1488236" cy="503937"/>
            <a:chOff x="5151044" y="1751033"/>
            <a:chExt cx="1682437" cy="640498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8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5151044" y="1751033"/>
              <a:ext cx="1682437" cy="64049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</p:pic>
        <p:sp>
          <p:nvSpPr>
            <p:cNvPr id="52" name="TextBox 59"/>
            <p:cNvSpPr txBox="1"/>
            <p:nvPr/>
          </p:nvSpPr>
          <p:spPr>
            <a:xfrm>
              <a:off x="5604712" y="1934063"/>
              <a:ext cx="782908" cy="3520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IN" sz="1200" b="1" dirty="0" smtClean="0"/>
                <a:t>Internet</a:t>
              </a:r>
              <a:endParaRPr lang="en-IN" sz="1200" b="1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174433" y="4016677"/>
            <a:ext cx="1488236" cy="503937"/>
            <a:chOff x="5151044" y="1751033"/>
            <a:chExt cx="1682437" cy="640498"/>
          </a:xfrm>
        </p:grpSpPr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8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5151044" y="1751033"/>
              <a:ext cx="1682437" cy="64049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50" name="TextBox 62"/>
            <p:cNvSpPr txBox="1"/>
            <p:nvPr/>
          </p:nvSpPr>
          <p:spPr>
            <a:xfrm>
              <a:off x="5604712" y="1917921"/>
              <a:ext cx="782908" cy="3520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IN" sz="1200" b="1" dirty="0" smtClean="0"/>
                <a:t>Internet</a:t>
              </a:r>
              <a:endParaRPr lang="en-IN" sz="1200" b="1" dirty="0"/>
            </a:p>
          </p:txBody>
        </p:sp>
      </p:grpSp>
      <p:sp>
        <p:nvSpPr>
          <p:cNvPr id="47" name="TextBox 63"/>
          <p:cNvSpPr txBox="1"/>
          <p:nvPr/>
        </p:nvSpPr>
        <p:spPr>
          <a:xfrm>
            <a:off x="10806538" y="5924515"/>
            <a:ext cx="1120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2000" b="1" dirty="0" smtClean="0"/>
              <a:t>MSMEs</a:t>
            </a:r>
            <a:endParaRPr lang="en-IN" sz="2000" b="1" dirty="0"/>
          </a:p>
        </p:txBody>
      </p:sp>
      <p:sp>
        <p:nvSpPr>
          <p:cNvPr id="48" name="TextBox 64"/>
          <p:cNvSpPr txBox="1"/>
          <p:nvPr/>
        </p:nvSpPr>
        <p:spPr>
          <a:xfrm>
            <a:off x="9627990" y="4719766"/>
            <a:ext cx="1120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2000" b="1" dirty="0" smtClean="0"/>
              <a:t>ASPs</a:t>
            </a:r>
            <a:endParaRPr lang="en-IN" sz="20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2019817" y="4458901"/>
            <a:ext cx="1588440" cy="802130"/>
            <a:chOff x="1994417" y="4408101"/>
            <a:chExt cx="1588440" cy="802130"/>
          </a:xfrm>
        </p:grpSpPr>
        <p:sp>
          <p:nvSpPr>
            <p:cNvPr id="65" name="TextBox 64"/>
            <p:cNvSpPr txBox="1"/>
            <p:nvPr/>
          </p:nvSpPr>
          <p:spPr>
            <a:xfrm>
              <a:off x="2070304" y="4959866"/>
              <a:ext cx="1512553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spcBef>
                  <a:spcPts val="600"/>
                </a:spcBef>
                <a:buSzPct val="100000"/>
              </a:pPr>
              <a:r>
                <a:rPr lang="en-US" sz="11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as ASP</a:t>
              </a:r>
            </a:p>
          </p:txBody>
        </p:sp>
        <p:sp>
          <p:nvSpPr>
            <p:cNvPr id="66" name="Double Bracket 65"/>
            <p:cNvSpPr/>
            <p:nvPr/>
          </p:nvSpPr>
          <p:spPr>
            <a:xfrm>
              <a:off x="1994417" y="4885797"/>
              <a:ext cx="1383784" cy="324434"/>
            </a:xfrm>
            <a:prstGeom prst="bracketPai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 b="1" dirty="0"/>
            </a:p>
          </p:txBody>
        </p:sp>
        <p:pic>
          <p:nvPicPr>
            <p:cNvPr id="68" name="Picture 2" descr="C:\Users\ajadha\Desktop\ADHIGAM\Adhigam_Final_Logo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3381" y="4408101"/>
              <a:ext cx="652395" cy="721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69" name="Straight Arrow Connector 68"/>
          <p:cNvCxnSpPr/>
          <p:nvPr/>
        </p:nvCxnSpPr>
        <p:spPr>
          <a:xfrm>
            <a:off x="10806538" y="5072828"/>
            <a:ext cx="9412" cy="669117"/>
          </a:xfrm>
          <a:prstGeom prst="straightConnector1">
            <a:avLst/>
          </a:prstGeom>
          <a:ln w="38100">
            <a:solidFill>
              <a:srgbClr val="D30F32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8997576" y="3781265"/>
            <a:ext cx="9412" cy="669117"/>
          </a:xfrm>
          <a:prstGeom prst="straightConnector1">
            <a:avLst/>
          </a:prstGeom>
          <a:ln w="38100">
            <a:solidFill>
              <a:srgbClr val="D30F32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7468936" y="2364369"/>
            <a:ext cx="9412" cy="669117"/>
          </a:xfrm>
          <a:prstGeom prst="straightConnector1">
            <a:avLst/>
          </a:prstGeom>
          <a:ln w="38100">
            <a:solidFill>
              <a:srgbClr val="D30F32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30602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7" grpId="0"/>
      <p:bldP spid="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677" y="0"/>
            <a:ext cx="11207406" cy="836731"/>
          </a:xfrm>
        </p:spPr>
        <p:txBody>
          <a:bodyPr vert="horz" lIns="0" tIns="58709" rIns="0" bIns="58709" anchor="ctr"/>
          <a:lstStyle/>
          <a:p>
            <a:pPr algn="l"/>
            <a:r>
              <a:rPr lang="en-US" sz="3900" dirty="0">
                <a:solidFill>
                  <a:srgbClr val="2E2E2D"/>
                </a:solidFill>
              </a:rPr>
              <a:t>Invoice Generation Flow</a:t>
            </a:r>
          </a:p>
        </p:txBody>
      </p:sp>
      <p:sp>
        <p:nvSpPr>
          <p:cNvPr id="17" name="Rectangle 16"/>
          <p:cNvSpPr/>
          <p:nvPr/>
        </p:nvSpPr>
        <p:spPr bwMode="gray">
          <a:xfrm>
            <a:off x="1189038" y="1816100"/>
            <a:ext cx="2743200" cy="690074"/>
          </a:xfrm>
          <a:prstGeom prst="rect">
            <a:avLst/>
          </a:prstGeom>
          <a:solidFill>
            <a:schemeClr val="bg1"/>
          </a:solidFill>
          <a:ln w="3175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lvl="0"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Select transaction</a:t>
            </a:r>
            <a:endParaRPr lang="en-IN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gray">
          <a:xfrm>
            <a:off x="4473976" y="1816100"/>
            <a:ext cx="2743200" cy="690074"/>
          </a:xfrm>
          <a:prstGeom prst="rect">
            <a:avLst/>
          </a:prstGeom>
          <a:solidFill>
            <a:schemeClr val="bg1"/>
          </a:solidFill>
          <a:ln w="3175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lvl="0"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Identify if Goods or Service</a:t>
            </a:r>
            <a:endParaRPr lang="en-IN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gray">
          <a:xfrm>
            <a:off x="7745265" y="1816100"/>
            <a:ext cx="2743200" cy="690074"/>
          </a:xfrm>
          <a:prstGeom prst="rect">
            <a:avLst/>
          </a:prstGeom>
          <a:solidFill>
            <a:schemeClr val="bg1"/>
          </a:solidFill>
          <a:ln w="3175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lvl="0" algn="ctr"/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Classify Tax and Rate from Product &amp; Rate masters</a:t>
            </a:r>
            <a:endParaRPr lang="en-IN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 bwMode="gray">
          <a:xfrm>
            <a:off x="4487624" y="3104236"/>
            <a:ext cx="2743200" cy="690074"/>
          </a:xfrm>
          <a:prstGeom prst="rect">
            <a:avLst/>
          </a:prstGeom>
          <a:solidFill>
            <a:schemeClr val="bg1"/>
          </a:solidFill>
          <a:ln w="3175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lvl="0"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Identify point of taxation</a:t>
            </a:r>
            <a:endParaRPr lang="en-IN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gray">
          <a:xfrm>
            <a:off x="1202686" y="4394267"/>
            <a:ext cx="2743200" cy="690074"/>
          </a:xfrm>
          <a:prstGeom prst="rect">
            <a:avLst/>
          </a:prstGeom>
          <a:solidFill>
            <a:schemeClr val="bg1"/>
          </a:solidFill>
          <a:ln w="3175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lvl="0"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Prepare invoice</a:t>
            </a:r>
            <a:endParaRPr lang="en-IN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 bwMode="gray">
          <a:xfrm>
            <a:off x="7760498" y="3104236"/>
            <a:ext cx="2743200" cy="690074"/>
          </a:xfrm>
          <a:prstGeom prst="rect">
            <a:avLst/>
          </a:prstGeom>
          <a:solidFill>
            <a:schemeClr val="bg1"/>
          </a:solidFill>
          <a:ln w="3175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lvl="0"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Identify Place of supply from Rules master</a:t>
            </a:r>
            <a:endParaRPr lang="en-IN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 bwMode="gray">
          <a:xfrm>
            <a:off x="1202686" y="3104236"/>
            <a:ext cx="2743200" cy="690074"/>
          </a:xfrm>
          <a:prstGeom prst="rect">
            <a:avLst/>
          </a:prstGeom>
          <a:solidFill>
            <a:schemeClr val="bg1"/>
          </a:solidFill>
          <a:ln w="3175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lvl="0"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Computation of Tax</a:t>
            </a:r>
            <a:endParaRPr lang="en-IN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gray">
          <a:xfrm>
            <a:off x="4487624" y="4394267"/>
            <a:ext cx="2743200" cy="690074"/>
          </a:xfrm>
          <a:prstGeom prst="rect">
            <a:avLst/>
          </a:prstGeom>
          <a:solidFill>
            <a:schemeClr val="bg1"/>
          </a:solidFill>
          <a:ln w="3175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lvl="0"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Post invoice to Books &amp; Records</a:t>
            </a:r>
            <a:endParaRPr lang="en-IN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 bwMode="gray">
          <a:xfrm>
            <a:off x="7760498" y="4394267"/>
            <a:ext cx="2743200" cy="690074"/>
          </a:xfrm>
          <a:prstGeom prst="rect">
            <a:avLst/>
          </a:prstGeom>
          <a:solidFill>
            <a:schemeClr val="bg1"/>
          </a:solidFill>
          <a:ln w="3175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lvl="0"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Print invoice </a:t>
            </a:r>
          </a:p>
        </p:txBody>
      </p:sp>
      <p:sp>
        <p:nvSpPr>
          <p:cNvPr id="36" name="Rectangle 35"/>
          <p:cNvSpPr/>
          <p:nvPr/>
        </p:nvSpPr>
        <p:spPr bwMode="gray">
          <a:xfrm>
            <a:off x="1063199" y="2935998"/>
            <a:ext cx="9595596" cy="1000102"/>
          </a:xfrm>
          <a:prstGeom prst="rect">
            <a:avLst/>
          </a:prstGeom>
          <a:noFill/>
          <a:ln w="12700">
            <a:solidFill>
              <a:srgbClr val="0070C0"/>
            </a:solidFill>
            <a:prstDash val="dash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Arrow Connector 36"/>
          <p:cNvCxnSpPr>
            <a:stCxn id="17" idx="3"/>
            <a:endCxn id="23" idx="1"/>
          </p:cNvCxnSpPr>
          <p:nvPr/>
        </p:nvCxnSpPr>
        <p:spPr>
          <a:xfrm>
            <a:off x="3932238" y="2161137"/>
            <a:ext cx="541738" cy="0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3" idx="3"/>
            <a:endCxn id="25" idx="1"/>
          </p:cNvCxnSpPr>
          <p:nvPr/>
        </p:nvCxnSpPr>
        <p:spPr>
          <a:xfrm>
            <a:off x="7217176" y="2161137"/>
            <a:ext cx="528089" cy="0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3"/>
            <a:endCxn id="30" idx="1"/>
          </p:cNvCxnSpPr>
          <p:nvPr/>
        </p:nvCxnSpPr>
        <p:spPr>
          <a:xfrm>
            <a:off x="3945886" y="4739304"/>
            <a:ext cx="541738" cy="0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0" idx="3"/>
            <a:endCxn id="32" idx="1"/>
          </p:cNvCxnSpPr>
          <p:nvPr/>
        </p:nvCxnSpPr>
        <p:spPr>
          <a:xfrm>
            <a:off x="7230824" y="4739304"/>
            <a:ext cx="529674" cy="0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6" idx="1"/>
            <a:endCxn id="29" idx="3"/>
          </p:cNvCxnSpPr>
          <p:nvPr/>
        </p:nvCxnSpPr>
        <p:spPr>
          <a:xfrm flipH="1">
            <a:off x="3945886" y="3449273"/>
            <a:ext cx="541738" cy="0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8" idx="1"/>
            <a:endCxn id="26" idx="3"/>
          </p:cNvCxnSpPr>
          <p:nvPr/>
        </p:nvCxnSpPr>
        <p:spPr>
          <a:xfrm flipH="1">
            <a:off x="7230824" y="3449273"/>
            <a:ext cx="529674" cy="0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5" idx="2"/>
            <a:endCxn id="28" idx="0"/>
          </p:cNvCxnSpPr>
          <p:nvPr/>
        </p:nvCxnSpPr>
        <p:spPr>
          <a:xfrm>
            <a:off x="9116865" y="2506174"/>
            <a:ext cx="15233" cy="598062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9" idx="2"/>
            <a:endCxn id="27" idx="0"/>
          </p:cNvCxnSpPr>
          <p:nvPr/>
        </p:nvCxnSpPr>
        <p:spPr>
          <a:xfrm>
            <a:off x="2574286" y="3794310"/>
            <a:ext cx="0" cy="599957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95898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677" y="0"/>
            <a:ext cx="11207406" cy="836731"/>
          </a:xfrm>
        </p:spPr>
        <p:txBody>
          <a:bodyPr vert="horz" lIns="0" tIns="58709" rIns="0" bIns="58709" anchor="ctr"/>
          <a:lstStyle/>
          <a:p>
            <a:pPr algn="l"/>
            <a:r>
              <a:rPr lang="en-US" sz="3900" dirty="0">
                <a:solidFill>
                  <a:srgbClr val="2E2E2D"/>
                </a:solidFill>
              </a:rPr>
              <a:t>Invoice Generation </a:t>
            </a:r>
            <a:r>
              <a:rPr lang="en-US" sz="3900" dirty="0" smtClean="0">
                <a:solidFill>
                  <a:srgbClr val="2E2E2D"/>
                </a:solidFill>
              </a:rPr>
              <a:t>- Screen</a:t>
            </a:r>
            <a:endParaRPr lang="en-US" sz="3900" dirty="0">
              <a:solidFill>
                <a:srgbClr val="2E2E2D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2920" y="1114466"/>
            <a:ext cx="8071246" cy="54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9421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677" y="0"/>
            <a:ext cx="11207406" cy="836731"/>
          </a:xfrm>
        </p:spPr>
        <p:txBody>
          <a:bodyPr vert="horz" lIns="0" tIns="58709" rIns="0" bIns="58709" anchor="ctr"/>
          <a:lstStyle/>
          <a:p>
            <a:pPr algn="l"/>
            <a:r>
              <a:rPr lang="en-US" sz="3900" dirty="0">
                <a:solidFill>
                  <a:srgbClr val="2E2E2D"/>
                </a:solidFill>
              </a:rPr>
              <a:t>Compliance Flow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16791" y="1005065"/>
            <a:ext cx="9818873" cy="5717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Font typeface="Times New Roman" pitchFamily="18" charset="0"/>
              <a:buNone/>
            </a:pPr>
            <a:endParaRPr lang="en-IN" sz="1800" dirty="0">
              <a:solidFill>
                <a:srgbClr val="BB112E"/>
              </a:solidFill>
              <a:latin typeface="Eras Medium ITC" pitchFamily="34" charset="0"/>
            </a:endParaRPr>
          </a:p>
        </p:txBody>
      </p: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3517381412"/>
              </p:ext>
            </p:extLst>
          </p:nvPr>
        </p:nvGraphicFramePr>
        <p:xfrm>
          <a:off x="15459" y="1086842"/>
          <a:ext cx="12067684" cy="5440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606747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04886" y="3684185"/>
            <a:ext cx="62234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 eaLnBrk="0" fontAlgn="base" hangingPunct="0">
              <a:spcBef>
                <a:spcPct val="50000"/>
              </a:spcBef>
              <a:spcAft>
                <a:spcPct val="0"/>
              </a:spcAft>
              <a:buFont typeface="Times New Roman" pitchFamily="18" charset="0"/>
              <a:buNone/>
            </a:pPr>
            <a:r>
              <a:rPr lang="en-IN" sz="4400" dirty="0" smtClean="0">
                <a:latin typeface="Arial Black" pitchFamily="34" charset="0"/>
              </a:rPr>
              <a:t>Q &amp; A</a:t>
            </a:r>
            <a:endParaRPr lang="en-IN" sz="4400" dirty="0">
              <a:latin typeface="Arial Black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545915" y="4579327"/>
            <a:ext cx="6844398" cy="0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2"/>
          <p:cNvSpPr txBox="1">
            <a:spLocks/>
          </p:cNvSpPr>
          <p:nvPr/>
        </p:nvSpPr>
        <p:spPr>
          <a:xfrm>
            <a:off x="616792" y="76114"/>
            <a:ext cx="10711609" cy="928977"/>
          </a:xfrm>
          <a:prstGeom prst="rect">
            <a:avLst/>
          </a:prstGeom>
        </p:spPr>
        <p:txBody>
          <a:bodyPr/>
          <a:lstStyle>
            <a:lvl1pPr algn="ctr" defTabSz="587091" rtl="0" eaLnBrk="1" latinLnBrk="0" hangingPunct="1">
              <a:spcBef>
                <a:spcPct val="0"/>
              </a:spcBef>
              <a:buNone/>
              <a:defRPr sz="5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900" dirty="0" smtClean="0"/>
              <a:t>Thank You!</a:t>
            </a:r>
            <a:endParaRPr lang="en-US" sz="3900" dirty="0"/>
          </a:p>
        </p:txBody>
      </p:sp>
      <p:pic>
        <p:nvPicPr>
          <p:cNvPr id="5" name="Picture 2" descr="C:\Users\ajadha\Desktop\ADHIGAM\Adhigam_Final_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01" y="1485901"/>
            <a:ext cx="3020708" cy="336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601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04886" y="3684185"/>
            <a:ext cx="6223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 eaLnBrk="0" fontAlgn="base" hangingPunct="0">
              <a:spcBef>
                <a:spcPct val="50000"/>
              </a:spcBef>
              <a:spcAft>
                <a:spcPct val="0"/>
              </a:spcAft>
              <a:buFont typeface="Times New Roman" pitchFamily="18" charset="0"/>
              <a:buNone/>
            </a:pPr>
            <a:r>
              <a:rPr lang="en-IN" sz="4000" dirty="0" smtClean="0">
                <a:latin typeface="Arial Black" pitchFamily="34" charset="0"/>
              </a:rPr>
              <a:t>Back up</a:t>
            </a:r>
            <a:endParaRPr lang="en-IN" sz="4000" dirty="0">
              <a:latin typeface="Arial Black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545915" y="4579327"/>
            <a:ext cx="6844398" cy="0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299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1007924" y="1143000"/>
            <a:ext cx="10250625" cy="5254295"/>
            <a:chOff x="1007925" y="1559578"/>
            <a:chExt cx="9709762" cy="4837717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1548869" y="2275671"/>
              <a:ext cx="2931568" cy="4121624"/>
            </a:xfrm>
            <a:prstGeom prst="roundRect">
              <a:avLst/>
            </a:prstGeom>
            <a:noFill/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Times New Roman" pitchFamily="18" charset="0"/>
                <a:buNone/>
                <a:tabLst/>
                <a:defRPr/>
              </a:pPr>
              <a:endParaRPr kumimoji="0" lang="en-IN" sz="1400" b="0" i="0" u="sng" strike="noStrike" kern="0" cap="none" spc="0" normalizeH="0" baseline="0" noProof="0" dirty="0" smtClean="0">
                <a:ln>
                  <a:noFill/>
                </a:ln>
                <a:solidFill>
                  <a:srgbClr val="0F243E"/>
                </a:solidFill>
                <a:effectLst/>
                <a:uLnTx/>
                <a:uFillTx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Times New Roman" pitchFamily="18" charset="0"/>
                <a:buNone/>
                <a:tabLst/>
                <a:defRPr/>
              </a:pPr>
              <a:r>
                <a:rPr kumimoji="0" lang="en-IN" sz="1400" b="0" i="0" u="sng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Positions &amp; Roles</a:t>
              </a:r>
            </a:p>
            <a:p>
              <a:pPr marL="285750" marR="0" lvl="0" indent="-28575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Ø"/>
                <a:tabLst/>
                <a:defRPr/>
              </a:pPr>
              <a:r>
                <a:rPr kumimoji="0" lang="en-IN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CEO</a:t>
              </a:r>
              <a:r>
                <a:rPr kumimoji="0" lang="en-I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 TCS b/w  1996 and 2009</a:t>
              </a:r>
            </a:p>
            <a:p>
              <a:pPr marL="285750" marR="0" lvl="0" indent="-28575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Ø"/>
                <a:tabLst/>
                <a:defRPr/>
              </a:pPr>
              <a:r>
                <a:rPr kumimoji="0" lang="en-IN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Chairman</a:t>
              </a:r>
              <a:r>
                <a:rPr kumimoji="0" lang="en-I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: BSE</a:t>
              </a:r>
              <a:r>
                <a:rPr kumimoji="0" lang="en-IN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1</a:t>
              </a:r>
              <a:r>
                <a:rPr kumimoji="0" lang="en-I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 , Tata Technologies Ltd, Tata </a:t>
              </a:r>
              <a:r>
                <a:rPr kumimoji="0" lang="en-IN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Elxi</a:t>
              </a:r>
              <a:r>
                <a:rPr kumimoji="0" lang="en-I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, etc.</a:t>
              </a:r>
            </a:p>
            <a:p>
              <a:pPr marL="285750" marR="0" lvl="0" indent="-28575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Ø"/>
                <a:tabLst/>
                <a:defRPr/>
              </a:pPr>
              <a:r>
                <a:rPr kumimoji="0" lang="en-IN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Board of directors</a:t>
              </a:r>
              <a:r>
                <a:rPr kumimoji="0" lang="en-I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: HUL Ltd.</a:t>
              </a:r>
              <a:r>
                <a:rPr kumimoji="0" lang="en-IN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2</a:t>
              </a:r>
              <a:r>
                <a:rPr kumimoji="0" lang="en-I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 , Nicholas </a:t>
              </a:r>
              <a:r>
                <a:rPr kumimoji="0" lang="en-IN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Piramal</a:t>
              </a:r>
              <a:r>
                <a:rPr kumimoji="0" lang="en-I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 Indian Ltd.</a:t>
              </a: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Times New Roman" pitchFamily="18" charset="0"/>
                <a:buNone/>
                <a:tabLst/>
                <a:defRPr/>
              </a:pPr>
              <a:r>
                <a:rPr kumimoji="0" lang="en-IN" sz="1400" b="0" i="0" u="sng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Awards &amp; recognitions</a:t>
              </a:r>
              <a:endParaRPr kumimoji="0" lang="en-I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F243E"/>
                </a:solidFill>
                <a:effectLst/>
                <a:uLnTx/>
                <a:uFillTx/>
              </a:endParaRPr>
            </a:p>
            <a:p>
              <a:pPr marL="285750" marR="0" lvl="0" indent="-28575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§"/>
                <a:tabLst/>
                <a:defRPr/>
              </a:pPr>
              <a:r>
                <a:rPr kumimoji="0" lang="en-I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Padma </a:t>
              </a:r>
              <a:r>
                <a:rPr kumimoji="0" lang="en-IN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Bhushan</a:t>
              </a:r>
              <a:r>
                <a:rPr kumimoji="0" lang="en-I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, 2006</a:t>
              </a:r>
            </a:p>
            <a:p>
              <a:pPr marL="285750" marR="0" lvl="0" indent="-28575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§"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Business India's "Business Man of the Year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”, 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2003</a:t>
              </a:r>
            </a:p>
            <a:p>
              <a:pPr marL="285750" marR="0" lvl="0" indent="-28575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§"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Others: Lifetime Achievement Award(IMA 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3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 ), Distinguished Achievement Award (IISC</a:t>
              </a:r>
              <a:r>
                <a:rPr kumimoji="0" lang="en-US" sz="1200" b="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4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  Bangalore), etc.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F243E"/>
                </a:solidFill>
                <a:effectLst/>
                <a:uLnTx/>
                <a:uFillTx/>
              </a:endParaRPr>
            </a:p>
            <a:p>
              <a:pPr marL="285750" marR="0" lvl="0" indent="-28575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§"/>
                <a:tabLst/>
                <a:defRPr/>
              </a:pPr>
              <a:endParaRPr kumimoji="0" lang="en-IN" sz="1400" b="0" i="0" u="sng" strike="noStrike" kern="0" cap="none" spc="0" normalizeH="0" baseline="0" noProof="0" dirty="0" smtClean="0">
                <a:ln>
                  <a:noFill/>
                </a:ln>
                <a:solidFill>
                  <a:srgbClr val="0F243E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4806952" y="2275671"/>
              <a:ext cx="2862728" cy="4121624"/>
            </a:xfrm>
            <a:prstGeom prst="roundRect">
              <a:avLst/>
            </a:prstGeom>
            <a:noFill/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Times New Roman" pitchFamily="18" charset="0"/>
                <a:buNone/>
                <a:tabLst/>
                <a:defRPr/>
              </a:pPr>
              <a:endParaRPr kumimoji="0" lang="en-IN" sz="1400" b="0" i="0" u="sng" strike="noStrike" kern="0" cap="none" spc="0" normalizeH="0" baseline="0" noProof="0" dirty="0" smtClean="0">
                <a:ln>
                  <a:noFill/>
                </a:ln>
                <a:solidFill>
                  <a:srgbClr val="0F243E"/>
                </a:solidFill>
                <a:effectLst/>
                <a:uLnTx/>
                <a:uFillTx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Times New Roman" pitchFamily="18" charset="0"/>
                <a:buNone/>
                <a:tabLst/>
                <a:defRPr/>
              </a:pPr>
              <a:r>
                <a:rPr kumimoji="0" lang="en-IN" sz="1400" b="0" i="0" u="sng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Positions &amp; Roles</a:t>
              </a:r>
            </a:p>
            <a:p>
              <a:pPr marL="285750" marR="0" lvl="0" indent="-28575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Ø"/>
                <a:tabLst/>
                <a:defRPr/>
              </a:pPr>
              <a:r>
                <a:rPr kumimoji="0" lang="en-IN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Chairman and Director</a:t>
              </a:r>
              <a:r>
                <a:rPr kumimoji="0" lang="en-I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: Amalgamated Plantations</a:t>
              </a:r>
            </a:p>
            <a:p>
              <a:pPr marL="285750" marR="0" lvl="0" indent="-28575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Ø"/>
                <a:tabLst/>
                <a:defRPr/>
              </a:pPr>
              <a:r>
                <a:rPr kumimoji="0" lang="en-IN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30 years </a:t>
              </a:r>
              <a:r>
                <a:rPr kumimoji="0" lang="en-I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experience in leading &amp; managing companies across 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FMCG,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tele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-communications, tourism, technology, outsourcing and healthcare</a:t>
              </a:r>
            </a:p>
            <a:p>
              <a:pPr marL="285750" marR="0" lvl="0" indent="-28575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Ø"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Economic and Investment Advisor 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to the Chief Minister of Assam</a:t>
              </a:r>
            </a:p>
            <a:p>
              <a:pPr marL="285750" marR="0" lvl="0" indent="-28575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Ø"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Advisor to the Board 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and management: Max Healthcare,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Anand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 Group,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Airtel</a:t>
              </a:r>
              <a:endParaRPr kumimoji="0" lang="en-I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F243E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4316452" y="1559578"/>
              <a:ext cx="1023582" cy="1023582"/>
            </a:xfrm>
            <a:prstGeom prst="ellipse">
              <a:avLst/>
            </a:prstGeom>
            <a:blipFill>
              <a:blip r:embed="rId2">
                <a:grayscl/>
              </a:blip>
              <a:stretch>
                <a:fillRect/>
              </a:stretch>
            </a:blip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Times New Roman" pitchFamily="18" charset="0"/>
                <a:buNone/>
                <a:tabLst/>
                <a:defRPr/>
              </a:pPr>
              <a:endParaRPr kumimoji="0" lang="en-IN" sz="14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Rounded Rectangle 25"/>
            <p:cNvSpPr/>
            <p:nvPr/>
          </p:nvSpPr>
          <p:spPr bwMode="auto">
            <a:xfrm>
              <a:off x="7974539" y="2275671"/>
              <a:ext cx="2743148" cy="4121624"/>
            </a:xfrm>
            <a:prstGeom prst="roundRect">
              <a:avLst/>
            </a:prstGeom>
            <a:noFill/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Times New Roman" pitchFamily="18" charset="0"/>
                <a:buNone/>
                <a:tabLst/>
                <a:defRPr/>
              </a:pPr>
              <a:endParaRPr kumimoji="0" lang="en-IN" sz="1400" b="0" i="0" u="sng" strike="noStrike" kern="0" cap="none" spc="0" normalizeH="0" baseline="0" noProof="0" dirty="0" smtClean="0">
                <a:ln>
                  <a:noFill/>
                </a:ln>
                <a:solidFill>
                  <a:srgbClr val="0F243E"/>
                </a:solidFill>
                <a:effectLst/>
                <a:uLnTx/>
                <a:uFillTx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Times New Roman" pitchFamily="18" charset="0"/>
                <a:buNone/>
                <a:tabLst/>
                <a:defRPr/>
              </a:pPr>
              <a:r>
                <a:rPr kumimoji="0" lang="en-IN" sz="1400" b="0" i="0" u="sng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Positions &amp; Roles</a:t>
              </a:r>
              <a:endParaRPr kumimoji="0" lang="en-I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F243E"/>
                </a:solidFill>
                <a:effectLst/>
                <a:uLnTx/>
                <a:uFillTx/>
              </a:endParaRPr>
            </a:p>
            <a:p>
              <a:pPr marL="285750" marR="0" lvl="0" indent="-28575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Ø"/>
                <a:tabLst/>
                <a:defRPr/>
              </a:pPr>
              <a:r>
                <a:rPr kumimoji="0" lang="en-I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Tax Counsel practicing in High Courts</a:t>
              </a:r>
              <a:r>
                <a:rPr kumimoji="0" lang="en-IN" sz="1200" b="0" i="0" u="none" strike="noStrike" kern="0" cap="none" spc="0" normalizeH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 and Supreme Court</a:t>
              </a:r>
              <a:endParaRPr kumimoji="0" lang="en-I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F243E"/>
                </a:solidFill>
                <a:effectLst/>
                <a:uLnTx/>
                <a:uFillTx/>
              </a:endParaRPr>
            </a:p>
            <a:p>
              <a:pPr marL="285750" marR="0" lvl="0" indent="-28575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Ø"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Client representations before  </a:t>
              </a:r>
              <a:r>
                <a:rPr kumimoji="0" lang="en-US" sz="12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Hon’ble</a:t>
              </a: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 Supreme 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Court in areas of indirect tax and trade remedial disputes</a:t>
              </a:r>
            </a:p>
            <a:p>
              <a:pPr marL="285750" marR="0" lvl="0" indent="-28575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Ø"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Appointment </a:t>
              </a: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to  Expert committees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 by Indian Ministry of Finance and the Indian Ministry of Commerce</a:t>
              </a:r>
            </a:p>
            <a:p>
              <a:pPr marL="285750" marR="0" lvl="0" indent="-28575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Ø"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Listed </a:t>
              </a: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leading lawyer 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(tax) by: Asia Pacific Legal 500 and Chambers Asia-Pacific from 2005 till 2013,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Asialaw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 Leading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Laywers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 2013, etc. </a:t>
              </a:r>
              <a:endParaRPr kumimoji="0" lang="en-I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F243E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7630604" y="1559578"/>
              <a:ext cx="1023582" cy="1023582"/>
            </a:xfrm>
            <a:prstGeom prst="ellipse">
              <a:avLst/>
            </a:prstGeom>
            <a:blipFill>
              <a:blip r:embed="rId3">
                <a:grayscl/>
              </a:blip>
              <a:stretch>
                <a:fillRect/>
              </a:stretch>
            </a:blip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Times New Roman" pitchFamily="18" charset="0"/>
                <a:buNone/>
                <a:tabLst/>
                <a:defRPr/>
              </a:pPr>
              <a:endParaRPr kumimoji="0" lang="en-IN" sz="14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1007925" y="1559578"/>
              <a:ext cx="1023582" cy="1023582"/>
            </a:xfrm>
            <a:prstGeom prst="ellipse">
              <a:avLst/>
            </a:prstGeom>
            <a:blipFill>
              <a:blip r:embed="rId4">
                <a:grayscl/>
              </a:blip>
              <a:stretch>
                <a:fillRect/>
              </a:stretch>
            </a:blip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Times New Roman" pitchFamily="18" charset="0"/>
                <a:buNone/>
                <a:tabLst/>
                <a:defRPr/>
              </a:pPr>
              <a:endParaRPr kumimoji="0" lang="en-IN" sz="14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1944303" y="2007730"/>
              <a:ext cx="1861555" cy="23811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Times New Roman" pitchFamily="18" charset="0"/>
                <a:buNone/>
                <a:tabLst/>
                <a:defRPr/>
              </a:pPr>
              <a:r>
                <a:rPr kumimoji="0" lang="en-IN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S. Ramadorai</a:t>
              </a: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5366374" y="1973662"/>
              <a:ext cx="1861555" cy="23811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Times New Roman" pitchFamily="18" charset="0"/>
                <a:buNone/>
                <a:tabLst/>
                <a:defRPr/>
              </a:pPr>
              <a:r>
                <a:rPr kumimoji="0" lang="en-IN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Ranjit</a:t>
              </a:r>
              <a:r>
                <a:rPr kumimoji="0" lang="en-IN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 </a:t>
              </a:r>
              <a:r>
                <a:rPr kumimoji="0" lang="en-IN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Barthakur</a:t>
              </a:r>
              <a:endParaRPr kumimoji="0" lang="en-I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F243E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8474071" y="2007730"/>
              <a:ext cx="1861555" cy="23811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Times New Roman" pitchFamily="18" charset="0"/>
                <a:buNone/>
                <a:tabLst/>
                <a:defRPr/>
              </a:pPr>
              <a:r>
                <a:rPr kumimoji="0" lang="en-IN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Rohan</a:t>
              </a:r>
              <a:r>
                <a:rPr kumimoji="0" lang="en-IN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F243E"/>
                  </a:solidFill>
                  <a:effectLst/>
                  <a:uLnTx/>
                  <a:uFillTx/>
                </a:rPr>
                <a:t> Shah</a:t>
              </a:r>
            </a:p>
          </p:txBody>
        </p:sp>
      </p:grpSp>
      <p:sp>
        <p:nvSpPr>
          <p:cNvPr id="32" name="Title 2"/>
          <p:cNvSpPr txBox="1">
            <a:spLocks/>
          </p:cNvSpPr>
          <p:nvPr/>
        </p:nvSpPr>
        <p:spPr>
          <a:xfrm>
            <a:off x="469900" y="138413"/>
            <a:ext cx="6257925" cy="928977"/>
          </a:xfrm>
          <a:prstGeom prst="rect">
            <a:avLst/>
          </a:prstGeom>
        </p:spPr>
        <p:txBody>
          <a:bodyPr/>
          <a:lstStyle>
            <a:lvl1pPr algn="ctr" defTabSz="587091" rtl="0" eaLnBrk="1" latinLnBrk="0" hangingPunct="1">
              <a:spcBef>
                <a:spcPct val="0"/>
              </a:spcBef>
              <a:buNone/>
              <a:defRPr sz="5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900" dirty="0" smtClean="0"/>
              <a:t>Founders</a:t>
            </a: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64879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Imperative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0658" y="1664270"/>
            <a:ext cx="5117482" cy="8279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defTabSz="9144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IN" sz="1800" dirty="0">
                <a:solidFill>
                  <a:schemeClr val="tx1"/>
                </a:solidFill>
                <a:latin typeface="Eras Medium ITC" pitchFamily="34" charset="0"/>
              </a:rPr>
              <a:t>GST </a:t>
            </a:r>
            <a:r>
              <a:rPr lang="en-IN" sz="1800" dirty="0" smtClean="0">
                <a:solidFill>
                  <a:schemeClr val="tx1"/>
                </a:solidFill>
                <a:latin typeface="Eras Medium ITC" pitchFamily="34" charset="0"/>
              </a:rPr>
              <a:t>will be implemented in July 2017 </a:t>
            </a:r>
            <a:endParaRPr lang="en-IN" sz="1100" dirty="0">
              <a:solidFill>
                <a:schemeClr val="tx1"/>
              </a:solidFill>
              <a:latin typeface="Eras Medium ITC" pitchFamily="34" charset="0"/>
            </a:endParaRP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IN" sz="1100" dirty="0" smtClean="0">
                <a:solidFill>
                  <a:schemeClr val="tx1"/>
                </a:solidFill>
                <a:latin typeface="Eras Medium ITC" pitchFamily="34" charset="0"/>
              </a:rPr>
              <a:t>          (as per recent Government directive)</a:t>
            </a:r>
            <a:endParaRPr lang="en-IN" sz="1800" dirty="0">
              <a:solidFill>
                <a:schemeClr val="tx1"/>
              </a:solidFill>
              <a:latin typeface="Eras Medium ITC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657" y="2282129"/>
            <a:ext cx="5117483" cy="8279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defTabSz="9144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IN" sz="1800" dirty="0" smtClean="0">
                <a:solidFill>
                  <a:schemeClr val="tx1"/>
                </a:solidFill>
                <a:latin typeface="Eras Medium ITC" pitchFamily="34" charset="0"/>
              </a:rPr>
              <a:t>GST will impact ALL businesses, irrespective of turnover</a:t>
            </a:r>
            <a:endParaRPr lang="en-IN" sz="1800" dirty="0">
              <a:solidFill>
                <a:schemeClr val="tx1"/>
              </a:solidFill>
              <a:latin typeface="Eras Medium ITC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0659" y="3597541"/>
            <a:ext cx="5304041" cy="8279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defTabSz="9144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IN" sz="1800" dirty="0" smtClean="0">
                <a:solidFill>
                  <a:schemeClr val="tx1"/>
                </a:solidFill>
                <a:latin typeface="Eras Medium ITC" pitchFamily="34" charset="0"/>
              </a:rPr>
              <a:t>Compulsory automation </a:t>
            </a:r>
            <a:r>
              <a:rPr lang="en-IN" sz="1800" dirty="0" smtClean="0">
                <a:solidFill>
                  <a:schemeClr val="tx1"/>
                </a:solidFill>
                <a:latin typeface="Eras Medium ITC" pitchFamily="34" charset="0"/>
                <a:sym typeface="Wingdings" panose="05000000000000000000" pitchFamily="2" charset="2"/>
              </a:rPr>
              <a:t></a:t>
            </a:r>
            <a:r>
              <a:rPr lang="en-IN" sz="1800" dirty="0" smtClean="0">
                <a:solidFill>
                  <a:schemeClr val="tx1"/>
                </a:solidFill>
                <a:latin typeface="Eras Medium ITC" pitchFamily="34" charset="0"/>
              </a:rPr>
              <a:t> Intensive reporting </a:t>
            </a:r>
            <a:r>
              <a:rPr lang="en-IN" sz="1800" dirty="0" smtClean="0">
                <a:solidFill>
                  <a:schemeClr val="tx1"/>
                </a:solidFill>
                <a:latin typeface="Eras Medium ITC" pitchFamily="34" charset="0"/>
                <a:sym typeface="Wingdings" panose="05000000000000000000" pitchFamily="2" charset="2"/>
              </a:rPr>
              <a:t></a:t>
            </a:r>
            <a:r>
              <a:rPr lang="en-IN" sz="1800" dirty="0" smtClean="0">
                <a:solidFill>
                  <a:schemeClr val="tx1"/>
                </a:solidFill>
                <a:latin typeface="Eras Medium ITC" pitchFamily="34" charset="0"/>
              </a:rPr>
              <a:t> </a:t>
            </a:r>
            <a:r>
              <a:rPr lang="en-IN" sz="1800" dirty="0">
                <a:solidFill>
                  <a:schemeClr val="tx1"/>
                </a:solidFill>
                <a:latin typeface="Eras Medium ITC" pitchFamily="34" charset="0"/>
              </a:rPr>
              <a:t>A</a:t>
            </a:r>
            <a:r>
              <a:rPr lang="en-IN" sz="1800" dirty="0" smtClean="0">
                <a:solidFill>
                  <a:schemeClr val="tx1"/>
                </a:solidFill>
                <a:latin typeface="Eras Medium ITC" pitchFamily="34" charset="0"/>
              </a:rPr>
              <a:t>ccounting transparency</a:t>
            </a:r>
            <a:endParaRPr lang="en-IN" sz="1800" b="1" i="1" dirty="0">
              <a:solidFill>
                <a:schemeClr val="tx1"/>
              </a:solidFill>
              <a:latin typeface="Eras Medium ITC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024600" y="1055483"/>
            <a:ext cx="11675" cy="3514433"/>
          </a:xfrm>
          <a:prstGeom prst="line">
            <a:avLst/>
          </a:prstGeom>
          <a:ln w="28575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486505" y="1645085"/>
            <a:ext cx="5445798" cy="5717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defTabSz="9144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IN" sz="1800" dirty="0" smtClean="0">
                <a:solidFill>
                  <a:schemeClr val="tx1"/>
                </a:solidFill>
                <a:latin typeface="Eras Medium ITC" pitchFamily="34" charset="0"/>
              </a:rPr>
              <a:t>What </a:t>
            </a:r>
            <a:r>
              <a:rPr lang="en-IN" sz="1800" dirty="0">
                <a:solidFill>
                  <a:schemeClr val="tx1"/>
                </a:solidFill>
                <a:latin typeface="Eras Medium ITC" pitchFamily="34" charset="0"/>
              </a:rPr>
              <a:t>does GST mean for my business</a:t>
            </a:r>
            <a:r>
              <a:rPr lang="en-IN" sz="1800" dirty="0" smtClean="0">
                <a:solidFill>
                  <a:schemeClr val="tx1"/>
                </a:solidFill>
                <a:latin typeface="Eras Medium ITC" pitchFamily="34" charset="0"/>
              </a:rPr>
              <a:t>?</a:t>
            </a:r>
            <a:endParaRPr lang="en-IN" sz="1800" dirty="0">
              <a:solidFill>
                <a:schemeClr val="tx1"/>
              </a:solidFill>
              <a:latin typeface="Eras Medium ITC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86505" y="2604068"/>
            <a:ext cx="5445798" cy="5717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defTabSz="9144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IN" sz="1800" dirty="0" smtClean="0">
                <a:solidFill>
                  <a:schemeClr val="tx1"/>
                </a:solidFill>
                <a:latin typeface="Eras Medium ITC" pitchFamily="34" charset="0"/>
              </a:rPr>
              <a:t>What do I need to do to </a:t>
            </a:r>
            <a:r>
              <a:rPr lang="en-IN" sz="1800" dirty="0">
                <a:solidFill>
                  <a:schemeClr val="tx1"/>
                </a:solidFill>
                <a:latin typeface="Eras Medium ITC" pitchFamily="34" charset="0"/>
              </a:rPr>
              <a:t>become GST compliant</a:t>
            </a:r>
            <a:r>
              <a:rPr lang="en-IN" sz="1800" dirty="0" smtClean="0">
                <a:solidFill>
                  <a:schemeClr val="tx1"/>
                </a:solidFill>
                <a:latin typeface="Eras Medium ITC" pitchFamily="34" charset="0"/>
              </a:rPr>
              <a:t>? </a:t>
            </a:r>
          </a:p>
          <a:p>
            <a:pPr marL="342900" indent="-342900" defTabSz="9144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IN" sz="1800" dirty="0" smtClean="0">
                <a:solidFill>
                  <a:schemeClr val="tx1"/>
                </a:solidFill>
                <a:latin typeface="Eras Medium ITC" pitchFamily="34" charset="0"/>
              </a:rPr>
              <a:t>What is the risk of non-compliance?</a:t>
            </a:r>
            <a:endParaRPr lang="en-IN" sz="1800" dirty="0">
              <a:solidFill>
                <a:schemeClr val="tx1"/>
              </a:solidFill>
              <a:latin typeface="Eras Medium ITC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86505" y="3704980"/>
            <a:ext cx="5445798" cy="5717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defTabSz="9144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IN" sz="1800" dirty="0" smtClean="0">
                <a:solidFill>
                  <a:schemeClr val="tx1"/>
                </a:solidFill>
                <a:latin typeface="Eras Medium ITC" pitchFamily="34" charset="0"/>
              </a:rPr>
              <a:t>What investments, training and capability enhancement do I need?</a:t>
            </a:r>
            <a:endParaRPr lang="en-IN" sz="1800" dirty="0">
              <a:solidFill>
                <a:schemeClr val="tx1"/>
              </a:solidFill>
              <a:latin typeface="Eras Medium ITC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97778" y="1660469"/>
            <a:ext cx="5256922" cy="0"/>
          </a:xfrm>
          <a:prstGeom prst="line">
            <a:avLst/>
          </a:prstGeom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4141" y="1195183"/>
            <a:ext cx="511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Font typeface="Times New Roman" pitchFamily="18" charset="0"/>
              <a:buNone/>
            </a:pPr>
            <a:r>
              <a:rPr lang="en-IN" sz="2000" b="1" dirty="0" smtClean="0">
                <a:latin typeface="Eras Medium ITC" pitchFamily="34" charset="0"/>
              </a:rPr>
              <a:t>GST Will be a Reality Soon…</a:t>
            </a:r>
            <a:endParaRPr lang="en-IN" sz="2000" b="1" dirty="0">
              <a:latin typeface="Eras Medium ITC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149472" y="1660469"/>
            <a:ext cx="5240912" cy="0"/>
          </a:xfrm>
          <a:prstGeom prst="line">
            <a:avLst/>
          </a:prstGeom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471469" y="1195183"/>
            <a:ext cx="4641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IN"/>
            </a:defPPr>
            <a:lvl1pPr algn="l">
              <a:defRPr sz="2400" b="1">
                <a:latin typeface="Eras Medium ITC" pitchFamily="34" charset="0"/>
              </a:defRPr>
            </a:lvl1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Font typeface="Times New Roman" pitchFamily="18" charset="0"/>
              <a:buNone/>
            </a:pPr>
            <a:r>
              <a:rPr lang="en-IN" sz="2000" dirty="0" smtClean="0"/>
              <a:t>Key Questions Asked… </a:t>
            </a:r>
            <a:endParaRPr lang="en-IN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246063" y="4731707"/>
            <a:ext cx="11824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IN"/>
            </a:defPPr>
            <a:lvl1pPr algn="l">
              <a:defRPr sz="2400" b="1">
                <a:latin typeface="Eras Medium ITC" pitchFamily="34" charset="0"/>
              </a:defRPr>
            </a:lvl1pPr>
          </a:lstStyle>
          <a:p>
            <a:pPr defTabSz="914400" eaLnBrk="0" fontAlgn="base" hangingPunct="0">
              <a:spcBef>
                <a:spcPts val="500"/>
              </a:spcBef>
              <a:spcAft>
                <a:spcPct val="0"/>
              </a:spcAft>
              <a:buFont typeface="Times New Roman" pitchFamily="18" charset="0"/>
              <a:buNone/>
            </a:pPr>
            <a:r>
              <a:rPr lang="en-IN" sz="2000" dirty="0" smtClean="0">
                <a:solidFill>
                  <a:srgbClr val="002060"/>
                </a:solidFill>
              </a:rPr>
              <a:t>MSMEs, Tax Administrators and Professionals </a:t>
            </a:r>
            <a:r>
              <a:rPr lang="en-IN" sz="2000" dirty="0">
                <a:solidFill>
                  <a:srgbClr val="002060"/>
                </a:solidFill>
              </a:rPr>
              <a:t>need a </a:t>
            </a:r>
            <a:r>
              <a:rPr lang="en-IN" sz="2000" b="0" dirty="0" smtClean="0">
                <a:solidFill>
                  <a:srgbClr val="C00000"/>
                </a:solidFill>
              </a:rPr>
              <a:t>‘Trusted Partner’</a:t>
            </a:r>
            <a:r>
              <a:rPr lang="en-IN" sz="2000" dirty="0" smtClean="0">
                <a:solidFill>
                  <a:srgbClr val="002060"/>
                </a:solidFill>
              </a:rPr>
              <a:t> </a:t>
            </a:r>
            <a:r>
              <a:rPr lang="en-IN" sz="2000" dirty="0">
                <a:solidFill>
                  <a:srgbClr val="002060"/>
                </a:solidFill>
              </a:rPr>
              <a:t>during </a:t>
            </a:r>
            <a:r>
              <a:rPr lang="en-IN" sz="2000" dirty="0" smtClean="0">
                <a:solidFill>
                  <a:srgbClr val="002060"/>
                </a:solidFill>
              </a:rPr>
              <a:t>GST </a:t>
            </a:r>
            <a:r>
              <a:rPr lang="en-IN" sz="2000" dirty="0">
                <a:solidFill>
                  <a:srgbClr val="002060"/>
                </a:solidFill>
              </a:rPr>
              <a:t>Transition and Beyond</a:t>
            </a:r>
            <a:r>
              <a:rPr lang="en-IN" sz="2000" dirty="0" smtClean="0">
                <a:solidFill>
                  <a:srgbClr val="002060"/>
                </a:solidFill>
              </a:rPr>
              <a:t>… 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36152" y="5575300"/>
            <a:ext cx="2214274" cy="867042"/>
            <a:chOff x="5952" y="1596313"/>
            <a:chExt cx="2214274" cy="885709"/>
          </a:xfrm>
        </p:grpSpPr>
        <p:sp>
          <p:nvSpPr>
            <p:cNvPr id="19" name="Chevron 18"/>
            <p:cNvSpPr/>
            <p:nvPr/>
          </p:nvSpPr>
          <p:spPr>
            <a:xfrm>
              <a:off x="5952" y="1596313"/>
              <a:ext cx="2214274" cy="885709"/>
            </a:xfrm>
            <a:prstGeom prst="chevron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Chevron 4"/>
            <p:cNvSpPr/>
            <p:nvPr/>
          </p:nvSpPr>
          <p:spPr>
            <a:xfrm>
              <a:off x="448807" y="1596313"/>
              <a:ext cx="1328565" cy="8857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009" tIns="22670" rIns="22670" bIns="226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>
                  <a:solidFill>
                    <a:schemeClr val="bg1"/>
                  </a:solidFill>
                </a:rPr>
                <a:t>~</a:t>
              </a:r>
              <a:r>
                <a:rPr lang="en-US" sz="1800" b="1" kern="1200" dirty="0">
                  <a:solidFill>
                    <a:schemeClr val="bg1"/>
                  </a:solidFill>
                </a:rPr>
                <a:t>46 </a:t>
              </a:r>
              <a:r>
                <a:rPr lang="en-US" sz="1800" b="1" kern="1200" dirty="0" smtClean="0">
                  <a:solidFill>
                    <a:schemeClr val="bg1"/>
                  </a:solidFill>
                </a:rPr>
                <a:t>M </a:t>
              </a:r>
              <a:r>
                <a:rPr lang="en-US" sz="1400" b="1" kern="1200" dirty="0" smtClean="0">
                  <a:solidFill>
                    <a:schemeClr val="bg1"/>
                  </a:solidFill>
                </a:rPr>
                <a:t>MSMEs</a:t>
              </a:r>
              <a:endParaRPr lang="en-US" sz="14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227399" y="5575300"/>
            <a:ext cx="2214274" cy="867042"/>
            <a:chOff x="1998799" y="1596313"/>
            <a:chExt cx="2214274" cy="885709"/>
          </a:xfrm>
        </p:grpSpPr>
        <p:sp>
          <p:nvSpPr>
            <p:cNvPr id="22" name="Chevron 21"/>
            <p:cNvSpPr/>
            <p:nvPr/>
          </p:nvSpPr>
          <p:spPr>
            <a:xfrm>
              <a:off x="1998799" y="1596313"/>
              <a:ext cx="2214274" cy="885709"/>
            </a:xfrm>
            <a:prstGeom prst="chevron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320609"/>
                <a:satOff val="-3775"/>
                <a:lumOff val="2510"/>
                <a:alphaOff val="0"/>
              </a:schemeClr>
            </a:fillRef>
            <a:effectRef idx="0">
              <a:schemeClr val="accent5">
                <a:hueOff val="320609"/>
                <a:satOff val="-3775"/>
                <a:lumOff val="251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Chevron 6"/>
            <p:cNvSpPr/>
            <p:nvPr/>
          </p:nvSpPr>
          <p:spPr>
            <a:xfrm>
              <a:off x="2441654" y="1596313"/>
              <a:ext cx="1328565" cy="8857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009" tIns="22670" rIns="22670" bIns="226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>
                  <a:solidFill>
                    <a:schemeClr val="tx1"/>
                  </a:solidFill>
                </a:rPr>
                <a:t>~</a:t>
              </a:r>
              <a:r>
                <a:rPr lang="en-US" sz="1800" b="1" kern="1200" dirty="0">
                  <a:solidFill>
                    <a:schemeClr val="tx1"/>
                  </a:solidFill>
                </a:rPr>
                <a:t>9 </a:t>
              </a:r>
              <a:r>
                <a:rPr lang="en-US" sz="1800" b="1" kern="1200" dirty="0" smtClean="0">
                  <a:solidFill>
                    <a:schemeClr val="tx1"/>
                  </a:solidFill>
                </a:rPr>
                <a:t>M </a:t>
              </a:r>
              <a:r>
                <a:rPr lang="en-US" sz="1400" b="1" kern="1200" dirty="0">
                  <a:solidFill>
                    <a:schemeClr val="tx1"/>
                  </a:solidFill>
                </a:rPr>
                <a:t>to be transitioned into GST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118645" y="5575300"/>
            <a:ext cx="2214274" cy="867042"/>
            <a:chOff x="3991645" y="1596313"/>
            <a:chExt cx="2214274" cy="885709"/>
          </a:xfrm>
        </p:grpSpPr>
        <p:sp>
          <p:nvSpPr>
            <p:cNvPr id="25" name="Chevron 24"/>
            <p:cNvSpPr/>
            <p:nvPr/>
          </p:nvSpPr>
          <p:spPr>
            <a:xfrm>
              <a:off x="3991645" y="1596313"/>
              <a:ext cx="2214274" cy="885709"/>
            </a:xfrm>
            <a:prstGeom prst="chevron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641219"/>
                <a:satOff val="-7550"/>
                <a:lumOff val="5020"/>
                <a:alphaOff val="0"/>
              </a:schemeClr>
            </a:fillRef>
            <a:effectRef idx="0">
              <a:schemeClr val="accent5">
                <a:hueOff val="641219"/>
                <a:satOff val="-7550"/>
                <a:lumOff val="502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Chevron 8"/>
            <p:cNvSpPr/>
            <p:nvPr/>
          </p:nvSpPr>
          <p:spPr>
            <a:xfrm>
              <a:off x="4434500" y="1596313"/>
              <a:ext cx="1328565" cy="8857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009" tIns="22670" rIns="22670" bIns="226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>
                  <a:solidFill>
                    <a:schemeClr val="bg1"/>
                  </a:solidFill>
                </a:rPr>
                <a:t>4M</a:t>
              </a:r>
              <a:r>
                <a:rPr lang="en-US" sz="1400" b="1" kern="1200" dirty="0" smtClean="0">
                  <a:solidFill>
                    <a:schemeClr val="bg1"/>
                  </a:solidFill>
                </a:rPr>
                <a:t> </a:t>
              </a:r>
              <a:r>
                <a:rPr lang="en-US" sz="1400" b="1" kern="1200" dirty="0">
                  <a:solidFill>
                    <a:schemeClr val="bg1"/>
                  </a:solidFill>
                </a:rPr>
                <a:t>with 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Desktops</a:t>
              </a:r>
              <a:endParaRPr lang="en-US" sz="14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009892" y="5575300"/>
            <a:ext cx="2214274" cy="867042"/>
            <a:chOff x="5984492" y="1596313"/>
            <a:chExt cx="2214274" cy="885709"/>
          </a:xfrm>
        </p:grpSpPr>
        <p:sp>
          <p:nvSpPr>
            <p:cNvPr id="28" name="Chevron 27"/>
            <p:cNvSpPr/>
            <p:nvPr/>
          </p:nvSpPr>
          <p:spPr>
            <a:xfrm>
              <a:off x="5984492" y="1596313"/>
              <a:ext cx="2214274" cy="885709"/>
            </a:xfrm>
            <a:prstGeom prst="chevron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961828"/>
                <a:satOff val="-11326"/>
                <a:lumOff val="752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Chevron 10"/>
            <p:cNvSpPr/>
            <p:nvPr/>
          </p:nvSpPr>
          <p:spPr>
            <a:xfrm>
              <a:off x="6427347" y="1596313"/>
              <a:ext cx="1328565" cy="8857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009" tIns="22670" rIns="22670" bIns="226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>
                  <a:solidFill>
                    <a:schemeClr val="tx1"/>
                  </a:solidFill>
                </a:rPr>
                <a:t>2 M</a:t>
              </a:r>
              <a:r>
                <a:rPr lang="en-US" sz="1400" b="1" kern="1200" dirty="0" smtClean="0">
                  <a:solidFill>
                    <a:schemeClr val="tx1"/>
                  </a:solidFill>
                </a:rPr>
                <a:t> with Internet Connect</a:t>
              </a:r>
              <a:endParaRPr lang="en-US" sz="14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901139" y="5575300"/>
            <a:ext cx="2214274" cy="867042"/>
            <a:chOff x="7977339" y="1596313"/>
            <a:chExt cx="2214274" cy="885709"/>
          </a:xfrm>
        </p:grpSpPr>
        <p:sp>
          <p:nvSpPr>
            <p:cNvPr id="31" name="Chevron 30"/>
            <p:cNvSpPr/>
            <p:nvPr/>
          </p:nvSpPr>
          <p:spPr>
            <a:xfrm>
              <a:off x="7977339" y="1596313"/>
              <a:ext cx="2214274" cy="885709"/>
            </a:xfrm>
            <a:prstGeom prst="chevron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1282438"/>
                <a:satOff val="-15101"/>
                <a:lumOff val="1003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Chevron 12"/>
            <p:cNvSpPr/>
            <p:nvPr/>
          </p:nvSpPr>
          <p:spPr>
            <a:xfrm>
              <a:off x="8420194" y="1596313"/>
              <a:ext cx="1328565" cy="8857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009" tIns="22670" rIns="22670" bIns="226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>
                  <a:solidFill>
                    <a:schemeClr val="bg1"/>
                  </a:solidFill>
                </a:rPr>
                <a:t>0.25 M 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>
                  <a:solidFill>
                    <a:schemeClr val="bg1"/>
                  </a:solidFill>
                </a:rPr>
                <a:t>Chartered Accountants</a:t>
              </a:r>
              <a:endParaRPr lang="en-US" sz="14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9766986" y="5575300"/>
            <a:ext cx="2214274" cy="867042"/>
            <a:chOff x="9970186" y="1596313"/>
            <a:chExt cx="2214274" cy="885709"/>
          </a:xfrm>
        </p:grpSpPr>
        <p:sp>
          <p:nvSpPr>
            <p:cNvPr id="34" name="Chevron 33"/>
            <p:cNvSpPr/>
            <p:nvPr/>
          </p:nvSpPr>
          <p:spPr>
            <a:xfrm>
              <a:off x="9970186" y="1596313"/>
              <a:ext cx="2214274" cy="885709"/>
            </a:xfrm>
            <a:prstGeom prst="chevron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1603047"/>
                <a:satOff val="-18876"/>
                <a:lumOff val="1254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Chevron 14"/>
            <p:cNvSpPr/>
            <p:nvPr/>
          </p:nvSpPr>
          <p:spPr>
            <a:xfrm>
              <a:off x="10413041" y="1596313"/>
              <a:ext cx="1328565" cy="8857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009" tIns="22670" rIns="22670" bIns="226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>
                  <a:solidFill>
                    <a:schemeClr val="tx1"/>
                  </a:solidFill>
                </a:rPr>
                <a:t>0.1 </a:t>
              </a:r>
              <a:r>
                <a:rPr lang="en-US" sz="1800" b="1" kern="1200" dirty="0" smtClean="0">
                  <a:solidFill>
                    <a:schemeClr val="tx1"/>
                  </a:solidFill>
                </a:rPr>
                <a:t>M 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>
                  <a:solidFill>
                    <a:schemeClr val="tx1"/>
                  </a:solidFill>
                </a:rPr>
                <a:t>Tax Administrator</a:t>
              </a:r>
              <a:endParaRPr lang="en-US" sz="14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6" name="Rectangle 35"/>
          <p:cNvSpPr/>
          <p:nvPr/>
        </p:nvSpPr>
        <p:spPr>
          <a:xfrm>
            <a:off x="550657" y="2942529"/>
            <a:ext cx="5117483" cy="8279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defTabSz="9144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Eras Medium ITC" pitchFamily="34" charset="0"/>
              </a:rPr>
              <a:t>Change in input-tax rates will impact exempt businesses as well</a:t>
            </a:r>
            <a:endParaRPr lang="en-IN" sz="1800" dirty="0">
              <a:solidFill>
                <a:schemeClr val="tx1"/>
              </a:solidFill>
              <a:latin typeface="Eras Medium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85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500"/>
                            </p:stCondLst>
                            <p:childTnLst>
                              <p:par>
                                <p:cTn id="7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2" grpId="0"/>
      <p:bldP spid="14" grpId="0"/>
      <p:bldP spid="16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Current Scenario</a:t>
            </a:r>
          </a:p>
        </p:txBody>
      </p:sp>
      <p:sp>
        <p:nvSpPr>
          <p:cNvPr id="5" name="Rectangle 4"/>
          <p:cNvSpPr/>
          <p:nvPr/>
        </p:nvSpPr>
        <p:spPr>
          <a:xfrm>
            <a:off x="8967894" y="1485144"/>
            <a:ext cx="348390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VAT = Output Tax – Input Tax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67200" y="1485144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Government</a:t>
            </a:r>
          </a:p>
        </p:txBody>
      </p:sp>
      <p:pic>
        <p:nvPicPr>
          <p:cNvPr id="7" name="Picture 4" descr="Character with blue cap carrying some gifts Free Ph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7612" y="3537317"/>
            <a:ext cx="1449976" cy="1295400"/>
          </a:xfrm>
          <a:prstGeom prst="rect">
            <a:avLst/>
          </a:prstGeom>
          <a:noFill/>
        </p:spPr>
      </p:pic>
      <p:sp>
        <p:nvSpPr>
          <p:cNvPr id="8" name="Right Arrow 7"/>
          <p:cNvSpPr/>
          <p:nvPr/>
        </p:nvSpPr>
        <p:spPr>
          <a:xfrm>
            <a:off x="4049485" y="4343400"/>
            <a:ext cx="3480867" cy="24384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" name="TextBox 8"/>
          <p:cNvSpPr txBox="1"/>
          <p:nvPr/>
        </p:nvSpPr>
        <p:spPr>
          <a:xfrm>
            <a:off x="4709160" y="3983623"/>
            <a:ext cx="2011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Sale of Rs. 100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48413" y="4663440"/>
            <a:ext cx="15392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VAT @5.5%`</a:t>
            </a:r>
          </a:p>
        </p:txBody>
      </p:sp>
      <p:pic>
        <p:nvPicPr>
          <p:cNvPr id="11" name="Picture 10" descr="Factory background design Free Vect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3603" y="3429000"/>
            <a:ext cx="1499507" cy="14478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126564" y="4949868"/>
            <a:ext cx="10972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Supplier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24800" y="50292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Manufacturer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14400" y="2743201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Tax paid during purchase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66800" y="2438400"/>
            <a:ext cx="914400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Rs.5.5</a:t>
            </a:r>
          </a:p>
        </p:txBody>
      </p:sp>
      <p:sp>
        <p:nvSpPr>
          <p:cNvPr id="17" name="Bent Arrow 17"/>
          <p:cNvSpPr/>
          <p:nvPr/>
        </p:nvSpPr>
        <p:spPr>
          <a:xfrm>
            <a:off x="1524000" y="1600200"/>
            <a:ext cx="2590800" cy="762000"/>
          </a:xfrm>
          <a:prstGeom prst="bentArrow">
            <a:avLst>
              <a:gd name="adj1" fmla="val 10487"/>
              <a:gd name="adj2" fmla="val 12075"/>
              <a:gd name="adj3" fmla="val 16836"/>
              <a:gd name="adj4" fmla="val 93169"/>
            </a:avLst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34201" y="5381832"/>
            <a:ext cx="2882780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Purchase cost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751666" y="5381832"/>
            <a:ext cx="261257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012922" y="5381832"/>
            <a:ext cx="587829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100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934201" y="5737440"/>
            <a:ext cx="2882780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Value Addition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751666" y="5737440"/>
            <a:ext cx="261257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012922" y="5737440"/>
            <a:ext cx="587830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50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934201" y="6093049"/>
            <a:ext cx="2882780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Selling cost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751666" y="6093049"/>
            <a:ext cx="261257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0012922" y="6093049"/>
            <a:ext cx="587829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150</a:t>
            </a:r>
          </a:p>
        </p:txBody>
      </p:sp>
      <p:sp>
        <p:nvSpPr>
          <p:cNvPr id="36" name="Right Arrow 42"/>
          <p:cNvSpPr/>
          <p:nvPr/>
        </p:nvSpPr>
        <p:spPr>
          <a:xfrm>
            <a:off x="9900003" y="4343400"/>
            <a:ext cx="609600" cy="22860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0" name="TextBox 39"/>
          <p:cNvSpPr txBox="1"/>
          <p:nvPr/>
        </p:nvSpPr>
        <p:spPr>
          <a:xfrm>
            <a:off x="6934201" y="6448657"/>
            <a:ext cx="2882780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VAT collected from distributor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751666" y="6448657"/>
            <a:ext cx="261257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0012922" y="6448657"/>
            <a:ext cx="587829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8.25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260070" y="2748426"/>
            <a:ext cx="1463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Tax paid on output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417432" y="2443766"/>
            <a:ext cx="925286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Rs.2.75</a:t>
            </a:r>
          </a:p>
        </p:txBody>
      </p:sp>
      <p:sp>
        <p:nvSpPr>
          <p:cNvPr id="45" name="Bent Arrow 57"/>
          <p:cNvSpPr/>
          <p:nvPr/>
        </p:nvSpPr>
        <p:spPr>
          <a:xfrm flipH="1">
            <a:off x="5867399" y="1600200"/>
            <a:ext cx="3055471" cy="747767"/>
          </a:xfrm>
          <a:prstGeom prst="bentArrow">
            <a:avLst>
              <a:gd name="adj1" fmla="val 10487"/>
              <a:gd name="adj2" fmla="val 12075"/>
              <a:gd name="adj3" fmla="val 16836"/>
              <a:gd name="adj4" fmla="val 93169"/>
            </a:avLst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274714" y="1756946"/>
            <a:ext cx="265207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VAT=8.25– 5.5 = 2.75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267200" y="1237120"/>
            <a:ext cx="1447800" cy="8725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9" name="TextBox 48"/>
          <p:cNvSpPr txBox="1"/>
          <p:nvPr/>
        </p:nvSpPr>
        <p:spPr>
          <a:xfrm>
            <a:off x="9747603" y="3886200"/>
            <a:ext cx="2011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Sale of Rs. 150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810000" y="2667000"/>
            <a:ext cx="3124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Indian VAT levied on goods separately for different state. </a:t>
            </a:r>
            <a:r>
              <a:rPr lang="en-US" sz="1600" dirty="0" err="1"/>
              <a:t>Eg</a:t>
            </a:r>
            <a:r>
              <a:rPr lang="en-US" sz="1600" dirty="0"/>
              <a:t>. LED light in Maharashtra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58267" y="5367754"/>
            <a:ext cx="2882780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Purchase cost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175732" y="5367754"/>
            <a:ext cx="261257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436988" y="5367754"/>
            <a:ext cx="587829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80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58267" y="5723362"/>
            <a:ext cx="2882780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Value Addition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175732" y="5723362"/>
            <a:ext cx="261257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436988" y="5723362"/>
            <a:ext cx="587830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20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58267" y="6078971"/>
            <a:ext cx="2882780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Selling cost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175732" y="6078971"/>
            <a:ext cx="261257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436988" y="6078971"/>
            <a:ext cx="587829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100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58267" y="6434579"/>
            <a:ext cx="2882780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VAT collected from distributor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175732" y="6434579"/>
            <a:ext cx="261257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436988" y="6434579"/>
            <a:ext cx="587829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5.5</a:t>
            </a:r>
          </a:p>
        </p:txBody>
      </p:sp>
    </p:spTree>
    <p:extLst>
      <p:ext uri="{BB962C8B-B14F-4D97-AF65-F5344CB8AC3E}">
        <p14:creationId xmlns:p14="http://schemas.microsoft.com/office/powerpoint/2010/main" val="412881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57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2885E-6 -2.89162E-6 L 0.00402 -0.07426 C 0.00402 -0.14922 0.06601 -0.16106 0.11594 -0.16106 L 0.18674 -0.1592 " pathEditMode="relative" rAng="0" ptsTypes="AAAA">
                                      <p:cBhvr>
                                        <p:cTn id="7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37" y="-80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7000"/>
                            </p:stCondLst>
                            <p:childTnLst>
                              <p:par>
                                <p:cTn id="1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8000"/>
                            </p:stCondLst>
                            <p:childTnLst>
                              <p:par>
                                <p:cTn id="1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4" presetID="57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0294E-6 1.55256E-6 L -4.30294E-6 -0.08053 C -4.30294E-6 -0.11697 -0.03242 -0.1592 -0.0865 -0.1592 L -0.21644 -0.1592 " pathEditMode="relative" rAng="0" ptsTypes="AAAA">
                                      <p:cBhvr>
                                        <p:cTn id="14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29" y="-79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/>
      <p:bldP spid="10" grpId="0"/>
      <p:bldP spid="15" grpId="0"/>
      <p:bldP spid="16" grpId="0" animBg="1"/>
      <p:bldP spid="16" grpId="1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40" grpId="0" animBg="1"/>
      <p:bldP spid="41" grpId="0" animBg="1"/>
      <p:bldP spid="42" grpId="0" animBg="1"/>
      <p:bldP spid="43" grpId="0"/>
      <p:bldP spid="44" grpId="0" animBg="1"/>
      <p:bldP spid="44" grpId="1" animBg="1"/>
      <p:bldP spid="46" grpId="0"/>
      <p:bldP spid="49" grpId="0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GST Scenario - </a:t>
            </a:r>
            <a:r>
              <a:rPr lang="en-US" sz="2000" dirty="0"/>
              <a:t>When Supplier has paid tax on materials/ inputs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55766" y="5464551"/>
            <a:ext cx="2090057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Raw Material cost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90316" y="2498727"/>
            <a:ext cx="10972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GSTN</a:t>
            </a:r>
          </a:p>
        </p:txBody>
      </p:sp>
      <p:pic>
        <p:nvPicPr>
          <p:cNvPr id="7" name="Picture 4" descr="Character with blue cap carrying some gifts Free Ph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1709" y="3711951"/>
            <a:ext cx="1449976" cy="1295400"/>
          </a:xfrm>
          <a:prstGeom prst="rect">
            <a:avLst/>
          </a:prstGeom>
          <a:noFill/>
        </p:spPr>
      </p:pic>
      <p:sp>
        <p:nvSpPr>
          <p:cNvPr id="8" name="Right Arrow 12"/>
          <p:cNvSpPr/>
          <p:nvPr/>
        </p:nvSpPr>
        <p:spPr>
          <a:xfrm>
            <a:off x="3894909" y="4473951"/>
            <a:ext cx="2651760" cy="24384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" name="TextBox 8"/>
          <p:cNvSpPr txBox="1"/>
          <p:nvPr/>
        </p:nvSpPr>
        <p:spPr>
          <a:xfrm>
            <a:off x="4234543" y="4062471"/>
            <a:ext cx="2011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Sale of Rs. 100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41223" y="4793991"/>
            <a:ext cx="1097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GST@6%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14211" y="3082589"/>
            <a:ext cx="1463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Tax on output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3423" y="5464551"/>
            <a:ext cx="261257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22023" y="5464551"/>
            <a:ext cx="457200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80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55766" y="5845550"/>
            <a:ext cx="1937657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Profit Margin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93423" y="5845550"/>
            <a:ext cx="261257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22023" y="5845550"/>
            <a:ext cx="457200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55766" y="6226550"/>
            <a:ext cx="1785257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Total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41024" y="6226551"/>
            <a:ext cx="381000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45823" y="6226551"/>
            <a:ext cx="533400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100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879080" y="5540751"/>
            <a:ext cx="1698171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Purchase cost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511937" y="5540751"/>
            <a:ext cx="261257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773193" y="5540751"/>
            <a:ext cx="587829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100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879080" y="5921751"/>
            <a:ext cx="1698171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Value Addition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511937" y="5921751"/>
            <a:ext cx="261257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773193" y="5921751"/>
            <a:ext cx="587830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50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879080" y="6302752"/>
            <a:ext cx="1698171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Selling cost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511937" y="6302752"/>
            <a:ext cx="261257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=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773193" y="6302752"/>
            <a:ext cx="587829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150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641566" y="2949952"/>
            <a:ext cx="1306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Tax paid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564880" y="2645151"/>
            <a:ext cx="772886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Rs.3</a:t>
            </a:r>
          </a:p>
        </p:txBody>
      </p:sp>
      <p:pic>
        <p:nvPicPr>
          <p:cNvPr id="31" name="Picture 10" descr="Factory background design Free Vect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3623" y="3559551"/>
            <a:ext cx="1499507" cy="1447800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1217023" y="5083551"/>
            <a:ext cx="10972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Supplier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303623" y="5159751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Manufacturer</a:t>
            </a:r>
          </a:p>
        </p:txBody>
      </p:sp>
      <p:sp>
        <p:nvSpPr>
          <p:cNvPr id="34" name="Bent Arrow 39"/>
          <p:cNvSpPr/>
          <p:nvPr/>
        </p:nvSpPr>
        <p:spPr>
          <a:xfrm flipH="1">
            <a:off x="6594566" y="1806951"/>
            <a:ext cx="2286000" cy="762000"/>
          </a:xfrm>
          <a:prstGeom prst="bentArrow">
            <a:avLst>
              <a:gd name="adj1" fmla="val 10487"/>
              <a:gd name="adj2" fmla="val 12075"/>
              <a:gd name="adj3" fmla="val 16836"/>
              <a:gd name="adj4" fmla="val 93169"/>
            </a:avLst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pic>
        <p:nvPicPr>
          <p:cNvPr id="35" name="Picture 8" descr="Use internet Free Vect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94366" y="1044951"/>
            <a:ext cx="1454332" cy="1469649"/>
          </a:xfrm>
          <a:prstGeom prst="rect">
            <a:avLst/>
          </a:prstGeom>
          <a:noFill/>
        </p:spPr>
      </p:pic>
      <p:sp>
        <p:nvSpPr>
          <p:cNvPr id="36" name="Down Arrow 50"/>
          <p:cNvSpPr/>
          <p:nvPr/>
        </p:nvSpPr>
        <p:spPr>
          <a:xfrm>
            <a:off x="9540808" y="2519183"/>
            <a:ext cx="152400" cy="838200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956766" y="2018674"/>
            <a:ext cx="1741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Input Credit=3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793966" y="2645151"/>
            <a:ext cx="729343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Rs.6</a:t>
            </a:r>
          </a:p>
        </p:txBody>
      </p:sp>
      <p:sp>
        <p:nvSpPr>
          <p:cNvPr id="39" name="Bent Arrow 58"/>
          <p:cNvSpPr/>
          <p:nvPr/>
        </p:nvSpPr>
        <p:spPr>
          <a:xfrm>
            <a:off x="2251166" y="1806951"/>
            <a:ext cx="2590800" cy="762000"/>
          </a:xfrm>
          <a:prstGeom prst="bentArrow">
            <a:avLst>
              <a:gd name="adj1" fmla="val 10487"/>
              <a:gd name="adj2" fmla="val 12075"/>
              <a:gd name="adj3" fmla="val 16836"/>
              <a:gd name="adj4" fmla="val 93169"/>
            </a:avLst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03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400"/>
                            </p:stCondLst>
                            <p:childTnLst>
                              <p:par>
                                <p:cTn id="4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40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900"/>
                            </p:stCondLst>
                            <p:childTnLst>
                              <p:par>
                                <p:cTn id="6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400"/>
                            </p:stCondLst>
                            <p:childTnLst>
                              <p:par>
                                <p:cTn id="7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6600"/>
                            </p:stCondLst>
                            <p:childTnLst>
                              <p:par>
                                <p:cTn id="11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7600"/>
                            </p:stCondLst>
                            <p:childTnLst>
                              <p:par>
                                <p:cTn id="128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8100"/>
                            </p:stCondLst>
                            <p:childTnLst>
                              <p:par>
                                <p:cTn id="13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9100"/>
                            </p:stCondLst>
                            <p:childTnLst>
                              <p:par>
                                <p:cTn id="13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4487E-6 -2.30448E-6 C 0.02088 -0.05013 0.04163 -0.10025 0.07911 -0.12462 C 0.11659 -0.14945 0.17041 -0.14806 0.22423 -0.14644 " pathEditMode="relative" rAng="0" ptsTypes="AAA">
                                      <p:cBhvr>
                                        <p:cTn id="13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05" y="-7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1100"/>
                            </p:stCondLst>
                            <p:childTnLst>
                              <p:par>
                                <p:cTn id="141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1600"/>
                            </p:stCondLst>
                            <p:childTnLst>
                              <p:par>
                                <p:cTn id="1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2100"/>
                            </p:stCondLst>
                            <p:childTnLst>
                              <p:par>
                                <p:cTn id="15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27325E-6 -2.30448E-6 C -0.00882 -0.02367 -0.02632 -0.11395 -0.05382 -0.1404 C -0.08131 -0.16639 -0.14213 -0.15456 -0.16522 -0.15781 " pathEditMode="relative" rAng="0" ptsTypes="AAA">
                                      <p:cBhvr>
                                        <p:cTn id="15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61" y="-78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100"/>
                            </p:stCondLst>
                            <p:childTnLst>
                              <p:par>
                                <p:cTn id="1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6100"/>
                            </p:stCondLst>
                            <p:childTnLst>
                              <p:par>
                                <p:cTn id="16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6" grpId="0" animBg="1"/>
      <p:bldP spid="29" grpId="0"/>
      <p:bldP spid="30" grpId="0" animBg="1"/>
      <p:bldP spid="30" grpId="1" animBg="1"/>
      <p:bldP spid="34" grpId="0" animBg="1"/>
      <p:bldP spid="36" grpId="0" animBg="1"/>
      <p:bldP spid="37" grpId="0"/>
      <p:bldP spid="38" grpId="0" animBg="1"/>
      <p:bldP spid="38" grpId="1" animBg="1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6792" y="271167"/>
            <a:ext cx="10711609" cy="683124"/>
          </a:xfrm>
        </p:spPr>
        <p:txBody>
          <a:bodyPr/>
          <a:lstStyle/>
          <a:p>
            <a:r>
              <a:rPr lang="en-US" dirty="0"/>
              <a:t>The GST Scenario - </a:t>
            </a:r>
            <a:r>
              <a:rPr lang="en-US" sz="2000" dirty="0"/>
              <a:t>When Supplier has not paid tax on materials/ </a:t>
            </a:r>
            <a:r>
              <a:rPr lang="en-US" sz="2000" dirty="0" smtClean="0"/>
              <a:t>inputs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10343" y="5562600"/>
            <a:ext cx="209005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dirty="0"/>
              <a:t>Raw Material cost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7534" y="2426644"/>
            <a:ext cx="1097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GSTN</a:t>
            </a:r>
          </a:p>
        </p:txBody>
      </p:sp>
      <p:pic>
        <p:nvPicPr>
          <p:cNvPr id="7" name="Picture 4" descr="Character with blue cap carrying some gifts Free Ph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6286" y="3581400"/>
            <a:ext cx="1449976" cy="1295400"/>
          </a:xfrm>
          <a:prstGeom prst="rect">
            <a:avLst/>
          </a:prstGeom>
          <a:noFill/>
        </p:spPr>
      </p:pic>
      <p:sp>
        <p:nvSpPr>
          <p:cNvPr id="8" name="Right Arrow 12"/>
          <p:cNvSpPr/>
          <p:nvPr/>
        </p:nvSpPr>
        <p:spPr>
          <a:xfrm>
            <a:off x="4049486" y="4343400"/>
            <a:ext cx="2651760" cy="24384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TextBox 8"/>
          <p:cNvSpPr txBox="1"/>
          <p:nvPr/>
        </p:nvSpPr>
        <p:spPr>
          <a:xfrm>
            <a:off x="4389120" y="3931920"/>
            <a:ext cx="201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Sale of Rs. 100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95801" y="4663440"/>
            <a:ext cx="1539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GST@6%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494667" y="2785795"/>
            <a:ext cx="1463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Tax on output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8000" y="5562600"/>
            <a:ext cx="26125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dirty="0"/>
              <a:t>=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76600" y="5562600"/>
            <a:ext cx="526042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dirty="0"/>
              <a:t>80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10343" y="5950962"/>
            <a:ext cx="193765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dirty="0"/>
              <a:t>Profit Margin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48000" y="5950962"/>
            <a:ext cx="26125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dirty="0"/>
              <a:t>=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76600" y="5950962"/>
            <a:ext cx="526042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dirty="0"/>
              <a:t>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10343" y="6339323"/>
            <a:ext cx="1785257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dirty="0"/>
              <a:t>Total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95601" y="6339324"/>
            <a:ext cx="3810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dirty="0"/>
              <a:t>=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00399" y="6339324"/>
            <a:ext cx="602243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800" dirty="0"/>
              <a:t>100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33657" y="5638800"/>
            <a:ext cx="1698171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dirty="0"/>
              <a:t>Purchase cost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66514" y="5638800"/>
            <a:ext cx="26125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dirty="0"/>
              <a:t>=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927770" y="5638800"/>
            <a:ext cx="587829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dirty="0"/>
              <a:t>100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033657" y="6027162"/>
            <a:ext cx="1698171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dirty="0"/>
              <a:t>Value Addition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666514" y="6027162"/>
            <a:ext cx="26125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dirty="0"/>
              <a:t>=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927770" y="6027162"/>
            <a:ext cx="58783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dirty="0"/>
              <a:t>50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033657" y="6415524"/>
            <a:ext cx="169817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dirty="0"/>
              <a:t>Selling cost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666514" y="6415524"/>
            <a:ext cx="261257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dirty="0"/>
              <a:t>=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927770" y="6415524"/>
            <a:ext cx="587829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dirty="0"/>
              <a:t>150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767296" y="2785796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Tax not paid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690610" y="2480995"/>
            <a:ext cx="77288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dirty="0"/>
              <a:t>Rs.9</a:t>
            </a:r>
          </a:p>
        </p:txBody>
      </p:sp>
      <p:pic>
        <p:nvPicPr>
          <p:cNvPr id="31" name="Picture 10" descr="Factory background design Free Vect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3429000"/>
            <a:ext cx="1499507" cy="1447800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1371600" y="4953000"/>
            <a:ext cx="1097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Supplier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458200" y="5029200"/>
            <a:ext cx="1726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Manufacturer</a:t>
            </a:r>
          </a:p>
        </p:txBody>
      </p:sp>
      <p:sp>
        <p:nvSpPr>
          <p:cNvPr id="34" name="Bent Arrow 39"/>
          <p:cNvSpPr/>
          <p:nvPr/>
        </p:nvSpPr>
        <p:spPr>
          <a:xfrm flipH="1">
            <a:off x="6720296" y="1642795"/>
            <a:ext cx="2286000" cy="762000"/>
          </a:xfrm>
          <a:prstGeom prst="bentArrow">
            <a:avLst>
              <a:gd name="adj1" fmla="val 10487"/>
              <a:gd name="adj2" fmla="val 12075"/>
              <a:gd name="adj3" fmla="val 16836"/>
              <a:gd name="adj4" fmla="val 93169"/>
            </a:avLst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pic>
        <p:nvPicPr>
          <p:cNvPr id="35" name="Picture 8" descr="Use internet Free Vect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20096" y="1140322"/>
            <a:ext cx="1454332" cy="1210122"/>
          </a:xfrm>
          <a:prstGeom prst="rect">
            <a:avLst/>
          </a:prstGeom>
          <a:noFill/>
        </p:spPr>
      </p:pic>
      <p:sp>
        <p:nvSpPr>
          <p:cNvPr id="36" name="Down Arrow 50"/>
          <p:cNvSpPr/>
          <p:nvPr/>
        </p:nvSpPr>
        <p:spPr>
          <a:xfrm>
            <a:off x="10301696" y="2252395"/>
            <a:ext cx="152400" cy="838200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919696" y="2480995"/>
            <a:ext cx="729343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dirty="0"/>
              <a:t>Rs.6</a:t>
            </a:r>
          </a:p>
        </p:txBody>
      </p:sp>
      <p:sp>
        <p:nvSpPr>
          <p:cNvPr id="38" name="Bent Arrow 58"/>
          <p:cNvSpPr/>
          <p:nvPr/>
        </p:nvSpPr>
        <p:spPr>
          <a:xfrm>
            <a:off x="2376896" y="1642795"/>
            <a:ext cx="2590800" cy="762000"/>
          </a:xfrm>
          <a:prstGeom prst="bentArrow">
            <a:avLst>
              <a:gd name="adj1" fmla="val 10487"/>
              <a:gd name="adj2" fmla="val 12075"/>
              <a:gd name="adj3" fmla="val 16836"/>
              <a:gd name="adj4" fmla="val 93169"/>
            </a:avLst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158696" y="1414195"/>
            <a:ext cx="1741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No Input Credit</a:t>
            </a:r>
          </a:p>
        </p:txBody>
      </p:sp>
      <p:sp>
        <p:nvSpPr>
          <p:cNvPr id="41" name="Multiply 63"/>
          <p:cNvSpPr/>
          <p:nvPr/>
        </p:nvSpPr>
        <p:spPr>
          <a:xfrm>
            <a:off x="3900896" y="1033195"/>
            <a:ext cx="1143000" cy="1295400"/>
          </a:xfrm>
          <a:prstGeom prst="mathMultiply">
            <a:avLst>
              <a:gd name="adj1" fmla="val 459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227233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400"/>
                            </p:stCondLst>
                            <p:childTnLst>
                              <p:par>
                                <p:cTn id="4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40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900"/>
                            </p:stCondLst>
                            <p:childTnLst>
                              <p:par>
                                <p:cTn id="6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400"/>
                            </p:stCondLst>
                            <p:childTnLst>
                              <p:par>
                                <p:cTn id="7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6600"/>
                            </p:stCondLst>
                            <p:childTnLst>
                              <p:par>
                                <p:cTn id="11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7600"/>
                            </p:stCondLst>
                            <p:childTnLst>
                              <p:par>
                                <p:cTn id="128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8100"/>
                            </p:stCondLst>
                            <p:childTnLst>
                              <p:par>
                                <p:cTn id="13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9100"/>
                            </p:stCondLst>
                            <p:childTnLst>
                              <p:par>
                                <p:cTn id="13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7815E-6 4.29334E-7 C 0.02088 -0.0485 0.04163 -0.09701 0.07884 -0.12068 C 0.11606 -0.14458 0.16949 -0.14319 0.22292 -0.1418 " pathEditMode="relative" rAng="0" ptsTypes="AAA">
                                      <p:cBhvr>
                                        <p:cTn id="13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40" y="-7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1100"/>
                            </p:stCondLst>
                            <p:childTnLst>
                              <p:par>
                                <p:cTn id="14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1600"/>
                            </p:stCondLst>
                            <p:childTnLst>
                              <p:par>
                                <p:cTn id="145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2100"/>
                            </p:stCondLst>
                            <p:childTnLst>
                              <p:par>
                                <p:cTn id="14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2600"/>
                            </p:stCondLst>
                            <p:childTnLst>
                              <p:par>
                                <p:cTn id="15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1 -0.00046 C -0.01751 -0.02158 -0.0367 -0.10304 -0.06679 -0.12671 C -0.09688 -0.15038 -0.16353 -0.13948 -0.18895 -0.14272 " pathEditMode="relative" rAng="0" ptsTypes="AAA">
                                      <p:cBhvr>
                                        <p:cTn id="15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52" y="-7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4600"/>
                            </p:stCondLst>
                            <p:childTnLst>
                              <p:par>
                                <p:cTn id="16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5600"/>
                            </p:stCondLst>
                            <p:childTnLst>
                              <p:par>
                                <p:cTn id="1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6" grpId="0" animBg="1"/>
      <p:bldP spid="29" grpId="0"/>
      <p:bldP spid="30" grpId="0" animBg="1"/>
      <p:bldP spid="30" grpId="1" animBg="1"/>
      <p:bldP spid="34" grpId="0" animBg="1"/>
      <p:bldP spid="36" grpId="0" animBg="1"/>
      <p:bldP spid="37" grpId="0" animBg="1"/>
      <p:bldP spid="37" grpId="1" animBg="1"/>
      <p:bldP spid="38" grpId="0" animBg="1"/>
      <p:bldP spid="39" grpId="0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Adhigam GST Solution</a:t>
            </a:r>
            <a:endParaRPr lang="en-US" dirty="0"/>
          </a:p>
        </p:txBody>
      </p:sp>
      <p:grpSp>
        <p:nvGrpSpPr>
          <p:cNvPr id="56" name="Group 55"/>
          <p:cNvGrpSpPr/>
          <p:nvPr/>
        </p:nvGrpSpPr>
        <p:grpSpPr>
          <a:xfrm>
            <a:off x="1098078" y="1538991"/>
            <a:ext cx="10313222" cy="4431745"/>
            <a:chOff x="1098078" y="1538991"/>
            <a:chExt cx="10313222" cy="4431745"/>
          </a:xfrm>
        </p:grpSpPr>
        <p:cxnSp>
          <p:nvCxnSpPr>
            <p:cNvPr id="4" name="Straight Arrow Connector 3"/>
            <p:cNvCxnSpPr>
              <a:stCxn id="15" idx="0"/>
            </p:cNvCxnSpPr>
            <p:nvPr/>
          </p:nvCxnSpPr>
          <p:spPr bwMode="auto">
            <a:xfrm flipV="1">
              <a:off x="2278279" y="2001833"/>
              <a:ext cx="0" cy="2804283"/>
            </a:xfrm>
            <a:prstGeom prst="straightConnector1">
              <a:avLst/>
            </a:prstGeom>
            <a:gradFill rotWithShape="1">
              <a:gsLst>
                <a:gs pos="0">
                  <a:srgbClr val="DDDDDD"/>
                </a:gs>
                <a:gs pos="50000">
                  <a:srgbClr val="FFFFFF"/>
                </a:gs>
                <a:gs pos="100000">
                  <a:srgbClr val="DDDDDD"/>
                </a:gs>
              </a:gsLst>
              <a:lin ang="5400000" scaled="1"/>
            </a:gradFill>
            <a:ln w="28575" cap="flat" cmpd="sng" algn="ctr">
              <a:solidFill>
                <a:srgbClr val="27415F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sp>
          <p:nvSpPr>
            <p:cNvPr id="5" name="Rounded Rectangle 4"/>
            <p:cNvSpPr/>
            <p:nvPr/>
          </p:nvSpPr>
          <p:spPr bwMode="auto">
            <a:xfrm>
              <a:off x="1869758" y="1538991"/>
              <a:ext cx="6934546" cy="462843"/>
            </a:xfrm>
            <a:prstGeom prst="roundRect">
              <a:avLst/>
            </a:prstGeom>
            <a:solidFill>
              <a:srgbClr val="27415F"/>
            </a:solidFill>
            <a:ln w="9525" cap="flat" cmpd="sng" algn="ctr">
              <a:solidFill>
                <a:srgbClr val="27415F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  <a:buFont typeface="Times New Roman" pitchFamily="18" charset="0"/>
                <a:buNone/>
              </a:pPr>
              <a:r>
                <a:rPr lang="en-IN" sz="1600" b="1" dirty="0" smtClean="0">
                  <a:solidFill>
                    <a:schemeClr val="bg1"/>
                  </a:solidFill>
                </a:rPr>
                <a:t>Nodal / MSMEs / CAs</a:t>
              </a: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1156114" y="4843905"/>
              <a:ext cx="1096371" cy="40839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  <a:buFont typeface="Times New Roman" pitchFamily="18" charset="0"/>
                <a:buNone/>
              </a:pPr>
              <a:r>
                <a:rPr lang="en-IN" sz="1100" b="1" dirty="0" smtClean="0"/>
                <a:t>Legal Experts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3992965" y="2590252"/>
              <a:ext cx="1068963" cy="73510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  <a:buFont typeface="Times New Roman" pitchFamily="18" charset="0"/>
                <a:buNone/>
              </a:pPr>
              <a:r>
                <a:rPr lang="en-IN" sz="1100" b="1" dirty="0" smtClean="0"/>
                <a:t>Legal Analysis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061929" y="2590252"/>
              <a:ext cx="1068963" cy="7351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  <a:buFont typeface="Times New Roman" pitchFamily="18" charset="0"/>
                <a:buNone/>
              </a:pPr>
              <a:r>
                <a:rPr lang="en-IN" sz="1100" b="1" dirty="0" smtClean="0"/>
                <a:t>GST Compliance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130892" y="2590252"/>
              <a:ext cx="1068963" cy="73510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  <a:buFont typeface="Times New Roman" pitchFamily="18" charset="0"/>
                <a:buNone/>
              </a:pPr>
              <a:r>
                <a:rPr lang="en-IN" sz="1100" b="1" dirty="0" smtClean="0"/>
                <a:t>Training</a:t>
              </a: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4088910" y="3299228"/>
              <a:ext cx="1939206" cy="3069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  <a:buFont typeface="Times New Roman" pitchFamily="18" charset="0"/>
                <a:buNone/>
              </a:pPr>
              <a:r>
                <a:rPr lang="en-IN" sz="1400" b="1" dirty="0" smtClean="0"/>
                <a:t>IT Platform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824867" y="2425699"/>
              <a:ext cx="4498332" cy="1165049"/>
            </a:xfrm>
            <a:prstGeom prst="rect">
              <a:avLst/>
            </a:prstGeom>
            <a:noFill/>
            <a:ln w="28575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  <a:buFont typeface="Times New Roman" pitchFamily="18" charset="0"/>
                <a:buNone/>
              </a:pPr>
              <a:endParaRPr lang="en-IN" sz="1400" dirty="0" smtClean="0"/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2262978" y="4843905"/>
              <a:ext cx="1096371" cy="40839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  <a:buFont typeface="Times New Roman" pitchFamily="18" charset="0"/>
                <a:buNone/>
              </a:pPr>
              <a:r>
                <a:rPr lang="en-IN" sz="1100" b="1" dirty="0" smtClean="0"/>
                <a:t>Domain Expert</a:t>
              </a: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1156114" y="5252294"/>
              <a:ext cx="1096371" cy="40839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  <a:buFont typeface="Times New Roman" pitchFamily="18" charset="0"/>
                <a:buNone/>
              </a:pPr>
              <a:r>
                <a:rPr lang="en-IN" sz="1100" b="1" dirty="0" smtClean="0"/>
                <a:t>Tax Professionals</a:t>
              </a: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2262978" y="5252294"/>
              <a:ext cx="1096371" cy="40839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  <a:buFont typeface="Times New Roman" pitchFamily="18" charset="0"/>
                <a:buNone/>
              </a:pPr>
              <a:r>
                <a:rPr lang="en-IN" sz="1100" b="1" dirty="0" smtClean="0"/>
                <a:t>Ex-Govt. Officials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098078" y="4806117"/>
              <a:ext cx="2360405" cy="1164618"/>
            </a:xfrm>
            <a:prstGeom prst="rect">
              <a:avLst/>
            </a:prstGeom>
            <a:noFill/>
            <a:ln w="19050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  <a:buFont typeface="Times New Roman" pitchFamily="18" charset="0"/>
                <a:buNone/>
              </a:pPr>
              <a:endParaRPr lang="en-IN" sz="1400" dirty="0" smtClean="0"/>
            </a:p>
          </p:txBody>
        </p:sp>
        <p:sp>
          <p:nvSpPr>
            <p:cNvPr id="16" name="TextBox 15"/>
            <p:cNvSpPr txBox="1"/>
            <p:nvPr/>
          </p:nvSpPr>
          <p:spPr bwMode="auto">
            <a:xfrm>
              <a:off x="1210923" y="5663743"/>
              <a:ext cx="1939206" cy="3069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  <a:buFont typeface="Times New Roman" pitchFamily="18" charset="0"/>
                <a:buNone/>
              </a:pPr>
              <a:r>
                <a:rPr lang="en-IN" sz="1400" b="1" dirty="0" smtClean="0"/>
                <a:t>Panel of Experts</a:t>
              </a: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4638683" y="5072277"/>
              <a:ext cx="1096371" cy="40839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  <a:buFont typeface="Times New Roman" pitchFamily="18" charset="0"/>
                <a:buNone/>
              </a:pPr>
              <a:r>
                <a:rPr lang="en-IN" sz="1200" b="1" dirty="0" smtClean="0"/>
                <a:t>Customer Support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999810" y="4806117"/>
              <a:ext cx="2360405" cy="1164618"/>
            </a:xfrm>
            <a:prstGeom prst="rect">
              <a:avLst/>
            </a:prstGeom>
            <a:noFill/>
            <a:ln w="19050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  <a:buFont typeface="Times New Roman" pitchFamily="18" charset="0"/>
                <a:buNone/>
              </a:pPr>
              <a:endParaRPr lang="en-IN" sz="1400" dirty="0" smtClean="0"/>
            </a:p>
          </p:txBody>
        </p:sp>
        <p:sp>
          <p:nvSpPr>
            <p:cNvPr id="19" name="TextBox 18"/>
            <p:cNvSpPr txBox="1"/>
            <p:nvPr/>
          </p:nvSpPr>
          <p:spPr bwMode="auto">
            <a:xfrm>
              <a:off x="4112656" y="5663743"/>
              <a:ext cx="2148424" cy="3069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  <a:buFont typeface="Times New Roman" pitchFamily="18" charset="0"/>
                <a:buNone/>
              </a:pPr>
              <a:r>
                <a:rPr lang="en-IN" sz="1400" b="1" dirty="0" smtClean="0"/>
                <a:t>Outsourcing Partners</a:t>
              </a: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7257891" y="4865032"/>
              <a:ext cx="1096371" cy="40839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  <a:buFont typeface="Times New Roman" pitchFamily="18" charset="0"/>
                <a:buNone/>
              </a:pPr>
              <a:r>
                <a:rPr lang="en-IN" sz="1100" b="1" dirty="0" smtClean="0"/>
                <a:t>Accounting Solutions</a:t>
              </a: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8364755" y="4865032"/>
              <a:ext cx="1096371" cy="408390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  <a:buFont typeface="Times New Roman" pitchFamily="18" charset="0"/>
                <a:buNone/>
              </a:pPr>
              <a:r>
                <a:rPr lang="en-IN" sz="1100" b="1" dirty="0" smtClean="0"/>
                <a:t>IT Systems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7199853" y="4806117"/>
              <a:ext cx="2360405" cy="1164618"/>
            </a:xfrm>
            <a:prstGeom prst="rect">
              <a:avLst/>
            </a:prstGeom>
            <a:noFill/>
            <a:ln w="19050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  <a:buFont typeface="Times New Roman" pitchFamily="18" charset="0"/>
                <a:buNone/>
              </a:pPr>
              <a:endParaRPr lang="en-IN" sz="1400" dirty="0" smtClean="0"/>
            </a:p>
          </p:txBody>
        </p:sp>
        <p:sp>
          <p:nvSpPr>
            <p:cNvPr id="23" name="TextBox 22"/>
            <p:cNvSpPr txBox="1"/>
            <p:nvPr/>
          </p:nvSpPr>
          <p:spPr bwMode="auto">
            <a:xfrm>
              <a:off x="7312700" y="5663743"/>
              <a:ext cx="2148424" cy="3069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  <a:buFont typeface="Times New Roman" pitchFamily="18" charset="0"/>
                <a:buNone/>
              </a:pPr>
              <a:r>
                <a:rPr lang="en-IN" sz="1400" b="1" dirty="0" smtClean="0"/>
                <a:t>Technology Partners</a:t>
              </a: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7257891" y="5277889"/>
              <a:ext cx="1096371" cy="40839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  <a:buFont typeface="Times New Roman" pitchFamily="18" charset="0"/>
                <a:buNone/>
              </a:pPr>
              <a:r>
                <a:rPr lang="en-IN" sz="1100" b="1" dirty="0" smtClean="0"/>
                <a:t>GSP</a:t>
              </a:r>
            </a:p>
          </p:txBody>
        </p:sp>
        <p:sp>
          <p:nvSpPr>
            <p:cNvPr id="25" name="Rounded Rectangle 24"/>
            <p:cNvSpPr/>
            <p:nvPr/>
          </p:nvSpPr>
          <p:spPr bwMode="auto">
            <a:xfrm>
              <a:off x="8364755" y="5277889"/>
              <a:ext cx="1096371" cy="40839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  <a:buFont typeface="Times New Roman" pitchFamily="18" charset="0"/>
                <a:buNone/>
              </a:pPr>
              <a:r>
                <a:rPr lang="en-IN" sz="1100" b="1" dirty="0" smtClean="0"/>
                <a:t>ASP</a:t>
              </a:r>
            </a:p>
          </p:txBody>
        </p:sp>
        <p:sp>
          <p:nvSpPr>
            <p:cNvPr id="26" name="Up-Down Arrow 25"/>
            <p:cNvSpPr/>
            <p:nvPr/>
          </p:nvSpPr>
          <p:spPr bwMode="auto">
            <a:xfrm>
              <a:off x="3398712" y="1980725"/>
              <a:ext cx="179909" cy="609527"/>
            </a:xfrm>
            <a:prstGeom prst="upDownArrow">
              <a:avLst/>
            </a:prstGeom>
            <a:solidFill>
              <a:srgbClr val="595959"/>
            </a:solidFill>
            <a:ln w="9525" cap="flat" cmpd="sng" algn="ctr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  <a:buFont typeface="Times New Roman" pitchFamily="18" charset="0"/>
                <a:buNone/>
              </a:pPr>
              <a:endParaRPr lang="en-IN" sz="1400" dirty="0" smtClean="0"/>
            </a:p>
          </p:txBody>
        </p:sp>
        <p:sp>
          <p:nvSpPr>
            <p:cNvPr id="27" name="Up-Down Arrow 26"/>
            <p:cNvSpPr/>
            <p:nvPr/>
          </p:nvSpPr>
          <p:spPr bwMode="auto">
            <a:xfrm>
              <a:off x="4464175" y="1980725"/>
              <a:ext cx="179909" cy="609527"/>
            </a:xfrm>
            <a:prstGeom prst="upDownArrow">
              <a:avLst/>
            </a:prstGeom>
            <a:solidFill>
              <a:srgbClr val="595959"/>
            </a:solidFill>
            <a:ln w="9525" cap="flat" cmpd="sng" algn="ctr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  <a:buFont typeface="Times New Roman" pitchFamily="18" charset="0"/>
                <a:buNone/>
              </a:pPr>
              <a:endParaRPr lang="en-IN" sz="1400" dirty="0" smtClean="0"/>
            </a:p>
          </p:txBody>
        </p:sp>
        <p:sp>
          <p:nvSpPr>
            <p:cNvPr id="28" name="Up-Down Arrow 27"/>
            <p:cNvSpPr/>
            <p:nvPr/>
          </p:nvSpPr>
          <p:spPr bwMode="auto">
            <a:xfrm>
              <a:off x="5529638" y="1980725"/>
              <a:ext cx="179909" cy="609527"/>
            </a:xfrm>
            <a:prstGeom prst="upDownArrow">
              <a:avLst/>
            </a:prstGeom>
            <a:solidFill>
              <a:srgbClr val="595959"/>
            </a:solidFill>
            <a:ln w="9525" cap="flat" cmpd="sng" algn="ctr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  <a:buFont typeface="Times New Roman" pitchFamily="18" charset="0"/>
                <a:buNone/>
              </a:pPr>
              <a:endParaRPr lang="en-IN" sz="1400" dirty="0" smtClean="0"/>
            </a:p>
          </p:txBody>
        </p:sp>
        <p:sp>
          <p:nvSpPr>
            <p:cNvPr id="29" name="Up-Down Arrow 28"/>
            <p:cNvSpPr/>
            <p:nvPr/>
          </p:nvSpPr>
          <p:spPr bwMode="auto">
            <a:xfrm>
              <a:off x="6595099" y="1980725"/>
              <a:ext cx="179909" cy="609527"/>
            </a:xfrm>
            <a:prstGeom prst="upDownArrow">
              <a:avLst/>
            </a:prstGeom>
            <a:solidFill>
              <a:srgbClr val="595959"/>
            </a:solidFill>
            <a:ln w="9525" cap="flat" cmpd="sng" algn="ctr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  <a:buFont typeface="Times New Roman" pitchFamily="18" charset="0"/>
                <a:buNone/>
              </a:pPr>
              <a:endParaRPr lang="en-IN" sz="1400" dirty="0" smtClean="0"/>
            </a:p>
          </p:txBody>
        </p:sp>
        <p:sp>
          <p:nvSpPr>
            <p:cNvPr id="30" name="TextBox 29"/>
            <p:cNvSpPr txBox="1"/>
            <p:nvPr/>
          </p:nvSpPr>
          <p:spPr bwMode="auto">
            <a:xfrm>
              <a:off x="4550907" y="2094467"/>
              <a:ext cx="1072044" cy="26161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  <a:buFont typeface="Times New Roman" pitchFamily="18" charset="0"/>
                <a:buNone/>
              </a:pPr>
              <a:r>
                <a:rPr lang="en-IN" sz="1100" b="1" dirty="0" smtClean="0"/>
                <a:t>Subscription</a:t>
              </a:r>
            </a:p>
          </p:txBody>
        </p:sp>
        <p:cxnSp>
          <p:nvCxnSpPr>
            <p:cNvPr id="31" name="Straight Arrow Connector 30"/>
            <p:cNvCxnSpPr>
              <a:stCxn id="41" idx="0"/>
              <a:endCxn id="11" idx="2"/>
            </p:cNvCxnSpPr>
            <p:nvPr/>
          </p:nvCxnSpPr>
          <p:spPr bwMode="auto">
            <a:xfrm flipH="1" flipV="1">
              <a:off x="5074033" y="3590748"/>
              <a:ext cx="2" cy="321858"/>
            </a:xfrm>
            <a:prstGeom prst="straightConnector1">
              <a:avLst/>
            </a:prstGeom>
            <a:gradFill rotWithShape="1">
              <a:gsLst>
                <a:gs pos="0">
                  <a:srgbClr val="DDDDDD"/>
                </a:gs>
                <a:gs pos="50000">
                  <a:srgbClr val="FFFFFF"/>
                </a:gs>
                <a:gs pos="100000">
                  <a:srgbClr val="DDDDDD"/>
                </a:gs>
              </a:gsLst>
              <a:lin ang="5400000" scaled="1"/>
            </a:gradFill>
            <a:ln w="28575" cap="flat" cmpd="sng" algn="ctr">
              <a:solidFill>
                <a:srgbClr val="27415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2" name="Straight Connector 31"/>
            <p:cNvCxnSpPr>
              <a:stCxn id="15" idx="0"/>
            </p:cNvCxnSpPr>
            <p:nvPr/>
          </p:nvCxnSpPr>
          <p:spPr bwMode="auto">
            <a:xfrm flipV="1">
              <a:off x="2278279" y="4506627"/>
              <a:ext cx="0" cy="299489"/>
            </a:xfrm>
            <a:prstGeom prst="line">
              <a:avLst/>
            </a:prstGeom>
            <a:gradFill rotWithShape="1">
              <a:gsLst>
                <a:gs pos="0">
                  <a:srgbClr val="DDDDDD"/>
                </a:gs>
                <a:gs pos="50000">
                  <a:srgbClr val="FFFFFF"/>
                </a:gs>
                <a:gs pos="100000">
                  <a:srgbClr val="DDDDDD"/>
                </a:gs>
              </a:gsLst>
              <a:lin ang="5400000" scaled="1"/>
            </a:gradFill>
            <a:ln w="28575" cap="flat" cmpd="sng" algn="ctr">
              <a:solidFill>
                <a:srgbClr val="27415F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>
              <a:off x="2262977" y="4506627"/>
              <a:ext cx="2271470" cy="0"/>
            </a:xfrm>
            <a:prstGeom prst="line">
              <a:avLst/>
            </a:prstGeom>
            <a:gradFill rotWithShape="1">
              <a:gsLst>
                <a:gs pos="0">
                  <a:srgbClr val="DDDDDD"/>
                </a:gs>
                <a:gs pos="50000">
                  <a:srgbClr val="FFFFFF"/>
                </a:gs>
                <a:gs pos="100000">
                  <a:srgbClr val="DDDDDD"/>
                </a:gs>
              </a:gsLst>
              <a:lin ang="5400000" scaled="1"/>
            </a:gradFill>
            <a:ln w="28575" cap="flat" cmpd="sng" algn="ctr">
              <a:solidFill>
                <a:srgbClr val="27415F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flipV="1">
              <a:off x="4534447" y="3590749"/>
              <a:ext cx="0" cy="915878"/>
            </a:xfrm>
            <a:prstGeom prst="straightConnector1">
              <a:avLst/>
            </a:prstGeom>
            <a:gradFill rotWithShape="1">
              <a:gsLst>
                <a:gs pos="0">
                  <a:srgbClr val="DDDDDD"/>
                </a:gs>
                <a:gs pos="50000">
                  <a:srgbClr val="FFFFFF"/>
                </a:gs>
                <a:gs pos="100000">
                  <a:srgbClr val="DDDDDD"/>
                </a:gs>
              </a:gsLst>
              <a:lin ang="5400000" scaled="1"/>
            </a:gradFill>
            <a:ln w="28575" cap="flat" cmpd="sng" algn="ctr">
              <a:solidFill>
                <a:srgbClr val="27415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5" name="TextBox 34"/>
            <p:cNvSpPr txBox="1"/>
            <p:nvPr/>
          </p:nvSpPr>
          <p:spPr bwMode="auto">
            <a:xfrm rot="16200000">
              <a:off x="748186" y="3227361"/>
              <a:ext cx="2621167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50000"/>
                </a:spcBef>
                <a:spcAft>
                  <a:spcPct val="0"/>
                </a:spcAft>
                <a:buFont typeface="Times New Roman" pitchFamily="18" charset="0"/>
                <a:buNone/>
              </a:pPr>
              <a:r>
                <a:rPr lang="en-IN" sz="1200" dirty="0" smtClean="0"/>
                <a:t>Direct interaction (specific services)</a:t>
              </a:r>
            </a:p>
          </p:txBody>
        </p:sp>
        <p:cxnSp>
          <p:nvCxnSpPr>
            <p:cNvPr id="36" name="Straight Connector 35"/>
            <p:cNvCxnSpPr/>
            <p:nvPr/>
          </p:nvCxnSpPr>
          <p:spPr bwMode="auto">
            <a:xfrm>
              <a:off x="5599911" y="4506627"/>
              <a:ext cx="2787003" cy="0"/>
            </a:xfrm>
            <a:prstGeom prst="line">
              <a:avLst/>
            </a:prstGeom>
            <a:gradFill rotWithShape="1">
              <a:gsLst>
                <a:gs pos="0">
                  <a:srgbClr val="DDDDDD"/>
                </a:gs>
                <a:gs pos="50000">
                  <a:srgbClr val="FFFFFF"/>
                </a:gs>
                <a:gs pos="100000">
                  <a:srgbClr val="DDDDDD"/>
                </a:gs>
              </a:gsLst>
              <a:lin ang="5400000" scaled="1"/>
            </a:gradFill>
            <a:ln w="28575" cap="flat" cmpd="sng" algn="ctr">
              <a:solidFill>
                <a:srgbClr val="27415F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7" name="Straight Connector 36"/>
            <p:cNvCxnSpPr>
              <a:stCxn id="22" idx="0"/>
            </p:cNvCxnSpPr>
            <p:nvPr/>
          </p:nvCxnSpPr>
          <p:spPr bwMode="auto">
            <a:xfrm flipV="1">
              <a:off x="8380056" y="4506627"/>
              <a:ext cx="6856" cy="299489"/>
            </a:xfrm>
            <a:prstGeom prst="line">
              <a:avLst/>
            </a:prstGeom>
            <a:gradFill rotWithShape="1">
              <a:gsLst>
                <a:gs pos="0">
                  <a:srgbClr val="DDDDDD"/>
                </a:gs>
                <a:gs pos="50000">
                  <a:srgbClr val="FFFFFF"/>
                </a:gs>
                <a:gs pos="100000">
                  <a:srgbClr val="DDDDDD"/>
                </a:gs>
              </a:gsLst>
              <a:lin ang="5400000" scaled="1"/>
            </a:gradFill>
            <a:ln w="28575" cap="flat" cmpd="sng" algn="ctr">
              <a:solidFill>
                <a:srgbClr val="27415F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 flipV="1">
              <a:off x="5596408" y="3590749"/>
              <a:ext cx="0" cy="915878"/>
            </a:xfrm>
            <a:prstGeom prst="straightConnector1">
              <a:avLst/>
            </a:prstGeom>
            <a:gradFill rotWithShape="1">
              <a:gsLst>
                <a:gs pos="0">
                  <a:srgbClr val="DDDDDD"/>
                </a:gs>
                <a:gs pos="50000">
                  <a:srgbClr val="FFFFFF"/>
                </a:gs>
                <a:gs pos="100000">
                  <a:srgbClr val="DDDDDD"/>
                </a:gs>
              </a:gsLst>
              <a:lin ang="5400000" scaled="1"/>
            </a:gradFill>
            <a:ln w="28575" cap="flat" cmpd="sng" algn="ctr">
              <a:solidFill>
                <a:srgbClr val="27415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 flipV="1">
              <a:off x="8568707" y="2001833"/>
              <a:ext cx="0" cy="2804283"/>
            </a:xfrm>
            <a:prstGeom prst="straightConnector1">
              <a:avLst/>
            </a:prstGeom>
            <a:gradFill rotWithShape="1">
              <a:gsLst>
                <a:gs pos="0">
                  <a:srgbClr val="DDDDDD"/>
                </a:gs>
                <a:gs pos="50000">
                  <a:srgbClr val="FFFFFF"/>
                </a:gs>
                <a:gs pos="100000">
                  <a:srgbClr val="DDDDDD"/>
                </a:gs>
              </a:gsLst>
              <a:lin ang="5400000" scaled="1"/>
            </a:gradFill>
            <a:ln w="28575" cap="flat" cmpd="sng" algn="ctr">
              <a:solidFill>
                <a:srgbClr val="27415F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sp>
          <p:nvSpPr>
            <p:cNvPr id="41" name="Rounded Rectangle 40"/>
            <p:cNvSpPr/>
            <p:nvPr/>
          </p:nvSpPr>
          <p:spPr bwMode="auto">
            <a:xfrm>
              <a:off x="3839007" y="3912606"/>
              <a:ext cx="2470055" cy="371265"/>
            </a:xfrm>
            <a:prstGeom prst="roundRect">
              <a:avLst/>
            </a:prstGeom>
            <a:solidFill>
              <a:srgbClr val="DCE6F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  <a:buFont typeface="Times New Roman" pitchFamily="18" charset="0"/>
                <a:buNone/>
              </a:pPr>
              <a:r>
                <a:rPr lang="en-IN" sz="1200" b="1" dirty="0" smtClean="0"/>
                <a:t>In-house Teams</a:t>
              </a:r>
            </a:p>
          </p:txBody>
        </p:sp>
        <p:cxnSp>
          <p:nvCxnSpPr>
            <p:cNvPr id="42" name="Elbow Connector 41"/>
            <p:cNvCxnSpPr>
              <a:stCxn id="18" idx="0"/>
            </p:cNvCxnSpPr>
            <p:nvPr/>
          </p:nvCxnSpPr>
          <p:spPr bwMode="auto">
            <a:xfrm rot="5400000" flipH="1" flipV="1">
              <a:off x="5090903" y="2090944"/>
              <a:ext cx="2804283" cy="2626065"/>
            </a:xfrm>
            <a:prstGeom prst="bentConnector3">
              <a:avLst>
                <a:gd name="adj1" fmla="val 7767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FFFFF"/>
                </a:gs>
                <a:gs pos="100000">
                  <a:srgbClr val="DDDDDD"/>
                </a:gs>
              </a:gsLst>
              <a:lin ang="5400000" scaled="1"/>
            </a:gradFill>
            <a:ln w="28575" cap="flat" cmpd="sng" algn="ctr">
              <a:solidFill>
                <a:srgbClr val="27415F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sp>
          <p:nvSpPr>
            <p:cNvPr id="43" name="TextBox 42"/>
            <p:cNvSpPr txBox="1"/>
            <p:nvPr/>
          </p:nvSpPr>
          <p:spPr bwMode="auto">
            <a:xfrm rot="16200000">
              <a:off x="6805699" y="3039902"/>
              <a:ext cx="170162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  <a:buFont typeface="Times New Roman" pitchFamily="18" charset="0"/>
                <a:buNone/>
              </a:pPr>
              <a:r>
                <a:rPr lang="en-IN" sz="1200" dirty="0" smtClean="0"/>
                <a:t>Helpline Support</a:t>
              </a:r>
            </a:p>
          </p:txBody>
        </p:sp>
        <p:pic>
          <p:nvPicPr>
            <p:cNvPr id="44" name="Picture 2" descr="C:\Users\Chandranshu\Desktop\The Noun Project Icons\Brought\noun_1032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6331" y="2597543"/>
              <a:ext cx="378647" cy="3580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" name="Rectangle 44"/>
            <p:cNvSpPr/>
            <p:nvPr/>
          </p:nvSpPr>
          <p:spPr bwMode="auto">
            <a:xfrm>
              <a:off x="2924002" y="2590252"/>
              <a:ext cx="1068963" cy="7351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  <a:buFont typeface="Times New Roman" pitchFamily="18" charset="0"/>
                <a:buNone/>
              </a:pPr>
              <a:r>
                <a:rPr lang="en-IN" sz="1100" b="1" dirty="0" smtClean="0"/>
                <a:t>Financial Assessment</a:t>
              </a:r>
            </a:p>
          </p:txBody>
        </p:sp>
        <p:pic>
          <p:nvPicPr>
            <p:cNvPr id="46" name="Picture 2" descr="C:\Users\Chandranshu\Desktop\The Noun Project Icons\Brought\noun_418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0241" y="2604835"/>
              <a:ext cx="340669" cy="2492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2" descr="C:\Users\Chandranshu\Desktop\The Noun Project Icons\Brought\noun_42996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2354" y="2528820"/>
              <a:ext cx="401789" cy="4267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2" descr="C:\Users\Chandranshu\Desktop\The Noun Project Icons\Brought\noun_629830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8635" y="2523108"/>
              <a:ext cx="347344" cy="4324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" name="Rounded Rectangular Callout 48"/>
            <p:cNvSpPr/>
            <p:nvPr/>
          </p:nvSpPr>
          <p:spPr>
            <a:xfrm>
              <a:off x="9043570" y="1689512"/>
              <a:ext cx="2324451" cy="570073"/>
            </a:xfrm>
            <a:prstGeom prst="wedgeRoundRectCallout">
              <a:avLst>
                <a:gd name="adj1" fmla="val -123664"/>
                <a:gd name="adj2" fmla="val 112832"/>
                <a:gd name="adj3" fmla="val 16667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  <a:buFont typeface="Times New Roman" pitchFamily="18" charset="0"/>
                <a:buNone/>
              </a:pPr>
              <a:r>
                <a:rPr lang="en-IN" sz="1400" b="1" dirty="0" smtClean="0">
                  <a:solidFill>
                    <a:schemeClr val="tx1"/>
                  </a:solidFill>
                </a:rPr>
                <a:t>IT platform based delivery</a:t>
              </a:r>
              <a:endParaRPr lang="en-IN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ounded Rectangular Callout 49"/>
            <p:cNvSpPr/>
            <p:nvPr/>
          </p:nvSpPr>
          <p:spPr>
            <a:xfrm>
              <a:off x="9052140" y="3175084"/>
              <a:ext cx="2324451" cy="570073"/>
            </a:xfrm>
            <a:prstGeom prst="wedgeRoundRectCallout">
              <a:avLst>
                <a:gd name="adj1" fmla="val -166580"/>
                <a:gd name="adj2" fmla="val 113635"/>
                <a:gd name="adj3" fmla="val 16667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  <a:buFont typeface="Times New Roman" pitchFamily="18" charset="0"/>
                <a:buNone/>
              </a:pPr>
              <a:r>
                <a:rPr lang="en-IN" sz="1400" b="1" dirty="0" smtClean="0">
                  <a:solidFill>
                    <a:schemeClr val="tx1"/>
                  </a:solidFill>
                </a:rPr>
                <a:t>Strong Project Management teams</a:t>
              </a:r>
              <a:endParaRPr lang="en-IN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ounded Rectangular Callout 50"/>
            <p:cNvSpPr/>
            <p:nvPr/>
          </p:nvSpPr>
          <p:spPr>
            <a:xfrm>
              <a:off x="9086849" y="4009336"/>
              <a:ext cx="2324451" cy="570073"/>
            </a:xfrm>
            <a:prstGeom prst="wedgeRoundRectCallout">
              <a:avLst>
                <a:gd name="adj1" fmla="val -28823"/>
                <a:gd name="adj2" fmla="val 93718"/>
                <a:gd name="adj3" fmla="val 16667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  <a:buFont typeface="Times New Roman" pitchFamily="18" charset="0"/>
                <a:buNone/>
              </a:pPr>
              <a:r>
                <a:rPr lang="en-IN" sz="1400" b="1" dirty="0" smtClean="0">
                  <a:solidFill>
                    <a:schemeClr val="tx1"/>
                  </a:solidFill>
                </a:rPr>
                <a:t>Technical partnerships for quick scale-up</a:t>
              </a:r>
              <a:endParaRPr lang="en-IN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 bwMode="auto">
            <a:xfrm rot="16200000">
              <a:off x="7168933" y="2863664"/>
              <a:ext cx="218294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  <a:buFont typeface="Times New Roman" pitchFamily="18" charset="0"/>
                <a:buNone/>
              </a:pPr>
              <a:r>
                <a:rPr lang="en-IN" sz="1200" dirty="0" smtClean="0"/>
                <a:t>Direct interaction (Compliance Support)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7556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Adhigam Offerings</a:t>
            </a:r>
            <a:endParaRPr lang="en-US" dirty="0"/>
          </a:p>
        </p:txBody>
      </p:sp>
      <p:grpSp>
        <p:nvGrpSpPr>
          <p:cNvPr id="118" name="Group 117"/>
          <p:cNvGrpSpPr/>
          <p:nvPr/>
        </p:nvGrpSpPr>
        <p:grpSpPr>
          <a:xfrm>
            <a:off x="604092" y="1395595"/>
            <a:ext cx="7050006" cy="4466167"/>
            <a:chOff x="2157494" y="927666"/>
            <a:chExt cx="9844006" cy="5430710"/>
          </a:xfrm>
        </p:grpSpPr>
        <p:sp>
          <p:nvSpPr>
            <p:cNvPr id="119" name="Shape 245"/>
            <p:cNvSpPr/>
            <p:nvPr/>
          </p:nvSpPr>
          <p:spPr>
            <a:xfrm>
              <a:off x="3313089" y="4162543"/>
              <a:ext cx="8015312" cy="999469"/>
            </a:xfrm>
            <a:prstGeom prst="homePlate">
              <a:avLst>
                <a:gd name="adj" fmla="val 35440"/>
              </a:avLst>
            </a:prstGeom>
            <a:solidFill>
              <a:schemeClr val="accent5">
                <a:lumMod val="50000"/>
              </a:schemeClr>
            </a:solidFill>
            <a:ln>
              <a:solidFill>
                <a:schemeClr val="bg1"/>
              </a:solidFill>
            </a:ln>
          </p:spPr>
          <p:txBody>
            <a:bodyPr lIns="121884" tIns="60925" rIns="121884" bIns="60925" anchor="ctr" anchorCtr="0">
              <a:noAutofit/>
            </a:bodyPr>
            <a:lstStyle/>
            <a:p>
              <a:pPr indent="-93124" algn="l">
                <a:spcBef>
                  <a:spcPts val="0"/>
                </a:spcBef>
                <a:spcAft>
                  <a:spcPts val="0"/>
                </a:spcAft>
              </a:pPr>
              <a:endParaRPr sz="1866"/>
            </a:p>
          </p:txBody>
        </p:sp>
        <p:sp>
          <p:nvSpPr>
            <p:cNvPr id="120" name="Shape 246"/>
            <p:cNvSpPr/>
            <p:nvPr/>
          </p:nvSpPr>
          <p:spPr>
            <a:xfrm>
              <a:off x="3313091" y="3182766"/>
              <a:ext cx="7316809" cy="999469"/>
            </a:xfrm>
            <a:prstGeom prst="homePlate">
              <a:avLst>
                <a:gd name="adj" fmla="val 35440"/>
              </a:avLst>
            </a:prstGeom>
            <a:solidFill>
              <a:schemeClr val="accent4">
                <a:lumMod val="50000"/>
              </a:schemeClr>
            </a:solidFill>
            <a:ln>
              <a:solidFill>
                <a:schemeClr val="bg1"/>
              </a:solidFill>
            </a:ln>
          </p:spPr>
          <p:txBody>
            <a:bodyPr lIns="121884" tIns="60925" rIns="121884" bIns="60925" anchor="ctr" anchorCtr="0">
              <a:noAutofit/>
            </a:bodyPr>
            <a:lstStyle/>
            <a:p>
              <a:pPr indent="-93124" algn="l">
                <a:spcBef>
                  <a:spcPts val="0"/>
                </a:spcBef>
                <a:spcAft>
                  <a:spcPts val="0"/>
                </a:spcAft>
              </a:pPr>
              <a:endParaRPr sz="1866"/>
            </a:p>
          </p:txBody>
        </p:sp>
        <p:sp>
          <p:nvSpPr>
            <p:cNvPr id="121" name="Shape 247"/>
            <p:cNvSpPr/>
            <p:nvPr/>
          </p:nvSpPr>
          <p:spPr>
            <a:xfrm>
              <a:off x="3313090" y="2189345"/>
              <a:ext cx="6681809" cy="999469"/>
            </a:xfrm>
            <a:prstGeom prst="homePlate">
              <a:avLst>
                <a:gd name="adj" fmla="val 35440"/>
              </a:avLst>
            </a:prstGeom>
            <a:solidFill>
              <a:schemeClr val="accent3">
                <a:lumMod val="50000"/>
              </a:schemeClr>
            </a:solidFill>
            <a:ln>
              <a:solidFill>
                <a:schemeClr val="bg1"/>
              </a:solidFill>
            </a:ln>
          </p:spPr>
          <p:txBody>
            <a:bodyPr lIns="121884" tIns="60925" rIns="121884" bIns="60925" anchor="ctr" anchorCtr="0">
              <a:noAutofit/>
            </a:bodyPr>
            <a:lstStyle/>
            <a:p>
              <a:pPr indent="-93124" algn="l">
                <a:spcBef>
                  <a:spcPts val="0"/>
                </a:spcBef>
                <a:spcAft>
                  <a:spcPts val="0"/>
                </a:spcAft>
              </a:pPr>
              <a:endParaRPr sz="1866"/>
            </a:p>
          </p:txBody>
        </p:sp>
        <p:sp>
          <p:nvSpPr>
            <p:cNvPr id="122" name="Shape 248"/>
            <p:cNvSpPr/>
            <p:nvPr/>
          </p:nvSpPr>
          <p:spPr>
            <a:xfrm>
              <a:off x="3313091" y="1189667"/>
              <a:ext cx="5970609" cy="999469"/>
            </a:xfrm>
            <a:prstGeom prst="homePlate">
              <a:avLst>
                <a:gd name="adj" fmla="val 35440"/>
              </a:avLst>
            </a:prstGeom>
            <a:solidFill>
              <a:schemeClr val="accent1">
                <a:lumMod val="50000"/>
              </a:schemeClr>
            </a:solidFill>
            <a:ln>
              <a:solidFill>
                <a:schemeClr val="bg1"/>
              </a:solidFill>
            </a:ln>
          </p:spPr>
          <p:txBody>
            <a:bodyPr lIns="121884" tIns="60925" rIns="121884" bIns="60925" anchor="ctr" anchorCtr="0">
              <a:noAutofit/>
            </a:bodyPr>
            <a:lstStyle/>
            <a:p>
              <a:pPr indent="-93124" algn="l">
                <a:spcBef>
                  <a:spcPts val="0"/>
                </a:spcBef>
                <a:spcAft>
                  <a:spcPts val="0"/>
                </a:spcAft>
              </a:pPr>
              <a:endParaRPr sz="1866"/>
            </a:p>
          </p:txBody>
        </p:sp>
        <p:sp>
          <p:nvSpPr>
            <p:cNvPr id="123" name="Shape 249"/>
            <p:cNvSpPr/>
            <p:nvPr/>
          </p:nvSpPr>
          <p:spPr>
            <a:xfrm>
              <a:off x="2165594" y="927666"/>
              <a:ext cx="1176647" cy="127183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3" y="0"/>
                  </a:moveTo>
                  <a:lnTo>
                    <a:pt x="120000" y="25236"/>
                  </a:lnTo>
                  <a:lnTo>
                    <a:pt x="120000" y="120000"/>
                  </a:lnTo>
                  <a:lnTo>
                    <a:pt x="311" y="103519"/>
                  </a:lnTo>
                  <a:cubicBezTo>
                    <a:pt x="497" y="69012"/>
                    <a:pt x="-151" y="34506"/>
                    <a:pt x="33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solidFill>
                <a:schemeClr val="bg1"/>
              </a:solidFill>
            </a:ln>
          </p:spPr>
          <p:txBody>
            <a:bodyPr lIns="121884" tIns="60925" rIns="121884" bIns="60925" anchor="ctr" anchorCtr="0">
              <a:noAutofit/>
            </a:bodyPr>
            <a:lstStyle/>
            <a:p>
              <a:pPr>
                <a:spcBef>
                  <a:spcPts val="0"/>
                </a:spcBef>
              </a:pPr>
              <a:endPara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Shape 250"/>
            <p:cNvSpPr/>
            <p:nvPr/>
          </p:nvSpPr>
          <p:spPr>
            <a:xfrm>
              <a:off x="2157736" y="2019339"/>
              <a:ext cx="1184646" cy="117344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52" y="0"/>
                  </a:moveTo>
                  <a:lnTo>
                    <a:pt x="120000" y="17302"/>
                  </a:lnTo>
                  <a:lnTo>
                    <a:pt x="120000" y="119999"/>
                  </a:lnTo>
                  <a:lnTo>
                    <a:pt x="0" y="120000"/>
                  </a:lnTo>
                  <a:cubicBezTo>
                    <a:pt x="184" y="79999"/>
                    <a:pt x="368" y="40000"/>
                    <a:pt x="552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solidFill>
                <a:schemeClr val="bg1"/>
              </a:solidFill>
            </a:ln>
          </p:spPr>
          <p:txBody>
            <a:bodyPr lIns="121884" tIns="60925" rIns="121884" bIns="60925" anchor="ctr" anchorCtr="0">
              <a:noAutofit/>
            </a:bodyPr>
            <a:lstStyle/>
            <a:p>
              <a:pPr>
                <a:spcBef>
                  <a:spcPts val="0"/>
                </a:spcBef>
              </a:pPr>
              <a:endPara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Shape 251"/>
            <p:cNvSpPr/>
            <p:nvPr/>
          </p:nvSpPr>
          <p:spPr>
            <a:xfrm rot="10800000" flipH="1">
              <a:off x="2157494" y="3187667"/>
              <a:ext cx="1185044" cy="116784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77" y="0"/>
                  </a:moveTo>
                  <a:lnTo>
                    <a:pt x="120000" y="17383"/>
                  </a:lnTo>
                  <a:lnTo>
                    <a:pt x="120000" y="120000"/>
                  </a:lnTo>
                  <a:lnTo>
                    <a:pt x="24" y="120000"/>
                  </a:lnTo>
                  <a:cubicBezTo>
                    <a:pt x="-159" y="80000"/>
                    <a:pt x="761" y="40000"/>
                    <a:pt x="577" y="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solidFill>
                <a:schemeClr val="bg1"/>
              </a:solidFill>
            </a:ln>
          </p:spPr>
          <p:txBody>
            <a:bodyPr lIns="121884" tIns="60925" rIns="121884" bIns="60925" anchor="ctr" anchorCtr="0">
              <a:noAutofit/>
            </a:bodyPr>
            <a:lstStyle/>
            <a:p>
              <a:pPr>
                <a:spcBef>
                  <a:spcPts val="0"/>
                </a:spcBef>
              </a:pPr>
              <a:endPara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Shape 252"/>
            <p:cNvSpPr/>
            <p:nvPr/>
          </p:nvSpPr>
          <p:spPr>
            <a:xfrm rot="10800000" flipH="1">
              <a:off x="2160464" y="4180108"/>
              <a:ext cx="1181846" cy="125263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77" y="0"/>
                  </a:moveTo>
                  <a:lnTo>
                    <a:pt x="120000" y="25882"/>
                  </a:lnTo>
                  <a:lnTo>
                    <a:pt x="120000" y="120000"/>
                  </a:lnTo>
                  <a:lnTo>
                    <a:pt x="0" y="105098"/>
                  </a:lnTo>
                  <a:cubicBezTo>
                    <a:pt x="184" y="70065"/>
                    <a:pt x="92" y="35032"/>
                    <a:pt x="277" y="0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solidFill>
                <a:schemeClr val="bg1"/>
              </a:solidFill>
            </a:ln>
          </p:spPr>
          <p:txBody>
            <a:bodyPr lIns="121884" tIns="60925" rIns="121884" bIns="60925" anchor="ctr" anchorCtr="0">
              <a:noAutofit/>
            </a:bodyPr>
            <a:lstStyle/>
            <a:p>
              <a:pPr>
                <a:spcBef>
                  <a:spcPts val="0"/>
                </a:spcBef>
              </a:pPr>
              <a:endPara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Shape 258"/>
            <p:cNvSpPr txBox="1"/>
            <p:nvPr/>
          </p:nvSpPr>
          <p:spPr>
            <a:xfrm>
              <a:off x="3472927" y="1383353"/>
              <a:ext cx="795495" cy="599522"/>
            </a:xfrm>
            <a:prstGeom prst="rect">
              <a:avLst/>
            </a:prstGeom>
            <a:noFill/>
            <a:ln>
              <a:noFill/>
            </a:ln>
          </p:spPr>
          <p:txBody>
            <a:bodyPr lIns="121884" tIns="60925" rIns="121884" bIns="60925" anchor="ctr" anchorCtr="0">
              <a:noAutofit/>
            </a:bodyPr>
            <a:lstStyle/>
            <a:p>
              <a:pPr>
                <a:spcBef>
                  <a:spcPts val="0"/>
                </a:spcBef>
                <a:buSzPct val="25000"/>
              </a:pPr>
              <a:r>
                <a:rPr lang="en" sz="3200" b="1" dirty="0" smtClean="0">
                  <a:solidFill>
                    <a:schemeClr val="bg1"/>
                  </a:solidFill>
                  <a:latin typeface="Nixie One"/>
                  <a:ea typeface="Nixie One"/>
                  <a:cs typeface="Nixie One"/>
                  <a:sym typeface="Nixie One"/>
                </a:rPr>
                <a:t>1</a:t>
              </a:r>
              <a:endParaRPr lang="en" sz="3200" b="1" dirty="0">
                <a:solidFill>
                  <a:schemeClr val="bg1"/>
                </a:solidFill>
                <a:latin typeface="Nixie One"/>
                <a:ea typeface="Nixie One"/>
                <a:cs typeface="Nixie One"/>
                <a:sym typeface="Nixie One"/>
              </a:endParaRPr>
            </a:p>
          </p:txBody>
        </p:sp>
        <p:cxnSp>
          <p:nvCxnSpPr>
            <p:cNvPr id="132" name="Shape 259"/>
            <p:cNvCxnSpPr/>
            <p:nvPr/>
          </p:nvCxnSpPr>
          <p:spPr>
            <a:xfrm>
              <a:off x="4268909" y="1421199"/>
              <a:ext cx="0" cy="523930"/>
            </a:xfrm>
            <a:prstGeom prst="straightConnector1">
              <a:avLst/>
            </a:pr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33" name="Shape 260"/>
            <p:cNvSpPr txBox="1"/>
            <p:nvPr/>
          </p:nvSpPr>
          <p:spPr>
            <a:xfrm>
              <a:off x="4343248" y="1401252"/>
              <a:ext cx="5323417" cy="593921"/>
            </a:xfrm>
            <a:prstGeom prst="rect">
              <a:avLst/>
            </a:prstGeom>
            <a:noFill/>
            <a:ln>
              <a:noFill/>
            </a:ln>
          </p:spPr>
          <p:txBody>
            <a:bodyPr lIns="121884" tIns="60925" rIns="121884" bIns="60925" anchor="ctr" anchorCtr="0">
              <a:noAutofit/>
            </a:bodyPr>
            <a:lstStyle/>
            <a:p>
              <a:pPr algn="l">
                <a:lnSpc>
                  <a:spcPct val="83333"/>
                </a:lnSpc>
                <a:spcBef>
                  <a:spcPts val="0"/>
                </a:spcBef>
                <a:buSzPct val="25000"/>
              </a:pPr>
              <a:r>
                <a:rPr lang="en-IN" sz="1600" b="1" dirty="0">
                  <a:solidFill>
                    <a:srgbClr val="FFFFFF"/>
                  </a:solidFill>
                  <a:latin typeface="Nixie One"/>
                  <a:ea typeface="Nixie One"/>
                  <a:cs typeface="Nixie One"/>
                  <a:sym typeface="Nixie One"/>
                </a:rPr>
                <a:t>GST Training</a:t>
              </a:r>
              <a:endParaRPr lang="en" sz="1600" b="1" dirty="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endParaRPr>
            </a:p>
            <a:p>
              <a:pPr algn="l">
                <a:spcBef>
                  <a:spcPts val="0"/>
                </a:spcBef>
                <a:buSzPct val="25000"/>
              </a:pPr>
              <a:r>
                <a:rPr lang="en-IN" sz="1333" dirty="0" smtClean="0">
                  <a:solidFill>
                    <a:srgbClr val="FFFFFF"/>
                  </a:solidFill>
                  <a:latin typeface="Nixie One"/>
                  <a:ea typeface="Nixie One"/>
                  <a:cs typeface="Nixie One"/>
                  <a:sym typeface="Nixie One"/>
                </a:rPr>
                <a:t>Online </a:t>
              </a:r>
              <a:r>
                <a:rPr lang="en-IN" sz="1333" dirty="0">
                  <a:solidFill>
                    <a:srgbClr val="FFFFFF"/>
                  </a:solidFill>
                  <a:latin typeface="Nixie One"/>
                  <a:ea typeface="Nixie One"/>
                  <a:cs typeface="Nixie One"/>
                  <a:sym typeface="Nixie One"/>
                </a:rPr>
                <a:t>courses by domain experts in m</a:t>
              </a:r>
              <a:r>
                <a:rPr lang="en-IN" sz="1333" dirty="0" smtClean="0">
                  <a:solidFill>
                    <a:srgbClr val="FFFFFF"/>
                  </a:solidFill>
                  <a:latin typeface="Nixie One"/>
                  <a:ea typeface="Nixie One"/>
                  <a:cs typeface="Nixie One"/>
                  <a:sym typeface="Nixie One"/>
                </a:rPr>
                <a:t>ulti-regional </a:t>
              </a:r>
              <a:r>
                <a:rPr lang="en-IN" sz="1333" dirty="0">
                  <a:solidFill>
                    <a:srgbClr val="FFFFFF"/>
                  </a:solidFill>
                  <a:latin typeface="Nixie One"/>
                  <a:ea typeface="Nixie One"/>
                  <a:cs typeface="Nixie One"/>
                  <a:sym typeface="Nixie One"/>
                </a:rPr>
                <a:t>languages</a:t>
              </a:r>
              <a:endParaRPr lang="en" sz="1333" dirty="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endParaRPr>
            </a:p>
          </p:txBody>
        </p:sp>
        <p:sp>
          <p:nvSpPr>
            <p:cNvPr id="134" name="Shape 261"/>
            <p:cNvSpPr txBox="1"/>
            <p:nvPr/>
          </p:nvSpPr>
          <p:spPr>
            <a:xfrm>
              <a:off x="3472960" y="2366925"/>
              <a:ext cx="795495" cy="599522"/>
            </a:xfrm>
            <a:prstGeom prst="rect">
              <a:avLst/>
            </a:prstGeom>
            <a:noFill/>
            <a:ln>
              <a:noFill/>
            </a:ln>
          </p:spPr>
          <p:txBody>
            <a:bodyPr lIns="121884" tIns="60925" rIns="121884" bIns="60925" anchor="ctr" anchorCtr="0">
              <a:noAutofit/>
            </a:bodyPr>
            <a:lstStyle/>
            <a:p>
              <a:pPr>
                <a:spcBef>
                  <a:spcPts val="0"/>
                </a:spcBef>
                <a:buSzPct val="25000"/>
              </a:pPr>
              <a:r>
                <a:rPr lang="en" sz="3200" b="1" dirty="0" smtClean="0">
                  <a:solidFill>
                    <a:schemeClr val="bg1"/>
                  </a:solidFill>
                  <a:latin typeface="Nixie One"/>
                  <a:ea typeface="Nixie One"/>
                  <a:cs typeface="Nixie One"/>
                  <a:sym typeface="Nixie One"/>
                </a:rPr>
                <a:t>2</a:t>
              </a:r>
              <a:endParaRPr lang="en" sz="3200" b="1" dirty="0">
                <a:solidFill>
                  <a:schemeClr val="bg1"/>
                </a:solidFill>
                <a:latin typeface="Nixie One"/>
                <a:ea typeface="Nixie One"/>
                <a:cs typeface="Nixie One"/>
                <a:sym typeface="Nixie One"/>
              </a:endParaRPr>
            </a:p>
          </p:txBody>
        </p:sp>
        <p:cxnSp>
          <p:nvCxnSpPr>
            <p:cNvPr id="135" name="Shape 262"/>
            <p:cNvCxnSpPr/>
            <p:nvPr/>
          </p:nvCxnSpPr>
          <p:spPr>
            <a:xfrm>
              <a:off x="4268908" y="2404765"/>
              <a:ext cx="0" cy="523930"/>
            </a:xfrm>
            <a:prstGeom prst="straightConnector1">
              <a:avLst/>
            </a:pr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36" name="Shape 263"/>
            <p:cNvSpPr txBox="1"/>
            <p:nvPr/>
          </p:nvSpPr>
          <p:spPr>
            <a:xfrm>
              <a:off x="4343259" y="2390288"/>
              <a:ext cx="5834759" cy="613920"/>
            </a:xfrm>
            <a:prstGeom prst="rect">
              <a:avLst/>
            </a:prstGeom>
            <a:noFill/>
            <a:ln>
              <a:noFill/>
            </a:ln>
          </p:spPr>
          <p:txBody>
            <a:bodyPr lIns="121884" tIns="60925" rIns="121884" bIns="60925" anchor="ctr" anchorCtr="0">
              <a:noAutofit/>
            </a:bodyPr>
            <a:lstStyle/>
            <a:p>
              <a:pPr algn="l">
                <a:lnSpc>
                  <a:spcPct val="83333"/>
                </a:lnSpc>
                <a:spcBef>
                  <a:spcPts val="0"/>
                </a:spcBef>
                <a:buSzPct val="25000"/>
              </a:pPr>
              <a:r>
                <a:rPr lang="en-IN" sz="1600" b="1" dirty="0" smtClean="0">
                  <a:solidFill>
                    <a:srgbClr val="FFFFFF"/>
                  </a:solidFill>
                  <a:latin typeface="Nixie One"/>
                  <a:ea typeface="Nixie One"/>
                  <a:cs typeface="Nixie One"/>
                  <a:sym typeface="Nixie One"/>
                </a:rPr>
                <a:t>Financial Analysis</a:t>
              </a:r>
              <a:endParaRPr lang="en" sz="1600" b="1" dirty="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endParaRPr>
            </a:p>
            <a:p>
              <a:pPr algn="l">
                <a:lnSpc>
                  <a:spcPct val="83333"/>
                </a:lnSpc>
                <a:spcBef>
                  <a:spcPts val="0"/>
                </a:spcBef>
                <a:buSzPct val="25000"/>
              </a:pPr>
              <a:r>
                <a:rPr lang="en-IN" sz="1333" dirty="0" smtClean="0">
                  <a:solidFill>
                    <a:schemeClr val="lt1"/>
                  </a:solidFill>
                  <a:latin typeface="Nixie One"/>
                  <a:ea typeface="Nixie One"/>
                  <a:cs typeface="Nixie One"/>
                  <a:sym typeface="Nixie One"/>
                </a:rPr>
                <a:t>Comprehensive </a:t>
              </a:r>
              <a:r>
                <a:rPr lang="en-IN" sz="1333" dirty="0">
                  <a:solidFill>
                    <a:schemeClr val="lt1"/>
                  </a:solidFill>
                  <a:latin typeface="Nixie One"/>
                  <a:ea typeface="Nixie One"/>
                  <a:cs typeface="Nixie One"/>
                  <a:sym typeface="Nixie One"/>
                </a:rPr>
                <a:t>assessment of financial and compliance </a:t>
              </a:r>
              <a:r>
                <a:rPr lang="en-IN" sz="1333" dirty="0" smtClean="0">
                  <a:solidFill>
                    <a:schemeClr val="lt1"/>
                  </a:solidFill>
                  <a:latin typeface="Nixie One"/>
                  <a:ea typeface="Nixie One"/>
                  <a:cs typeface="Nixie One"/>
                  <a:sym typeface="Nixie One"/>
                </a:rPr>
                <a:t>impact on your business</a:t>
              </a:r>
              <a:endParaRPr lang="en" sz="1333" dirty="0">
                <a:solidFill>
                  <a:schemeClr val="lt1"/>
                </a:solidFill>
                <a:latin typeface="Nixie One"/>
                <a:ea typeface="Nixie One"/>
                <a:cs typeface="Nixie One"/>
                <a:sym typeface="Nixie One"/>
              </a:endParaRPr>
            </a:p>
          </p:txBody>
        </p:sp>
        <p:sp>
          <p:nvSpPr>
            <p:cNvPr id="137" name="Shape 264"/>
            <p:cNvSpPr txBox="1"/>
            <p:nvPr/>
          </p:nvSpPr>
          <p:spPr>
            <a:xfrm>
              <a:off x="3472960" y="3378827"/>
              <a:ext cx="795495" cy="599522"/>
            </a:xfrm>
            <a:prstGeom prst="rect">
              <a:avLst/>
            </a:prstGeom>
            <a:noFill/>
            <a:ln>
              <a:noFill/>
            </a:ln>
          </p:spPr>
          <p:txBody>
            <a:bodyPr lIns="121884" tIns="60925" rIns="121884" bIns="60925" anchor="ctr" anchorCtr="0">
              <a:noAutofit/>
            </a:bodyPr>
            <a:lstStyle/>
            <a:p>
              <a:pPr>
                <a:spcBef>
                  <a:spcPts val="0"/>
                </a:spcBef>
                <a:buSzPct val="25000"/>
              </a:pPr>
              <a:r>
                <a:rPr lang="en" sz="3200" b="1" dirty="0" smtClean="0">
                  <a:solidFill>
                    <a:schemeClr val="bg1"/>
                  </a:solidFill>
                  <a:latin typeface="Nixie One"/>
                  <a:ea typeface="Nixie One"/>
                  <a:cs typeface="Nixie One"/>
                  <a:sym typeface="Nixie One"/>
                </a:rPr>
                <a:t>3</a:t>
              </a:r>
              <a:endParaRPr lang="en" sz="3200" b="1" dirty="0">
                <a:solidFill>
                  <a:schemeClr val="bg1"/>
                </a:solidFill>
                <a:latin typeface="Nixie One"/>
                <a:ea typeface="Nixie One"/>
                <a:cs typeface="Nixie One"/>
                <a:sym typeface="Nixie One"/>
              </a:endParaRPr>
            </a:p>
          </p:txBody>
        </p:sp>
        <p:cxnSp>
          <p:nvCxnSpPr>
            <p:cNvPr id="138" name="Shape 265"/>
            <p:cNvCxnSpPr/>
            <p:nvPr/>
          </p:nvCxnSpPr>
          <p:spPr>
            <a:xfrm>
              <a:off x="4268909" y="3416668"/>
              <a:ext cx="0" cy="523930"/>
            </a:xfrm>
            <a:prstGeom prst="straightConnector1">
              <a:avLst/>
            </a:pr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39" name="Shape 266"/>
            <p:cNvSpPr txBox="1"/>
            <p:nvPr/>
          </p:nvSpPr>
          <p:spPr>
            <a:xfrm>
              <a:off x="4343261" y="3303253"/>
              <a:ext cx="6191973" cy="765500"/>
            </a:xfrm>
            <a:prstGeom prst="rect">
              <a:avLst/>
            </a:prstGeom>
            <a:noFill/>
            <a:ln>
              <a:noFill/>
            </a:ln>
          </p:spPr>
          <p:txBody>
            <a:bodyPr lIns="121884" tIns="60925" rIns="121884" bIns="60925" anchor="ctr" anchorCtr="0">
              <a:noAutofit/>
            </a:bodyPr>
            <a:lstStyle/>
            <a:p>
              <a:pPr algn="l">
                <a:lnSpc>
                  <a:spcPct val="83333"/>
                </a:lnSpc>
                <a:spcBef>
                  <a:spcPts val="0"/>
                </a:spcBef>
                <a:buSzPct val="25000"/>
              </a:pPr>
              <a:r>
                <a:rPr lang="en-IN" sz="1600" b="1" dirty="0">
                  <a:solidFill>
                    <a:srgbClr val="FFFFFF"/>
                  </a:solidFill>
                  <a:latin typeface="Nixie One"/>
                  <a:ea typeface="Nixie One"/>
                  <a:cs typeface="Nixie One"/>
                  <a:sym typeface="Nixie One"/>
                </a:rPr>
                <a:t>Compliance</a:t>
              </a:r>
              <a:endParaRPr lang="en" sz="1600" b="1" dirty="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endParaRPr>
            </a:p>
            <a:p>
              <a:pPr algn="l">
                <a:lnSpc>
                  <a:spcPct val="83333"/>
                </a:lnSpc>
                <a:spcBef>
                  <a:spcPts val="0"/>
                </a:spcBef>
                <a:buSzPct val="25000"/>
              </a:pPr>
              <a:r>
                <a:rPr lang="en-IN" sz="1333" dirty="0" smtClean="0">
                  <a:solidFill>
                    <a:schemeClr val="lt1"/>
                  </a:solidFill>
                  <a:latin typeface="Nixie One"/>
                  <a:ea typeface="Nixie One"/>
                  <a:cs typeface="Nixie One"/>
                  <a:sym typeface="Nixie One"/>
                </a:rPr>
                <a:t>100</a:t>
              </a:r>
              <a:r>
                <a:rPr lang="en-IN" sz="1333" dirty="0">
                  <a:solidFill>
                    <a:schemeClr val="lt1"/>
                  </a:solidFill>
                  <a:latin typeface="Nixie One"/>
                  <a:ea typeface="Nixie One"/>
                  <a:cs typeface="Nixie One"/>
                  <a:sym typeface="Nixie One"/>
                </a:rPr>
                <a:t>% </a:t>
              </a:r>
              <a:r>
                <a:rPr lang="en-IN" sz="1333" dirty="0" smtClean="0">
                  <a:solidFill>
                    <a:schemeClr val="lt1"/>
                  </a:solidFill>
                  <a:latin typeface="Nixie One"/>
                  <a:ea typeface="Nixie One"/>
                  <a:cs typeface="Nixie One"/>
                  <a:sym typeface="Nixie One"/>
                </a:rPr>
                <a:t>automated process </a:t>
              </a:r>
              <a:r>
                <a:rPr lang="en-IN" sz="1333" dirty="0">
                  <a:solidFill>
                    <a:schemeClr val="lt1"/>
                  </a:solidFill>
                  <a:latin typeface="Nixie One"/>
                  <a:ea typeface="Nixie One"/>
                  <a:cs typeface="Nixie One"/>
                  <a:sym typeface="Nixie One"/>
                </a:rPr>
                <a:t>from registration, ERP </a:t>
              </a:r>
              <a:r>
                <a:rPr lang="en-IN" sz="1333" dirty="0" smtClean="0">
                  <a:solidFill>
                    <a:schemeClr val="lt1"/>
                  </a:solidFill>
                  <a:latin typeface="Nixie One"/>
                  <a:ea typeface="Nixie One"/>
                  <a:cs typeface="Nixie One"/>
                  <a:sym typeface="Nixie One"/>
                </a:rPr>
                <a:t>integration</a:t>
              </a:r>
              <a:r>
                <a:rPr lang="en-IN" sz="1333" dirty="0">
                  <a:solidFill>
                    <a:schemeClr val="lt1"/>
                  </a:solidFill>
                  <a:latin typeface="Nixie One"/>
                  <a:ea typeface="Nixie One"/>
                  <a:cs typeface="Nixie One"/>
                  <a:sym typeface="Nixie One"/>
                </a:rPr>
                <a:t>, reconciliation to GSTN filing</a:t>
              </a:r>
              <a:endParaRPr lang="en" sz="1333" dirty="0">
                <a:solidFill>
                  <a:schemeClr val="lt1"/>
                </a:solidFill>
                <a:latin typeface="Nixie One"/>
                <a:ea typeface="Nixie One"/>
                <a:cs typeface="Nixie One"/>
                <a:sym typeface="Nixie One"/>
              </a:endParaRPr>
            </a:p>
          </p:txBody>
        </p:sp>
        <p:sp>
          <p:nvSpPr>
            <p:cNvPr id="140" name="Shape 267"/>
            <p:cNvSpPr txBox="1"/>
            <p:nvPr/>
          </p:nvSpPr>
          <p:spPr>
            <a:xfrm>
              <a:off x="3472960" y="4352833"/>
              <a:ext cx="795495" cy="599522"/>
            </a:xfrm>
            <a:prstGeom prst="rect">
              <a:avLst/>
            </a:prstGeom>
            <a:noFill/>
            <a:ln>
              <a:noFill/>
            </a:ln>
          </p:spPr>
          <p:txBody>
            <a:bodyPr lIns="121884" tIns="60925" rIns="121884" bIns="60925" anchor="ctr" anchorCtr="0">
              <a:noAutofit/>
            </a:bodyPr>
            <a:lstStyle/>
            <a:p>
              <a:pPr>
                <a:spcBef>
                  <a:spcPts val="0"/>
                </a:spcBef>
                <a:buSzPct val="25000"/>
              </a:pPr>
              <a:r>
                <a:rPr lang="en" sz="3200" b="1" dirty="0" smtClean="0">
                  <a:solidFill>
                    <a:schemeClr val="bg1"/>
                  </a:solidFill>
                  <a:latin typeface="Nixie One"/>
                  <a:ea typeface="Nixie One"/>
                  <a:cs typeface="Nixie One"/>
                  <a:sym typeface="Nixie One"/>
                </a:rPr>
                <a:t>4</a:t>
              </a:r>
              <a:endParaRPr lang="en" sz="3200" b="1" dirty="0">
                <a:solidFill>
                  <a:schemeClr val="bg1"/>
                </a:solidFill>
                <a:latin typeface="Nixie One"/>
                <a:ea typeface="Nixie One"/>
                <a:cs typeface="Nixie One"/>
                <a:sym typeface="Nixie One"/>
              </a:endParaRPr>
            </a:p>
          </p:txBody>
        </p:sp>
        <p:cxnSp>
          <p:nvCxnSpPr>
            <p:cNvPr id="141" name="Shape 268"/>
            <p:cNvCxnSpPr/>
            <p:nvPr/>
          </p:nvCxnSpPr>
          <p:spPr>
            <a:xfrm>
              <a:off x="4268905" y="4390664"/>
              <a:ext cx="0" cy="523930"/>
            </a:xfrm>
            <a:prstGeom prst="straightConnector1">
              <a:avLst/>
            </a:pr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42" name="Shape 269"/>
            <p:cNvSpPr txBox="1"/>
            <p:nvPr/>
          </p:nvSpPr>
          <p:spPr>
            <a:xfrm>
              <a:off x="4343258" y="4278905"/>
              <a:ext cx="7126129" cy="765500"/>
            </a:xfrm>
            <a:prstGeom prst="rect">
              <a:avLst/>
            </a:prstGeom>
            <a:noFill/>
            <a:ln>
              <a:noFill/>
            </a:ln>
          </p:spPr>
          <p:txBody>
            <a:bodyPr lIns="121884" tIns="60925" rIns="121884" bIns="60925" anchor="ctr" anchorCtr="0">
              <a:noAutofit/>
            </a:bodyPr>
            <a:lstStyle/>
            <a:p>
              <a:pPr algn="l">
                <a:lnSpc>
                  <a:spcPct val="83333"/>
                </a:lnSpc>
                <a:spcBef>
                  <a:spcPts val="0"/>
                </a:spcBef>
                <a:buSzPct val="25000"/>
              </a:pPr>
              <a:r>
                <a:rPr lang="en-IN" sz="1600" b="1" dirty="0">
                  <a:solidFill>
                    <a:srgbClr val="FFFFFF"/>
                  </a:solidFill>
                  <a:latin typeface="Nixie One"/>
                  <a:ea typeface="Nixie One"/>
                  <a:cs typeface="Nixie One"/>
                  <a:sym typeface="Nixie One"/>
                </a:rPr>
                <a:t>Legal </a:t>
              </a:r>
              <a:r>
                <a:rPr lang="en-IN" sz="1600" b="1" dirty="0" smtClean="0">
                  <a:solidFill>
                    <a:srgbClr val="FFFFFF"/>
                  </a:solidFill>
                  <a:latin typeface="Nixie One"/>
                  <a:ea typeface="Nixie One"/>
                  <a:cs typeface="Nixie One"/>
                  <a:sym typeface="Nixie One"/>
                </a:rPr>
                <a:t>Analysis</a:t>
              </a:r>
              <a:endParaRPr lang="en" sz="1600" b="1" dirty="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endParaRPr>
            </a:p>
            <a:p>
              <a:pPr algn="l">
                <a:lnSpc>
                  <a:spcPct val="83333"/>
                </a:lnSpc>
                <a:spcBef>
                  <a:spcPts val="0"/>
                </a:spcBef>
                <a:buSzPct val="25000"/>
              </a:pPr>
              <a:r>
                <a:rPr lang="en-IN" sz="1333" dirty="0" smtClean="0">
                  <a:solidFill>
                    <a:schemeClr val="lt1"/>
                  </a:solidFill>
                  <a:latin typeface="Nixie One"/>
                  <a:ea typeface="Nixie One"/>
                  <a:cs typeface="Nixie One"/>
                  <a:sym typeface="Nixie One"/>
                </a:rPr>
                <a:t>Simplified explanation &amp; interpretation of the GST law &amp; queries </a:t>
              </a:r>
              <a:r>
                <a:rPr lang="en-IN" sz="1333" dirty="0">
                  <a:solidFill>
                    <a:schemeClr val="lt1"/>
                  </a:solidFill>
                  <a:latin typeface="Nixie One"/>
                  <a:ea typeface="Nixie One"/>
                  <a:cs typeface="Nixie One"/>
                  <a:sym typeface="Nixie One"/>
                </a:rPr>
                <a:t>by connecting to lawyers and through AI based systems</a:t>
              </a:r>
              <a:endParaRPr lang="en" sz="1333" dirty="0">
                <a:solidFill>
                  <a:schemeClr val="lt1"/>
                </a:solidFill>
                <a:latin typeface="Nixie One"/>
                <a:ea typeface="Nixie One"/>
                <a:cs typeface="Nixie One"/>
                <a:sym typeface="Nixie One"/>
              </a:endParaRPr>
            </a:p>
          </p:txBody>
        </p:sp>
        <p:sp>
          <p:nvSpPr>
            <p:cNvPr id="143" name="Shape 270"/>
            <p:cNvSpPr/>
            <p:nvPr/>
          </p:nvSpPr>
          <p:spPr>
            <a:xfrm flipH="1">
              <a:off x="3350546" y="1190817"/>
              <a:ext cx="122384" cy="397108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5785"/>
                  </a:moveTo>
                  <a:lnTo>
                    <a:pt x="0" y="3719"/>
                  </a:lnTo>
                  <a:lnTo>
                    <a:pt x="120000" y="0"/>
                  </a:lnTo>
                  <a:lnTo>
                    <a:pt x="120000" y="120000"/>
                  </a:lnTo>
                  <a:lnTo>
                    <a:pt x="0" y="11578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100000">
                  <a:srgbClr val="FFFFFF">
                    <a:alpha val="24705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121884" tIns="60925" rIns="121884" bIns="60925" anchor="ctr" anchorCtr="0">
              <a:noAutofit/>
            </a:bodyPr>
            <a:lstStyle/>
            <a:p>
              <a:pPr>
                <a:spcBef>
                  <a:spcPts val="0"/>
                </a:spcBef>
              </a:pPr>
              <a:endPara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4" name="Picture 14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94174" y="3411202"/>
              <a:ext cx="557911" cy="557911"/>
            </a:xfrm>
            <a:prstGeom prst="rect">
              <a:avLst/>
            </a:prstGeom>
          </p:spPr>
        </p:pic>
        <p:pic>
          <p:nvPicPr>
            <p:cNvPr id="145" name="Picture 14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02097" y="2381170"/>
              <a:ext cx="527270" cy="527270"/>
            </a:xfrm>
            <a:prstGeom prst="rect">
              <a:avLst/>
            </a:prstGeom>
          </p:spPr>
        </p:pic>
        <p:pic>
          <p:nvPicPr>
            <p:cNvPr id="146" name="Picture 14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16746" y="1347005"/>
              <a:ext cx="533439" cy="533439"/>
            </a:xfrm>
            <a:prstGeom prst="rect">
              <a:avLst/>
            </a:prstGeom>
          </p:spPr>
        </p:pic>
        <p:pic>
          <p:nvPicPr>
            <p:cNvPr id="147" name="Picture 14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516037" y="4426045"/>
              <a:ext cx="542708" cy="542708"/>
            </a:xfrm>
            <a:prstGeom prst="rect">
              <a:avLst/>
            </a:prstGeom>
          </p:spPr>
        </p:pic>
        <p:sp>
          <p:nvSpPr>
            <p:cNvPr id="148" name="Shape 245"/>
            <p:cNvSpPr/>
            <p:nvPr/>
          </p:nvSpPr>
          <p:spPr>
            <a:xfrm>
              <a:off x="3313089" y="5100875"/>
              <a:ext cx="8688411" cy="999469"/>
            </a:xfrm>
            <a:prstGeom prst="homePlate">
              <a:avLst>
                <a:gd name="adj" fmla="val 35440"/>
              </a:avLst>
            </a:prstGeom>
            <a:solidFill>
              <a:schemeClr val="accent2">
                <a:lumMod val="50000"/>
              </a:schemeClr>
            </a:solidFill>
            <a:ln>
              <a:solidFill>
                <a:schemeClr val="bg1"/>
              </a:solidFill>
            </a:ln>
          </p:spPr>
          <p:txBody>
            <a:bodyPr lIns="121884" tIns="60925" rIns="121884" bIns="60925" anchor="ctr" anchorCtr="0">
              <a:noAutofit/>
            </a:bodyPr>
            <a:lstStyle/>
            <a:p>
              <a:pPr indent="-93124" algn="l">
                <a:spcBef>
                  <a:spcPts val="0"/>
                </a:spcBef>
                <a:spcAft>
                  <a:spcPts val="0"/>
                </a:spcAft>
              </a:pPr>
              <a:endParaRPr sz="1866"/>
            </a:p>
          </p:txBody>
        </p:sp>
        <p:sp>
          <p:nvSpPr>
            <p:cNvPr id="149" name="Shape 252"/>
            <p:cNvSpPr/>
            <p:nvPr/>
          </p:nvSpPr>
          <p:spPr>
            <a:xfrm rot="10800000" flipH="1">
              <a:off x="2160464" y="5105740"/>
              <a:ext cx="1181846" cy="125263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77" y="0"/>
                  </a:moveTo>
                  <a:lnTo>
                    <a:pt x="120000" y="25882"/>
                  </a:lnTo>
                  <a:lnTo>
                    <a:pt x="120000" y="120000"/>
                  </a:lnTo>
                  <a:lnTo>
                    <a:pt x="0" y="105098"/>
                  </a:lnTo>
                  <a:cubicBezTo>
                    <a:pt x="184" y="70065"/>
                    <a:pt x="92" y="35032"/>
                    <a:pt x="277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solidFill>
                <a:schemeClr val="bg1"/>
              </a:solidFill>
            </a:ln>
          </p:spPr>
          <p:txBody>
            <a:bodyPr lIns="121884" tIns="60925" rIns="121884" bIns="60925" anchor="ctr" anchorCtr="0">
              <a:noAutofit/>
            </a:bodyPr>
            <a:lstStyle/>
            <a:p>
              <a:pPr>
                <a:spcBef>
                  <a:spcPts val="0"/>
                </a:spcBef>
              </a:pPr>
              <a:endPara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Shape 267"/>
            <p:cNvSpPr txBox="1"/>
            <p:nvPr/>
          </p:nvSpPr>
          <p:spPr>
            <a:xfrm>
              <a:off x="3472960" y="5291165"/>
              <a:ext cx="795495" cy="599522"/>
            </a:xfrm>
            <a:prstGeom prst="rect">
              <a:avLst/>
            </a:prstGeom>
            <a:noFill/>
            <a:ln>
              <a:noFill/>
            </a:ln>
          </p:spPr>
          <p:txBody>
            <a:bodyPr lIns="121884" tIns="60925" rIns="121884" bIns="60925" anchor="ctr" anchorCtr="0">
              <a:noAutofit/>
            </a:bodyPr>
            <a:lstStyle/>
            <a:p>
              <a:pPr>
                <a:spcBef>
                  <a:spcPts val="0"/>
                </a:spcBef>
                <a:buSzPct val="25000"/>
              </a:pPr>
              <a:r>
                <a:rPr lang="en" sz="3200" b="1" dirty="0" smtClean="0">
                  <a:solidFill>
                    <a:schemeClr val="bg1"/>
                  </a:solidFill>
                  <a:latin typeface="Nixie One"/>
                  <a:ea typeface="Nixie One"/>
                  <a:cs typeface="Nixie One"/>
                  <a:sym typeface="Nixie One"/>
                </a:rPr>
                <a:t>5</a:t>
              </a:r>
              <a:endParaRPr lang="en" sz="3200" b="1" dirty="0">
                <a:solidFill>
                  <a:schemeClr val="bg1"/>
                </a:solidFill>
                <a:latin typeface="Nixie One"/>
                <a:ea typeface="Nixie One"/>
                <a:cs typeface="Nixie One"/>
                <a:sym typeface="Nixie One"/>
              </a:endParaRPr>
            </a:p>
          </p:txBody>
        </p:sp>
        <p:sp>
          <p:nvSpPr>
            <p:cNvPr id="152" name="Shape 269"/>
            <p:cNvSpPr txBox="1"/>
            <p:nvPr/>
          </p:nvSpPr>
          <p:spPr>
            <a:xfrm>
              <a:off x="4343258" y="5217237"/>
              <a:ext cx="7126129" cy="765500"/>
            </a:xfrm>
            <a:prstGeom prst="rect">
              <a:avLst/>
            </a:prstGeom>
            <a:noFill/>
            <a:ln>
              <a:noFill/>
            </a:ln>
          </p:spPr>
          <p:txBody>
            <a:bodyPr lIns="121884" tIns="60925" rIns="121884" bIns="60925" anchor="ctr" anchorCtr="0">
              <a:noAutofit/>
            </a:bodyPr>
            <a:lstStyle/>
            <a:p>
              <a:pPr algn="l">
                <a:lnSpc>
                  <a:spcPct val="83333"/>
                </a:lnSpc>
                <a:spcBef>
                  <a:spcPts val="0"/>
                </a:spcBef>
                <a:buSzPct val="25000"/>
              </a:pPr>
              <a:r>
                <a:rPr lang="en-US" sz="1600" b="1" dirty="0">
                  <a:solidFill>
                    <a:srgbClr val="FFFFFF"/>
                  </a:solidFill>
                  <a:latin typeface="Nixie One"/>
                  <a:ea typeface="Nixie One"/>
                  <a:cs typeface="Nixie One"/>
                  <a:sym typeface="Nixie One"/>
                </a:rPr>
                <a:t>Finance</a:t>
              </a:r>
              <a:endParaRPr lang="en" sz="1600" b="1" dirty="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endParaRPr>
            </a:p>
            <a:p>
              <a:pPr algn="l">
                <a:lnSpc>
                  <a:spcPct val="83333"/>
                </a:lnSpc>
                <a:spcBef>
                  <a:spcPts val="0"/>
                </a:spcBef>
                <a:buSzPct val="25000"/>
              </a:pPr>
              <a:r>
                <a:rPr lang="en-IN" sz="1333" dirty="0" smtClean="0">
                  <a:solidFill>
                    <a:schemeClr val="lt1"/>
                  </a:solidFill>
                  <a:latin typeface="Nixie One"/>
                  <a:ea typeface="Nixie One"/>
                  <a:cs typeface="Nixie One"/>
                  <a:sym typeface="Nixie One"/>
                </a:rPr>
                <a:t>Real-time </a:t>
              </a:r>
              <a:r>
                <a:rPr lang="en-IN" sz="1333" dirty="0">
                  <a:solidFill>
                    <a:schemeClr val="lt1"/>
                  </a:solidFill>
                  <a:latin typeface="Nixie One"/>
                  <a:ea typeface="Nixie One"/>
                  <a:cs typeface="Nixie One"/>
                  <a:sym typeface="Nixie One"/>
                </a:rPr>
                <a:t>and </a:t>
              </a:r>
              <a:r>
                <a:rPr lang="en-IN" sz="1333" dirty="0" smtClean="0">
                  <a:solidFill>
                    <a:schemeClr val="lt1"/>
                  </a:solidFill>
                  <a:latin typeface="Nixie One"/>
                  <a:ea typeface="Nixie One"/>
                  <a:cs typeface="Nixie One"/>
                  <a:sym typeface="Nixie One"/>
                </a:rPr>
                <a:t>easy short term </a:t>
              </a:r>
              <a:r>
                <a:rPr lang="en-IN" sz="1333" dirty="0">
                  <a:solidFill>
                    <a:schemeClr val="lt1"/>
                  </a:solidFill>
                  <a:latin typeface="Nixie One"/>
                  <a:ea typeface="Nixie One"/>
                  <a:cs typeface="Nixie One"/>
                  <a:sym typeface="Nixie One"/>
                </a:rPr>
                <a:t>finance options </a:t>
              </a:r>
              <a:r>
                <a:rPr lang="en-IN" sz="1333" dirty="0" smtClean="0">
                  <a:solidFill>
                    <a:schemeClr val="lt1"/>
                  </a:solidFill>
                  <a:latin typeface="Nixie One"/>
                  <a:ea typeface="Nixie One"/>
                  <a:cs typeface="Nixie One"/>
                  <a:sym typeface="Nixie One"/>
                </a:rPr>
                <a:t>for business needs</a:t>
              </a:r>
              <a:endParaRPr lang="en" sz="1333" dirty="0">
                <a:solidFill>
                  <a:schemeClr val="lt1"/>
                </a:solidFill>
                <a:latin typeface="Nixie One"/>
                <a:ea typeface="Nixie One"/>
                <a:cs typeface="Nixie One"/>
                <a:sym typeface="Nixie One"/>
              </a:endParaRPr>
            </a:p>
          </p:txBody>
        </p:sp>
        <p:cxnSp>
          <p:nvCxnSpPr>
            <p:cNvPr id="153" name="Shape 268"/>
            <p:cNvCxnSpPr/>
            <p:nvPr/>
          </p:nvCxnSpPr>
          <p:spPr>
            <a:xfrm>
              <a:off x="4263582" y="5325107"/>
              <a:ext cx="0" cy="523930"/>
            </a:xfrm>
            <a:prstGeom prst="straightConnector1">
              <a:avLst/>
            </a:pr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pic>
          <p:nvPicPr>
            <p:cNvPr id="155" name="Picture 15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3454" y="5342837"/>
              <a:ext cx="653310" cy="653310"/>
            </a:xfrm>
            <a:prstGeom prst="rect">
              <a:avLst/>
            </a:prstGeom>
          </p:spPr>
        </p:pic>
      </p:grpSp>
      <p:sp>
        <p:nvSpPr>
          <p:cNvPr id="35" name="Rectangle 34"/>
          <p:cNvSpPr/>
          <p:nvPr/>
        </p:nvSpPr>
        <p:spPr>
          <a:xfrm>
            <a:off x="9202856" y="1671849"/>
            <a:ext cx="2633545" cy="57174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Times New Roman" pitchFamily="18" charset="0"/>
              <a:buNone/>
              <a:tabLst/>
              <a:defRPr/>
            </a:pPr>
            <a:r>
              <a:rPr kumimoji="0" lang="en-IN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Eras Medium ITC" pitchFamily="34" charset="0"/>
                <a:ea typeface="+mn-ea"/>
                <a:cs typeface="+mn-cs"/>
              </a:rPr>
              <a:t>Services for all GST needs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9202857" y="2421308"/>
            <a:ext cx="2633544" cy="57174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Times New Roman" pitchFamily="18" charset="0"/>
              <a:buNone/>
              <a:tabLst/>
              <a:defRPr/>
            </a:pPr>
            <a:r>
              <a:rPr kumimoji="0" lang="en-IN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Eras Medium ITC" pitchFamily="34" charset="0"/>
                <a:ea typeface="+mn-ea"/>
                <a:cs typeface="+mn-cs"/>
              </a:rPr>
              <a:t>No additional investment - Works with existing systems &amp; data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202856" y="3208868"/>
            <a:ext cx="2745160" cy="57174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Times New Roman" pitchFamily="18" charset="0"/>
              <a:buNone/>
              <a:tabLst/>
              <a:defRPr/>
            </a:pPr>
            <a:r>
              <a:rPr kumimoji="0" lang="en-IN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Eras Medium ITC" pitchFamily="34" charset="0"/>
                <a:ea typeface="+mn-ea"/>
                <a:cs typeface="+mn-cs"/>
              </a:rPr>
              <a:t>Simple, intuitive interface &amp; easy to use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9202856" y="3983727"/>
            <a:ext cx="2745160" cy="57174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Times New Roman" pitchFamily="18" charset="0"/>
              <a:buNone/>
              <a:tabLst/>
              <a:defRPr/>
            </a:pPr>
            <a:r>
              <a:rPr kumimoji="0" lang="en-IN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Eras Medium ITC" pitchFamily="34" charset="0"/>
                <a:ea typeface="+mn-ea"/>
                <a:cs typeface="+mn-cs"/>
              </a:rPr>
              <a:t>No additional skill or understanding required</a:t>
            </a:r>
          </a:p>
        </p:txBody>
      </p:sp>
      <p:sp>
        <p:nvSpPr>
          <p:cNvPr id="39" name="Rectangle 38"/>
          <p:cNvSpPr/>
          <p:nvPr/>
        </p:nvSpPr>
        <p:spPr>
          <a:xfrm>
            <a:off x="9202856" y="4758587"/>
            <a:ext cx="2745160" cy="57174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Times New Roman" pitchFamily="18" charset="0"/>
              <a:buNone/>
              <a:tabLst/>
              <a:defRPr/>
            </a:pPr>
            <a:r>
              <a:rPr kumimoji="0" lang="en-IN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Eras Medium ITC" pitchFamily="34" charset="0"/>
                <a:ea typeface="+mn-ea"/>
                <a:cs typeface="+mn-cs"/>
              </a:rPr>
              <a:t>Specific to industry &amp; business sectors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9202856" y="5541405"/>
            <a:ext cx="2745160" cy="57174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Times New Roman" pitchFamily="18" charset="0"/>
              <a:buNone/>
              <a:tabLst/>
              <a:defRPr/>
            </a:pPr>
            <a:r>
              <a:rPr kumimoji="0" lang="en-IN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Eras Medium ITC" pitchFamily="34" charset="0"/>
                <a:ea typeface="+mn-ea"/>
                <a:cs typeface="+mn-cs"/>
              </a:rPr>
              <a:t>Data is secure &amp; confidential</a:t>
            </a:r>
          </a:p>
        </p:txBody>
      </p:sp>
      <p:pic>
        <p:nvPicPr>
          <p:cNvPr id="41" name="Picture 2" descr="C:\Users\Avinash\Downloads\noun_213021.png"/>
          <p:cNvPicPr>
            <a:picLocks noChangeAspect="1" noChangeArrowheads="1"/>
          </p:cNvPicPr>
          <p:nvPr/>
        </p:nvPicPr>
        <p:blipFill>
          <a:blip r:embed="rId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889" y="3197296"/>
            <a:ext cx="677961" cy="686224"/>
          </a:xfrm>
          <a:prstGeom prst="rect">
            <a:avLst/>
          </a:prstGeom>
          <a:solidFill>
            <a:sysClr val="windowText" lastClr="000000"/>
          </a:solidFill>
          <a:extLst/>
        </p:spPr>
      </p:pic>
      <p:pic>
        <p:nvPicPr>
          <p:cNvPr id="42" name="Picture 3" descr="C:\Users\Avinash\Downloads\noun_823.png"/>
          <p:cNvPicPr>
            <a:picLocks noChangeAspect="1" noChangeArrowheads="1"/>
          </p:cNvPicPr>
          <p:nvPr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0220" y="5555609"/>
            <a:ext cx="692630" cy="620128"/>
          </a:xfrm>
          <a:prstGeom prst="rect">
            <a:avLst/>
          </a:prstGeom>
          <a:solidFill>
            <a:sysClr val="windowText" lastClr="000000"/>
          </a:solidFill>
          <a:extLst/>
        </p:spPr>
      </p:pic>
      <p:pic>
        <p:nvPicPr>
          <p:cNvPr id="43" name="Picture 4" descr="C:\Users\Avinash\Downloads\noun_689318.png"/>
          <p:cNvPicPr>
            <a:picLocks noChangeAspect="1" noChangeArrowheads="1"/>
          </p:cNvPicPr>
          <p:nvPr/>
        </p:nvPicPr>
        <p:blipFill>
          <a:blip r:embed="rId9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0220" y="4790362"/>
            <a:ext cx="692629" cy="646591"/>
          </a:xfrm>
          <a:prstGeom prst="rect">
            <a:avLst/>
          </a:prstGeom>
          <a:solidFill>
            <a:sysClr val="windowText" lastClr="000000"/>
          </a:solidFill>
          <a:extLst/>
        </p:spPr>
      </p:pic>
      <p:pic>
        <p:nvPicPr>
          <p:cNvPr id="44" name="Picture 2" descr="H:\Infocomm, Media &amp; Education\Icon Repository\noun_195977.png"/>
          <p:cNvPicPr>
            <a:picLocks noChangeAspect="1" noChangeArrowheads="1"/>
          </p:cNvPicPr>
          <p:nvPr/>
        </p:nvPicPr>
        <p:blipFill>
          <a:blip r:embed="rId1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889" y="1634806"/>
            <a:ext cx="677960" cy="677960"/>
          </a:xfrm>
          <a:prstGeom prst="rect">
            <a:avLst/>
          </a:prstGeom>
          <a:solidFill>
            <a:sysClr val="windowText" lastClr="000000"/>
          </a:solidFill>
          <a:extLst/>
        </p:spPr>
      </p:pic>
      <p:pic>
        <p:nvPicPr>
          <p:cNvPr id="45" name="Picture 2" descr="C:\Users\Avinash\Downloads\noun_34263.png"/>
          <p:cNvPicPr>
            <a:picLocks noChangeAspect="1" noChangeArrowheads="1"/>
          </p:cNvPicPr>
          <p:nvPr/>
        </p:nvPicPr>
        <p:blipFill>
          <a:blip r:embed="rId11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890" y="2400810"/>
            <a:ext cx="677960" cy="694624"/>
          </a:xfrm>
          <a:prstGeom prst="rect">
            <a:avLst/>
          </a:prstGeom>
          <a:solidFill>
            <a:sysClr val="windowText" lastClr="000000"/>
          </a:solidFill>
          <a:extLst/>
        </p:spPr>
      </p:pic>
      <p:pic>
        <p:nvPicPr>
          <p:cNvPr id="46" name="Picture 3" descr="C:\Users\Fazal\Documents\Projects\GST project\chnage mgmt.png"/>
          <p:cNvPicPr>
            <a:picLocks noChangeAspect="1" noChangeArrowheads="1"/>
          </p:cNvPicPr>
          <p:nvPr/>
        </p:nvPicPr>
        <p:blipFill>
          <a:blip r:embed="rId1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889" y="3977119"/>
            <a:ext cx="677961" cy="700139"/>
          </a:xfrm>
          <a:prstGeom prst="rect">
            <a:avLst/>
          </a:prstGeom>
          <a:solidFill>
            <a:sysClr val="windowText" lastClr="000000"/>
          </a:solidFill>
          <a:extLst/>
        </p:spPr>
      </p:pic>
      <p:sp>
        <p:nvSpPr>
          <p:cNvPr id="47" name="Rectangle 46"/>
          <p:cNvSpPr/>
          <p:nvPr/>
        </p:nvSpPr>
        <p:spPr>
          <a:xfrm>
            <a:off x="8303290" y="999560"/>
            <a:ext cx="2646080" cy="57174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Times New Roman" pitchFamily="18" charset="0"/>
              <a:buNone/>
              <a:tabLst/>
              <a:defRPr/>
            </a:pPr>
            <a:r>
              <a:rPr kumimoji="0" lang="en-IN" sz="2000" b="1" i="0" strike="noStrike" kern="0" cap="none" spc="0" normalizeH="0" baseline="0" noProof="0" dirty="0" smtClean="0">
                <a:ln>
                  <a:noFill/>
                </a:ln>
                <a:solidFill>
                  <a:srgbClr val="BB112E"/>
                </a:solidFill>
                <a:effectLst/>
                <a:uLnTx/>
                <a:uFillTx/>
                <a:latin typeface="Eras Medium ITC" pitchFamily="34" charset="0"/>
                <a:ea typeface="+mn-ea"/>
                <a:cs typeface="+mn-cs"/>
              </a:rPr>
              <a:t>Product Features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7916900" y="1652383"/>
            <a:ext cx="11675" cy="4561454"/>
          </a:xfrm>
          <a:prstGeom prst="line">
            <a:avLst/>
          </a:prstGeom>
          <a:ln w="28575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4609374" y="6113151"/>
            <a:ext cx="2745160" cy="571746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Times New Roman" pitchFamily="18" charset="0"/>
              <a:buNone/>
              <a:tabLst/>
              <a:defRPr/>
            </a:pPr>
            <a:r>
              <a:rPr kumimoji="0" lang="en-I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ras Medium ITC" pitchFamily="34" charset="0"/>
                <a:ea typeface="+mn-ea"/>
                <a:cs typeface="+mn-cs"/>
              </a:rPr>
              <a:t>- Multi-language </a:t>
            </a:r>
            <a:r>
              <a:rPr kumimoji="0" lang="en-I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ras Medium ITC" pitchFamily="34" charset="0"/>
                <a:ea typeface="+mn-ea"/>
                <a:cs typeface="+mn-cs"/>
              </a:rPr>
              <a:t>options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Times New Roman" pitchFamily="18" charset="0"/>
              <a:buNone/>
              <a:tabLst/>
              <a:defRPr/>
            </a:pPr>
            <a:r>
              <a:rPr lang="en-IN" sz="1400" b="1" kern="0" dirty="0" smtClean="0">
                <a:solidFill>
                  <a:srgbClr val="002060"/>
                </a:solidFill>
                <a:latin typeface="Eras Medium ITC" pitchFamily="34" charset="0"/>
              </a:rPr>
              <a:t>- Helpline </a:t>
            </a:r>
            <a:r>
              <a:rPr lang="en-IN" sz="1400" b="1" kern="0" dirty="0" smtClean="0">
                <a:solidFill>
                  <a:srgbClr val="002060"/>
                </a:solidFill>
                <a:latin typeface="Eras Medium ITC" pitchFamily="34" charset="0"/>
              </a:rPr>
              <a:t>Support</a:t>
            </a:r>
            <a:endParaRPr kumimoji="0" lang="en-IN" sz="14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Eras Medium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199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0" grpId="0"/>
      <p:bldP spid="47" grpId="0"/>
      <p:bldP spid="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Key Differentiators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34630" y="1261542"/>
            <a:ext cx="9818873" cy="45931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defTabSz="9144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IN" sz="2200" dirty="0" smtClean="0">
                <a:solidFill>
                  <a:schemeClr val="tx1"/>
                </a:solidFill>
                <a:latin typeface="Eras Medium ITC" pitchFamily="34" charset="0"/>
              </a:rPr>
              <a:t>Simplified and Digitised GST compliance solution</a:t>
            </a:r>
          </a:p>
          <a:p>
            <a:pPr marL="342900" indent="-342900" defTabSz="9144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IN" sz="2200" dirty="0">
                <a:solidFill>
                  <a:schemeClr val="tx1"/>
                </a:solidFill>
                <a:latin typeface="Eras Medium ITC" pitchFamily="34" charset="0"/>
              </a:rPr>
              <a:t>Focused solutions </a:t>
            </a:r>
            <a:r>
              <a:rPr lang="en-IN" sz="2200" dirty="0" smtClean="0">
                <a:solidFill>
                  <a:schemeClr val="tx1"/>
                </a:solidFill>
                <a:latin typeface="Eras Medium ITC" pitchFamily="34" charset="0"/>
              </a:rPr>
              <a:t>designed and contextual </a:t>
            </a:r>
            <a:r>
              <a:rPr lang="en-IN" sz="2200" dirty="0">
                <a:solidFill>
                  <a:schemeClr val="tx1"/>
                </a:solidFill>
                <a:latin typeface="Eras Medium ITC" pitchFamily="34" charset="0"/>
              </a:rPr>
              <a:t>to MSME </a:t>
            </a:r>
            <a:r>
              <a:rPr lang="en-IN" sz="2200" dirty="0" smtClean="0">
                <a:solidFill>
                  <a:schemeClr val="tx1"/>
                </a:solidFill>
                <a:latin typeface="Eras Medium ITC" pitchFamily="34" charset="0"/>
              </a:rPr>
              <a:t>segment</a:t>
            </a:r>
          </a:p>
          <a:p>
            <a:pPr marL="342900" indent="-342900" defTabSz="9144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IN" sz="2200" dirty="0">
                <a:solidFill>
                  <a:schemeClr val="tx1"/>
                </a:solidFill>
                <a:latin typeface="Eras Medium ITC" pitchFamily="34" charset="0"/>
              </a:rPr>
              <a:t>Industry specific solutions designed by Sector and Tax </a:t>
            </a:r>
            <a:r>
              <a:rPr lang="en-IN" sz="2200" dirty="0" smtClean="0">
                <a:solidFill>
                  <a:schemeClr val="tx1"/>
                </a:solidFill>
                <a:latin typeface="Eras Medium ITC" pitchFamily="34" charset="0"/>
              </a:rPr>
              <a:t>experts</a:t>
            </a:r>
          </a:p>
          <a:p>
            <a:pPr marL="342900" indent="-342900" defTabSz="9144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IN" sz="2200" dirty="0">
                <a:solidFill>
                  <a:schemeClr val="tx1"/>
                </a:solidFill>
                <a:latin typeface="Eras Medium ITC" pitchFamily="34" charset="0"/>
              </a:rPr>
              <a:t>Integrated and evolving offering product suite centred on GST compliance</a:t>
            </a:r>
          </a:p>
          <a:p>
            <a:pPr marL="342900" indent="-342900" defTabSz="9144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IN" sz="2200" dirty="0">
                <a:solidFill>
                  <a:schemeClr val="tx1"/>
                </a:solidFill>
                <a:latin typeface="Eras Medium ITC" pitchFamily="34" charset="0"/>
              </a:rPr>
              <a:t>‘Anywhere-Anyhow-Anytime’ accessibility through secure and scalable IT platform</a:t>
            </a:r>
          </a:p>
          <a:p>
            <a:pPr marL="342900" indent="-342900" defTabSz="9144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IN" sz="2200" dirty="0">
                <a:solidFill>
                  <a:schemeClr val="tx1"/>
                </a:solidFill>
                <a:latin typeface="Eras Medium ITC" pitchFamily="34" charset="0"/>
              </a:rPr>
              <a:t>Highly secure and scalable solution</a:t>
            </a:r>
          </a:p>
          <a:p>
            <a:pPr marL="342900" indent="-342900" defTabSz="9144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IN" sz="2200" dirty="0">
                <a:solidFill>
                  <a:schemeClr val="tx1"/>
                </a:solidFill>
                <a:latin typeface="Eras Medium ITC" pitchFamily="34" charset="0"/>
              </a:rPr>
              <a:t>Affordable </a:t>
            </a:r>
            <a:r>
              <a:rPr lang="en-IN" sz="2200" dirty="0" smtClean="0">
                <a:solidFill>
                  <a:schemeClr val="tx1"/>
                </a:solidFill>
                <a:latin typeface="Eras Medium ITC" pitchFamily="34" charset="0"/>
              </a:rPr>
              <a:t>pricing</a:t>
            </a:r>
          </a:p>
          <a:p>
            <a:pPr marL="342900" indent="-342900" defTabSz="9144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IN" sz="2200" dirty="0">
              <a:solidFill>
                <a:schemeClr val="tx1"/>
              </a:solidFill>
              <a:latin typeface="Eras Medium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055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677" y="0"/>
            <a:ext cx="11207406" cy="836731"/>
          </a:xfrm>
        </p:spPr>
        <p:txBody>
          <a:bodyPr vert="horz" lIns="0" tIns="58709" rIns="0" bIns="58709" anchor="ctr"/>
          <a:lstStyle/>
          <a:p>
            <a:pPr algn="l"/>
            <a:r>
              <a:rPr lang="en-US" sz="3900" dirty="0" smtClean="0">
                <a:solidFill>
                  <a:srgbClr val="2E2E2D"/>
                </a:solidFill>
              </a:rPr>
              <a:t>GST Transition </a:t>
            </a:r>
            <a:endParaRPr lang="en-US" sz="3900" dirty="0">
              <a:solidFill>
                <a:srgbClr val="2E2E2D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38993" y="1242369"/>
            <a:ext cx="3599608" cy="5717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Font typeface="Times New Roman" pitchFamily="18" charset="0"/>
              <a:buNone/>
            </a:pPr>
            <a:r>
              <a:rPr lang="en-US" sz="2200" b="1" dirty="0" smtClean="0">
                <a:solidFill>
                  <a:srgbClr val="BB112E"/>
                </a:solidFill>
                <a:latin typeface="Eras Medium ITC" pitchFamily="34" charset="0"/>
              </a:rPr>
              <a:t>Transition Challenges</a:t>
            </a:r>
            <a:endParaRPr lang="en-IN" sz="2200" b="1" dirty="0">
              <a:solidFill>
                <a:srgbClr val="BB112E"/>
              </a:solidFill>
              <a:latin typeface="Eras Medium ITC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280993" y="1242369"/>
            <a:ext cx="3599608" cy="5717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buFont typeface="Times New Roman" pitchFamily="18" charset="0"/>
              <a:buNone/>
            </a:pPr>
            <a:r>
              <a:rPr lang="en-US" sz="2200" b="1" dirty="0" smtClean="0">
                <a:solidFill>
                  <a:schemeClr val="tx1"/>
                </a:solidFill>
                <a:latin typeface="Eras Medium ITC" pitchFamily="34" charset="0"/>
              </a:rPr>
              <a:t>Our Solutions</a:t>
            </a:r>
            <a:endParaRPr lang="en-IN" sz="2200" b="1" dirty="0">
              <a:solidFill>
                <a:schemeClr val="tx1"/>
              </a:solidFill>
              <a:latin typeface="Eras Medium ITC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3677" y="1940816"/>
            <a:ext cx="5117483" cy="8279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IN" sz="1800" dirty="0" smtClean="0">
                <a:solidFill>
                  <a:schemeClr val="tx1"/>
                </a:solidFill>
                <a:latin typeface="Eras Medium ITC" pitchFamily="34" charset="0"/>
              </a:rPr>
              <a:t>Lack of knowledge of GST ‘Rules’ and ‘Compliance’ requirements </a:t>
            </a:r>
            <a:endParaRPr lang="en-IN" sz="1800" dirty="0">
              <a:solidFill>
                <a:schemeClr val="tx1"/>
              </a:solidFill>
              <a:latin typeface="Eras Medium ITC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3677" y="2778146"/>
            <a:ext cx="5117483" cy="8279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IN" sz="1800" dirty="0" smtClean="0">
                <a:solidFill>
                  <a:schemeClr val="tx1"/>
                </a:solidFill>
                <a:latin typeface="Eras Medium ITC" pitchFamily="34" charset="0"/>
              </a:rPr>
              <a:t>Absence of internal IT capacity to customise existing IT systems </a:t>
            </a:r>
            <a:endParaRPr lang="en-IN" sz="1800" dirty="0">
              <a:solidFill>
                <a:schemeClr val="tx1"/>
              </a:solidFill>
              <a:latin typeface="Eras Medium ITC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3676" y="3644928"/>
            <a:ext cx="5117483" cy="8279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IN" sz="1800" dirty="0" smtClean="0">
                <a:solidFill>
                  <a:schemeClr val="tx1"/>
                </a:solidFill>
                <a:latin typeface="Eras Medium ITC" pitchFamily="34" charset="0"/>
              </a:rPr>
              <a:t>Limited resources to procure new IT systems for GST compliance </a:t>
            </a:r>
            <a:endParaRPr lang="en-IN" sz="1800" dirty="0">
              <a:solidFill>
                <a:schemeClr val="tx1"/>
              </a:solidFill>
              <a:latin typeface="Eras Medium ITC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3673" y="4472872"/>
            <a:ext cx="5117483" cy="8279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IN" sz="1800" dirty="0" smtClean="0">
                <a:solidFill>
                  <a:schemeClr val="tx1"/>
                </a:solidFill>
                <a:latin typeface="Eras Medium ITC" pitchFamily="34" charset="0"/>
              </a:rPr>
              <a:t>Inability to recruit GST trained staff or qualified service providers </a:t>
            </a:r>
            <a:endParaRPr lang="en-IN" sz="1800" dirty="0">
              <a:solidFill>
                <a:schemeClr val="tx1"/>
              </a:solidFill>
              <a:latin typeface="Eras Medium ITC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3674" y="5349040"/>
            <a:ext cx="5117483" cy="8279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IN" sz="1800" dirty="0" smtClean="0">
                <a:solidFill>
                  <a:schemeClr val="tx1"/>
                </a:solidFill>
                <a:latin typeface="Eras Medium ITC" pitchFamily="34" charset="0"/>
              </a:rPr>
              <a:t>Most of GST transition solutions available are without sector specific nuances</a:t>
            </a:r>
            <a:endParaRPr lang="en-IN" sz="1800" dirty="0">
              <a:solidFill>
                <a:schemeClr val="tx1"/>
              </a:solidFill>
              <a:latin typeface="Eras Medium ITC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9639" y="1850969"/>
            <a:ext cx="5117483" cy="8279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IN" sz="1800" dirty="0" smtClean="0">
                <a:solidFill>
                  <a:schemeClr val="tx1"/>
                </a:solidFill>
                <a:latin typeface="Eras Medium ITC" pitchFamily="34" charset="0"/>
              </a:rPr>
              <a:t>Comprehensive sector specific GST legal analysis  </a:t>
            </a:r>
            <a:endParaRPr lang="en-IN" sz="1800" dirty="0">
              <a:solidFill>
                <a:schemeClr val="tx1"/>
              </a:solidFill>
              <a:latin typeface="Eras Medium ITC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9638" y="2560582"/>
            <a:ext cx="5117483" cy="8279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IN" sz="1800" dirty="0" smtClean="0">
                <a:solidFill>
                  <a:schemeClr val="tx1"/>
                </a:solidFill>
                <a:latin typeface="Eras Medium ITC" pitchFamily="34" charset="0"/>
              </a:rPr>
              <a:t>No customisation of existing IT systems required</a:t>
            </a:r>
            <a:endParaRPr lang="en-IN" sz="1800" dirty="0">
              <a:solidFill>
                <a:schemeClr val="tx1"/>
              </a:solidFill>
              <a:latin typeface="Eras Medium ITC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99637" y="3390183"/>
            <a:ext cx="5117483" cy="8279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IN" sz="1800" dirty="0" smtClean="0">
                <a:solidFill>
                  <a:schemeClr val="tx1"/>
                </a:solidFill>
                <a:latin typeface="Eras Medium ITC" pitchFamily="34" charset="0"/>
              </a:rPr>
              <a:t>GST compliance solution provisioned through ‘as a Service’ without upfront investment </a:t>
            </a:r>
            <a:endParaRPr lang="en-IN" sz="1800" dirty="0">
              <a:solidFill>
                <a:schemeClr val="tx1"/>
              </a:solidFill>
              <a:latin typeface="Eras Medium ITC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49253" y="4404421"/>
            <a:ext cx="5117483" cy="8279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IN" sz="1800" dirty="0" smtClean="0">
                <a:solidFill>
                  <a:schemeClr val="tx1"/>
                </a:solidFill>
                <a:latin typeface="Eras Medium ITC" pitchFamily="34" charset="0"/>
              </a:rPr>
              <a:t>Simplified and digitised workflows obviate need for GST trained  staff to </a:t>
            </a:r>
            <a:r>
              <a:rPr lang="en-IN" sz="1800" smtClean="0">
                <a:solidFill>
                  <a:schemeClr val="tx1"/>
                </a:solidFill>
                <a:latin typeface="Eras Medium ITC" pitchFamily="34" charset="0"/>
              </a:rPr>
              <a:t>use system</a:t>
            </a:r>
            <a:endParaRPr lang="en-IN" sz="1800" dirty="0">
              <a:solidFill>
                <a:schemeClr val="tx1"/>
              </a:solidFill>
              <a:latin typeface="Eras Medium ITC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898601" y="1325042"/>
            <a:ext cx="5750" cy="4786833"/>
          </a:xfrm>
          <a:prstGeom prst="line">
            <a:avLst/>
          </a:prstGeom>
          <a:ln w="28575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299639" y="5346665"/>
            <a:ext cx="5117483" cy="8279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IN" sz="1800" dirty="0" smtClean="0">
                <a:solidFill>
                  <a:schemeClr val="tx1"/>
                </a:solidFill>
                <a:latin typeface="Eras Medium ITC" pitchFamily="34" charset="0"/>
              </a:rPr>
              <a:t>Sector specific solutions designed by sector experts</a:t>
            </a:r>
            <a:endParaRPr lang="en-IN" sz="1800" dirty="0">
              <a:solidFill>
                <a:schemeClr val="tx1"/>
              </a:solidFill>
              <a:latin typeface="Eras Medium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2181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6" grpId="0"/>
    </p:bldLst>
  </p:timing>
</p:sld>
</file>

<file path=ppt/theme/theme1.xml><?xml version="1.0" encoding="utf-8"?>
<a:theme xmlns:a="http://schemas.openxmlformats.org/drawingml/2006/main" name="BC-Theme">
  <a:themeElements>
    <a:clrScheme name="BC PPT Colour Theme">
      <a:dk1>
        <a:srgbClr val="232323"/>
      </a:dk1>
      <a:lt1>
        <a:srgbClr val="FFFFFF"/>
      </a:lt1>
      <a:dk2>
        <a:srgbClr val="2E2E2E"/>
      </a:dk2>
      <a:lt2>
        <a:srgbClr val="FFFFFF"/>
      </a:lt2>
      <a:accent1>
        <a:srgbClr val="DB2539"/>
      </a:accent1>
      <a:accent2>
        <a:srgbClr val="5D0A3D"/>
      </a:accent2>
      <a:accent3>
        <a:srgbClr val="167DCF"/>
      </a:accent3>
      <a:accent4>
        <a:srgbClr val="A5D634"/>
      </a:accent4>
      <a:accent5>
        <a:srgbClr val="FBBF27"/>
      </a:accent5>
      <a:accent6>
        <a:srgbClr val="EF7E3A"/>
      </a:accent6>
      <a:hlink>
        <a:srgbClr val="D00C2C"/>
      </a:hlink>
      <a:folHlink>
        <a:srgbClr val="D1D1D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23552</TotalTime>
  <Words>1110</Words>
  <Application>Microsoft Office PowerPoint</Application>
  <PresentationFormat>Custom</PresentationFormat>
  <Paragraphs>281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BC-Theme</vt:lpstr>
      <vt:lpstr>PowerPoint Presentation</vt:lpstr>
      <vt:lpstr>The Imperative</vt:lpstr>
      <vt:lpstr>The Current Scenario</vt:lpstr>
      <vt:lpstr>The GST Scenario - When Supplier has paid tax on materials/ inputs</vt:lpstr>
      <vt:lpstr>The GST Scenario - When Supplier has not paid tax on materials/ inputs</vt:lpstr>
      <vt:lpstr>Adhigam GST Solution</vt:lpstr>
      <vt:lpstr>Adhigam Offerings</vt:lpstr>
      <vt:lpstr>Our Key Differentiators</vt:lpstr>
      <vt:lpstr>GST Transition </vt:lpstr>
      <vt:lpstr>ASP-GSP Ecosystem</vt:lpstr>
      <vt:lpstr>Invoice Generation Flow</vt:lpstr>
      <vt:lpstr>Invoice Generation - Screen</vt:lpstr>
      <vt:lpstr>Compliance Flow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 2016 Presentation</dc:title>
  <dc:creator>Atik Ahemad</dc:creator>
  <cp:lastModifiedBy>Arvind Jadhav</cp:lastModifiedBy>
  <cp:revision>537</cp:revision>
  <dcterms:created xsi:type="dcterms:W3CDTF">2016-06-22T10:14:24Z</dcterms:created>
  <dcterms:modified xsi:type="dcterms:W3CDTF">2017-02-08T04:56:19Z</dcterms:modified>
</cp:coreProperties>
</file>